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71" r:id="rId4"/>
    <p:sldId id="269" r:id="rId5"/>
    <p:sldId id="270" r:id="rId6"/>
    <p:sldId id="257" r:id="rId7"/>
    <p:sldId id="258" r:id="rId8"/>
    <p:sldId id="259" r:id="rId9"/>
    <p:sldId id="260" r:id="rId10"/>
    <p:sldId id="261" r:id="rId11"/>
    <p:sldId id="262" r:id="rId12"/>
    <p:sldId id="272" r:id="rId13"/>
    <p:sldId id="273" r:id="rId14"/>
    <p:sldId id="263" r:id="rId15"/>
    <p:sldId id="264" r:id="rId16"/>
    <p:sldId id="265" r:id="rId17"/>
    <p:sldId id="266"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0600043-80EE-438A-A60A-23B42AA04204}" type="datetimeFigureOut">
              <a:rPr lang="en-US" smtClean="0"/>
              <a:pPr/>
              <a:t>9/12/2022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6930F3-CD95-47C2-AA22-7BA60801CA1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600043-80EE-438A-A60A-23B42AA04204}" type="datetimeFigureOut">
              <a:rPr lang="en-US" smtClean="0"/>
              <a:pPr/>
              <a:t>9/12/2022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6930F3-CD95-47C2-AA22-7BA60801CA1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600043-80EE-438A-A60A-23B42AA04204}" type="datetimeFigureOut">
              <a:rPr lang="en-US" smtClean="0"/>
              <a:pPr/>
              <a:t>9/12/2022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6930F3-CD95-47C2-AA22-7BA60801CA1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600043-80EE-438A-A60A-23B42AA04204}" type="datetimeFigureOut">
              <a:rPr lang="en-US" smtClean="0"/>
              <a:pPr/>
              <a:t>9/12/2022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6930F3-CD95-47C2-AA22-7BA60801CA1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0600043-80EE-438A-A60A-23B42AA04204}" type="datetimeFigureOut">
              <a:rPr lang="en-US" smtClean="0"/>
              <a:pPr/>
              <a:t>9/12/2022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6930F3-CD95-47C2-AA22-7BA60801CA1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0600043-80EE-438A-A60A-23B42AA04204}" type="datetimeFigureOut">
              <a:rPr lang="en-US" smtClean="0"/>
              <a:pPr/>
              <a:t>9/12/2022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6930F3-CD95-47C2-AA22-7BA60801CA1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0600043-80EE-438A-A60A-23B42AA04204}" type="datetimeFigureOut">
              <a:rPr lang="en-US" smtClean="0"/>
              <a:pPr/>
              <a:t>9/12/2022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E6930F3-CD95-47C2-AA22-7BA60801CA1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0600043-80EE-438A-A60A-23B42AA04204}" type="datetimeFigureOut">
              <a:rPr lang="en-US" smtClean="0"/>
              <a:pPr/>
              <a:t>9/12/2022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E6930F3-CD95-47C2-AA22-7BA60801CA1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600043-80EE-438A-A60A-23B42AA04204}" type="datetimeFigureOut">
              <a:rPr lang="en-US" smtClean="0"/>
              <a:pPr/>
              <a:t>9/12/2022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E6930F3-CD95-47C2-AA22-7BA60801CA1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600043-80EE-438A-A60A-23B42AA04204}" type="datetimeFigureOut">
              <a:rPr lang="en-US" smtClean="0"/>
              <a:pPr/>
              <a:t>9/12/2022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6930F3-CD95-47C2-AA22-7BA60801CA1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600043-80EE-438A-A60A-23B42AA04204}" type="datetimeFigureOut">
              <a:rPr lang="en-US" smtClean="0"/>
              <a:pPr/>
              <a:t>9/12/2022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6930F3-CD95-47C2-AA22-7BA60801CA1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600043-80EE-438A-A60A-23B42AA04204}" type="datetimeFigureOut">
              <a:rPr lang="en-US" smtClean="0"/>
              <a:pPr/>
              <a:t>9/12/2022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6930F3-CD95-47C2-AA22-7BA60801CA1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UNIT-1.2</a:t>
            </a:r>
            <a:endParaRPr lang="en-US" dirty="0"/>
          </a:p>
        </p:txBody>
      </p:sp>
      <p:sp>
        <p:nvSpPr>
          <p:cNvPr id="3" name="Subtitle 2"/>
          <p:cNvSpPr>
            <a:spLocks noGrp="1"/>
          </p:cNvSpPr>
          <p:nvPr>
            <p:ph type="subTitle" idx="1"/>
          </p:nvPr>
        </p:nvSpPr>
        <p:spPr/>
        <p:txBody>
          <a:bodyPr>
            <a:normAutofit/>
          </a:bodyPr>
          <a:lstStyle/>
          <a:p>
            <a:r>
              <a:rPr lang="en-IN" dirty="0"/>
              <a:t>Database system concept and architecture, data model schema and instances, data </a:t>
            </a:r>
            <a:r>
              <a:rPr lang="en-IN"/>
              <a:t>independence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8991600" cy="6093976"/>
          </a:xfrm>
          <a:prstGeom prst="rect">
            <a:avLst/>
          </a:prstGeom>
        </p:spPr>
        <p:txBody>
          <a:bodyPr wrap="square">
            <a:spAutoFit/>
          </a:bodyPr>
          <a:lstStyle/>
          <a:p>
            <a:pPr marL="342900" indent="-342900">
              <a:buAutoNum type="arabicParenR"/>
            </a:pPr>
            <a:r>
              <a:rPr lang="en-US" sz="2400" b="1" dirty="0" smtClean="0"/>
              <a:t>Relational </a:t>
            </a:r>
            <a:r>
              <a:rPr lang="en-US" sz="2400" b="1" dirty="0"/>
              <a:t>Data Model</a:t>
            </a:r>
            <a:r>
              <a:rPr lang="en-US" b="1" dirty="0"/>
              <a:t>:</a:t>
            </a:r>
            <a:r>
              <a:rPr lang="en-US" dirty="0"/>
              <a:t> </a:t>
            </a:r>
            <a:endParaRPr lang="en-US" dirty="0" smtClean="0"/>
          </a:p>
          <a:p>
            <a:endParaRPr lang="en-US" dirty="0"/>
          </a:p>
          <a:p>
            <a:endParaRPr lang="en-US" dirty="0" smtClean="0"/>
          </a:p>
          <a:p>
            <a:r>
              <a:rPr lang="en-US" dirty="0" smtClean="0"/>
              <a:t>This </a:t>
            </a:r>
            <a:r>
              <a:rPr lang="en-US" dirty="0"/>
              <a:t>type of model designs the data in the form of rows and columns within a table. Thus, a relational model uses tables for representing data and in-between relationships. Tables are also called relations. This model was initially described by Edgar F. </a:t>
            </a:r>
            <a:r>
              <a:rPr lang="en-US" dirty="0" err="1"/>
              <a:t>Codd</a:t>
            </a:r>
            <a:r>
              <a:rPr lang="en-US" dirty="0"/>
              <a:t>, in 1969. The relational data model is the widely used model which is primarily used by commercial data processing applications</a:t>
            </a:r>
            <a:r>
              <a:rPr lang="en-US" dirty="0" smtClean="0"/>
              <a:t>.</a:t>
            </a:r>
          </a:p>
          <a:p>
            <a:pPr marL="342900" indent="-342900">
              <a:buAutoNum type="arabicParenR"/>
            </a:pPr>
            <a:endParaRPr lang="en-US" dirty="0"/>
          </a:p>
          <a:p>
            <a:pPr marL="342900" indent="-342900">
              <a:buAutoNum type="arabicParenR"/>
            </a:pPr>
            <a:endParaRPr lang="en-US" dirty="0" smtClean="0"/>
          </a:p>
          <a:p>
            <a:pPr marL="342900" indent="-342900">
              <a:buAutoNum type="arabicParenR"/>
            </a:pPr>
            <a:endParaRPr lang="en-US" dirty="0"/>
          </a:p>
          <a:p>
            <a:pPr marL="342900" indent="-342900">
              <a:buAutoNum type="arabicParenR"/>
            </a:pPr>
            <a:endParaRPr lang="en-US" dirty="0" smtClean="0"/>
          </a:p>
          <a:p>
            <a:pPr marL="342900" indent="-342900">
              <a:buAutoNum type="arabicParenR"/>
            </a:pPr>
            <a:endParaRPr lang="en-US" dirty="0"/>
          </a:p>
          <a:p>
            <a:r>
              <a:rPr lang="en-US" b="1" dirty="0"/>
              <a:t>2) </a:t>
            </a:r>
            <a:r>
              <a:rPr lang="en-US" sz="2400" b="1" dirty="0"/>
              <a:t>Entity-Relationship Data Model</a:t>
            </a:r>
            <a:r>
              <a:rPr lang="en-US" sz="2400" b="1" dirty="0" smtClean="0"/>
              <a:t>:</a:t>
            </a:r>
          </a:p>
          <a:p>
            <a:endParaRPr lang="en-US" b="1" dirty="0"/>
          </a:p>
          <a:p>
            <a:r>
              <a:rPr lang="en-US" dirty="0"/>
              <a:t> An ER model is the logical representation of data as objects and relationships among them. These objects are known as entities, and relationship is an association among these entities. This model was designed by Peter Chen and published in 1976 papers. It was widely used in database designing. A set of attributes describe the entities. For example, </a:t>
            </a:r>
            <a:r>
              <a:rPr lang="en-US" dirty="0" err="1"/>
              <a:t>student_name</a:t>
            </a:r>
            <a:r>
              <a:rPr lang="en-US" dirty="0"/>
              <a:t>, </a:t>
            </a:r>
            <a:r>
              <a:rPr lang="en-US" dirty="0" err="1"/>
              <a:t>student_id</a:t>
            </a:r>
            <a:r>
              <a:rPr lang="en-US" dirty="0"/>
              <a:t> describes the 'student' entity. A set of the same type of entities is known as an 'Entity set', and the set of the same type of relationships is known as 'relationship set</a:t>
            </a:r>
            <a:r>
              <a:rPr lang="en-US" dirty="0" smtClean="0"/>
              <a:t>'.</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28600"/>
            <a:ext cx="8915400" cy="6186309"/>
          </a:xfrm>
          <a:prstGeom prst="rect">
            <a:avLst/>
          </a:prstGeom>
        </p:spPr>
        <p:txBody>
          <a:bodyPr wrap="square">
            <a:spAutoFit/>
          </a:bodyPr>
          <a:lstStyle/>
          <a:p>
            <a:r>
              <a:rPr lang="en-US" sz="2000" b="1" dirty="0"/>
              <a:t>Data model Schema and Instance</a:t>
            </a:r>
          </a:p>
          <a:p>
            <a:r>
              <a:rPr lang="en-US" dirty="0"/>
              <a:t>The data which is stored in the database at a particular moment of time is called an instance of the database.</a:t>
            </a:r>
          </a:p>
          <a:p>
            <a:r>
              <a:rPr lang="en-US" dirty="0"/>
              <a:t>The overall design of a database is called schema.</a:t>
            </a:r>
          </a:p>
          <a:p>
            <a:r>
              <a:rPr lang="en-US" dirty="0"/>
              <a:t>A database schema is the skeleton structure of the database. It represents the logical view of the entire database.</a:t>
            </a:r>
          </a:p>
          <a:p>
            <a:r>
              <a:rPr lang="en-US" dirty="0"/>
              <a:t>A schema contains schema objects like table, foreign key, primary key, views, columns, data types, stored procedure, etc.</a:t>
            </a:r>
          </a:p>
          <a:p>
            <a:r>
              <a:rPr lang="en-US" dirty="0"/>
              <a:t>A database schema can be represented by using the visual diagram. That diagram shows the database objects and relationship with each other.</a:t>
            </a:r>
          </a:p>
          <a:p>
            <a:r>
              <a:rPr lang="en-US" dirty="0"/>
              <a:t>A database schema is designed by the database designers to help programmers whose software will interact with the database. The process of database creation is called data modeling.</a:t>
            </a:r>
          </a:p>
          <a:p>
            <a:r>
              <a:rPr lang="en-US" dirty="0"/>
              <a:t>A schema diagram can display only some aspects of a schema like the name of record type, data type, and constraints. Other aspects can't be specified through the schema diagram. For example, the given figure neither show the data type of each data item nor the relationship among various files.</a:t>
            </a:r>
          </a:p>
          <a:p>
            <a:r>
              <a:rPr lang="en-US" dirty="0"/>
              <a:t>In the database, actual data changes quite frequently. For example, in the given figure, the database changes whenever we add a new grade or add a student. The data at a particular moment of time is called the instance of the database.</a:t>
            </a:r>
          </a:p>
          <a:p>
            <a:r>
              <a:rPr lang="en-US" dirty="0" smtClean="0"/>
              <a:t/>
            </a:r>
            <a:br>
              <a:rPr lang="en-US" dirty="0" smtClean="0"/>
            </a:b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81000"/>
            <a:ext cx="7772400" cy="2123658"/>
          </a:xfrm>
          <a:prstGeom prst="rect">
            <a:avLst/>
          </a:prstGeom>
        </p:spPr>
        <p:txBody>
          <a:bodyPr wrap="square">
            <a:spAutoFit/>
          </a:bodyPr>
          <a:lstStyle/>
          <a:p>
            <a:r>
              <a:rPr lang="en-US" b="1" dirty="0"/>
              <a:t>3) </a:t>
            </a:r>
            <a:r>
              <a:rPr lang="en-US" sz="2400" b="1" dirty="0"/>
              <a:t>Object-based Data Model:</a:t>
            </a:r>
            <a:r>
              <a:rPr lang="en-US" dirty="0"/>
              <a:t> </a:t>
            </a:r>
            <a:endParaRPr lang="en-US" dirty="0" smtClean="0"/>
          </a:p>
          <a:p>
            <a:endParaRPr lang="en-US" dirty="0"/>
          </a:p>
          <a:p>
            <a:r>
              <a:rPr lang="en-US" dirty="0" smtClean="0"/>
              <a:t>An </a:t>
            </a:r>
            <a:r>
              <a:rPr lang="en-US" dirty="0"/>
              <a:t>extension of the ER model with notions of functions, encapsulation, and object identity, as well. This model supports a rich type system that includes structured and collection types. Thus, in 1980s, various database systems following the object-oriented approach were developed. Here, the objects are nothing but the data carrying its properties</a:t>
            </a:r>
          </a:p>
        </p:txBody>
      </p:sp>
      <p:sp>
        <p:nvSpPr>
          <p:cNvPr id="3" name="Rectangle 2"/>
          <p:cNvSpPr/>
          <p:nvPr/>
        </p:nvSpPr>
        <p:spPr>
          <a:xfrm>
            <a:off x="6096" y="3657600"/>
            <a:ext cx="8909304" cy="2400657"/>
          </a:xfrm>
          <a:prstGeom prst="rect">
            <a:avLst/>
          </a:prstGeom>
        </p:spPr>
        <p:txBody>
          <a:bodyPr wrap="square">
            <a:spAutoFit/>
          </a:bodyPr>
          <a:lstStyle/>
          <a:p>
            <a:r>
              <a:rPr lang="en-US" b="1" dirty="0"/>
              <a:t>4</a:t>
            </a:r>
            <a:r>
              <a:rPr lang="en-US" sz="2400" b="1" dirty="0"/>
              <a:t>) </a:t>
            </a:r>
            <a:r>
              <a:rPr lang="en-US" sz="2400" b="1" dirty="0" smtClean="0"/>
              <a:t>Semi structured </a:t>
            </a:r>
            <a:r>
              <a:rPr lang="en-US" sz="2400" b="1" dirty="0"/>
              <a:t>Data Model</a:t>
            </a:r>
            <a:r>
              <a:rPr lang="en-US" b="1" dirty="0"/>
              <a:t>:</a:t>
            </a:r>
            <a:r>
              <a:rPr lang="en-US" dirty="0"/>
              <a:t> </a:t>
            </a:r>
            <a:endParaRPr lang="en-US" dirty="0" smtClean="0"/>
          </a:p>
          <a:p>
            <a:endParaRPr lang="en-US" dirty="0"/>
          </a:p>
          <a:p>
            <a:r>
              <a:rPr lang="en-US" dirty="0" smtClean="0"/>
              <a:t>This </a:t>
            </a:r>
            <a:r>
              <a:rPr lang="en-US" dirty="0"/>
              <a:t>type of data model is different from the other three data models (explained above). The </a:t>
            </a:r>
            <a:r>
              <a:rPr lang="en-US" dirty="0" smtClean="0"/>
              <a:t>semi structured </a:t>
            </a:r>
            <a:r>
              <a:rPr lang="en-US" dirty="0"/>
              <a:t>data model allows the data specifications at places where the individual data items of the same type may have different attributes sets. The Extensible Markup Language, also known as XML, is widely used for representing the </a:t>
            </a:r>
            <a:r>
              <a:rPr lang="en-US" dirty="0" smtClean="0"/>
              <a:t>semi structured </a:t>
            </a:r>
            <a:r>
              <a:rPr lang="en-US" dirty="0"/>
              <a:t>data. Although XML was initially designed for including the markup information to the text document, it gains importance because of its application in the exchange of data.</a:t>
            </a:r>
          </a:p>
        </p:txBody>
      </p:sp>
    </p:spTree>
    <p:extLst>
      <p:ext uri="{BB962C8B-B14F-4D97-AF65-F5344CB8AC3E}">
        <p14:creationId xmlns:p14="http://schemas.microsoft.com/office/powerpoint/2010/main" val="25793012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6248400" cy="584775"/>
          </a:xfrm>
          <a:prstGeom prst="rect">
            <a:avLst/>
          </a:prstGeom>
        </p:spPr>
        <p:txBody>
          <a:bodyPr wrap="square">
            <a:spAutoFit/>
          </a:bodyPr>
          <a:lstStyle/>
          <a:p>
            <a:r>
              <a:rPr lang="en-US" sz="3200" b="1" dirty="0"/>
              <a:t>Data model Schema and Instance</a:t>
            </a:r>
          </a:p>
        </p:txBody>
      </p:sp>
      <p:sp>
        <p:nvSpPr>
          <p:cNvPr id="3" name="Rectangle 2"/>
          <p:cNvSpPr/>
          <p:nvPr/>
        </p:nvSpPr>
        <p:spPr>
          <a:xfrm>
            <a:off x="381000" y="990600"/>
            <a:ext cx="8534400" cy="3785652"/>
          </a:xfrm>
          <a:prstGeom prst="rect">
            <a:avLst/>
          </a:prstGeom>
        </p:spPr>
        <p:txBody>
          <a:bodyPr wrap="square">
            <a:spAutoFit/>
          </a:bodyPr>
          <a:lstStyle/>
          <a:p>
            <a:r>
              <a:rPr lang="en-US" sz="2000" dirty="0"/>
              <a:t>The data which is stored in the database at a particular moment of time is called an instance of the database.</a:t>
            </a:r>
          </a:p>
          <a:p>
            <a:r>
              <a:rPr lang="en-US" sz="2000" dirty="0"/>
              <a:t>The overall design of a database is called schema.</a:t>
            </a:r>
          </a:p>
          <a:p>
            <a:r>
              <a:rPr lang="en-US" sz="2000" dirty="0"/>
              <a:t>A database schema is the skeleton structure of the database. It represents the logical view of the entire database.</a:t>
            </a:r>
          </a:p>
          <a:p>
            <a:r>
              <a:rPr lang="en-US" sz="2000" dirty="0"/>
              <a:t>A schema contains schema objects like table, foreign key, primary key, views, columns, data types, stored procedure, etc.</a:t>
            </a:r>
          </a:p>
          <a:p>
            <a:r>
              <a:rPr lang="en-US" sz="2000" dirty="0"/>
              <a:t>A database schema can be represented by using the visual diagram. That diagram shows the database objects and relationship with each other.</a:t>
            </a:r>
          </a:p>
          <a:p>
            <a:r>
              <a:rPr lang="en-US" sz="2000" dirty="0"/>
              <a:t>A database schema is designed by the database designers to help programmers whose software will interact with the database. The process of database creation is called data modeling.</a:t>
            </a:r>
          </a:p>
        </p:txBody>
      </p:sp>
    </p:spTree>
    <p:extLst>
      <p:ext uri="{BB962C8B-B14F-4D97-AF65-F5344CB8AC3E}">
        <p14:creationId xmlns:p14="http://schemas.microsoft.com/office/powerpoint/2010/main" val="1468148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DBMS Data model Schema and Instance"/>
          <p:cNvPicPr>
            <a:picLocks noChangeAspect="1" noChangeArrowheads="1"/>
          </p:cNvPicPr>
          <p:nvPr/>
        </p:nvPicPr>
        <p:blipFill>
          <a:blip r:embed="rId2"/>
          <a:srcRect/>
          <a:stretch>
            <a:fillRect/>
          </a:stretch>
        </p:blipFill>
        <p:spPr bwMode="auto">
          <a:xfrm>
            <a:off x="1341120" y="2209800"/>
            <a:ext cx="5476875" cy="4295775"/>
          </a:xfrm>
          <a:prstGeom prst="rect">
            <a:avLst/>
          </a:prstGeom>
          <a:noFill/>
        </p:spPr>
      </p:pic>
      <p:sp>
        <p:nvSpPr>
          <p:cNvPr id="2" name="Rectangle 1"/>
          <p:cNvSpPr/>
          <p:nvPr/>
        </p:nvSpPr>
        <p:spPr>
          <a:xfrm>
            <a:off x="457200" y="152400"/>
            <a:ext cx="7848600" cy="2031325"/>
          </a:xfrm>
          <a:prstGeom prst="rect">
            <a:avLst/>
          </a:prstGeom>
        </p:spPr>
        <p:txBody>
          <a:bodyPr wrap="square">
            <a:spAutoFit/>
          </a:bodyPr>
          <a:lstStyle/>
          <a:p>
            <a:r>
              <a:rPr lang="en-US" dirty="0"/>
              <a:t>A schema diagram can display only some aspects of a schema like the name of record type, data type, and constraints. Other aspects can't be specified through the schema diagram. For example, the given figure neither show the data type of each data item nor the relationship among various files.</a:t>
            </a:r>
          </a:p>
          <a:p>
            <a:r>
              <a:rPr lang="en-US" dirty="0"/>
              <a:t>In the database, actual data changes quite frequently. For example, in the given figure, the database changes whenever we add a new grade or add a student. The data at a particular moment of time is called the instance of the database.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7540526"/>
          </a:xfrm>
          <a:prstGeom prst="rect">
            <a:avLst/>
          </a:prstGeom>
        </p:spPr>
        <p:txBody>
          <a:bodyPr wrap="square">
            <a:spAutoFit/>
          </a:bodyPr>
          <a:lstStyle/>
          <a:p>
            <a:r>
              <a:rPr lang="en-US" sz="2400" b="1" dirty="0"/>
              <a:t>Data </a:t>
            </a:r>
            <a:r>
              <a:rPr lang="en-US" sz="2400" b="1" dirty="0" smtClean="0"/>
              <a:t>Independence</a:t>
            </a:r>
          </a:p>
          <a:p>
            <a:endParaRPr lang="en-US" sz="2400" b="1" dirty="0"/>
          </a:p>
          <a:p>
            <a:r>
              <a:rPr lang="en-US" dirty="0"/>
              <a:t>Data independence can be explained using the three-schema architecture.</a:t>
            </a:r>
          </a:p>
          <a:p>
            <a:r>
              <a:rPr lang="en-US" dirty="0"/>
              <a:t>Data independence refers characteristic of being able to modify the schema at one level of the database system without altering the schema at the next higher level.</a:t>
            </a:r>
          </a:p>
          <a:p>
            <a:r>
              <a:rPr lang="en-US" dirty="0"/>
              <a:t>There are two types of data independence</a:t>
            </a:r>
            <a:r>
              <a:rPr lang="en-US" dirty="0" smtClean="0"/>
              <a:t>:</a:t>
            </a:r>
          </a:p>
          <a:p>
            <a:endParaRPr lang="en-US" dirty="0"/>
          </a:p>
          <a:p>
            <a:pPr marL="457200" indent="-457200">
              <a:buAutoNum type="arabicPeriod"/>
            </a:pPr>
            <a:r>
              <a:rPr lang="en-US" sz="2000" b="1" dirty="0" smtClean="0"/>
              <a:t>Logical </a:t>
            </a:r>
            <a:r>
              <a:rPr lang="en-US" sz="2000" b="1" dirty="0"/>
              <a:t>Data </a:t>
            </a:r>
            <a:r>
              <a:rPr lang="en-US" sz="2000" b="1" dirty="0" smtClean="0"/>
              <a:t>Independence</a:t>
            </a:r>
          </a:p>
          <a:p>
            <a:endParaRPr lang="en-US" b="1" dirty="0"/>
          </a:p>
          <a:p>
            <a:r>
              <a:rPr lang="en-US" dirty="0"/>
              <a:t>Logical data independence refers characteristic of being able to change the conceptual schema without having to change the external schema.</a:t>
            </a:r>
          </a:p>
          <a:p>
            <a:r>
              <a:rPr lang="en-US" dirty="0"/>
              <a:t>Logical data independence is used to separate the external level from the conceptual view.</a:t>
            </a:r>
          </a:p>
          <a:p>
            <a:r>
              <a:rPr lang="en-US" dirty="0"/>
              <a:t>If we do any changes in the conceptual view of the data, then the user view of the data would not be affected.</a:t>
            </a:r>
          </a:p>
          <a:p>
            <a:r>
              <a:rPr lang="en-US" dirty="0"/>
              <a:t>Logical data independence occurs at the user interface level</a:t>
            </a:r>
            <a:r>
              <a:rPr lang="en-US" dirty="0" smtClean="0"/>
              <a:t>.</a:t>
            </a:r>
          </a:p>
          <a:p>
            <a:endParaRPr lang="en-US" dirty="0"/>
          </a:p>
          <a:p>
            <a:r>
              <a:rPr lang="en-US" dirty="0"/>
              <a:t>2. </a:t>
            </a:r>
            <a:r>
              <a:rPr lang="en-US" sz="2000" b="1" dirty="0"/>
              <a:t>Physical Data </a:t>
            </a:r>
            <a:r>
              <a:rPr lang="en-US" sz="2000" b="1" dirty="0" smtClean="0"/>
              <a:t>Independence</a:t>
            </a:r>
          </a:p>
          <a:p>
            <a:endParaRPr lang="en-US" b="1" dirty="0"/>
          </a:p>
          <a:p>
            <a:r>
              <a:rPr lang="en-US" dirty="0"/>
              <a:t>Physical data independence can be defined as the capacity to change the internal schema without having to change the conceptual schema.</a:t>
            </a:r>
          </a:p>
          <a:p>
            <a:r>
              <a:rPr lang="en-US" dirty="0"/>
              <a:t>If we do any changes in the storage size of the database system server, then the Conceptual structure of the database will not be affected.</a:t>
            </a:r>
          </a:p>
          <a:p>
            <a:r>
              <a:rPr lang="en-US" dirty="0"/>
              <a:t>Physical data independence is used to separate conceptual levels from the internal levels.</a:t>
            </a:r>
          </a:p>
          <a:p>
            <a:r>
              <a:rPr lang="en-US" dirty="0"/>
              <a:t>Physical data independence occurs at the logical interface level.</a:t>
            </a:r>
          </a:p>
          <a:p>
            <a:r>
              <a:rPr lang="en-US" dirty="0" smtClean="0"/>
              <a:t/>
            </a:r>
            <a:br>
              <a:rPr lang="en-US" dirty="0" smtClean="0"/>
            </a:b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DBMS Data Independence "/>
          <p:cNvPicPr>
            <a:picLocks noChangeAspect="1" noChangeArrowheads="1"/>
          </p:cNvPicPr>
          <p:nvPr/>
        </p:nvPicPr>
        <p:blipFill>
          <a:blip r:embed="rId2"/>
          <a:srcRect/>
          <a:stretch>
            <a:fillRect/>
          </a:stretch>
        </p:blipFill>
        <p:spPr bwMode="auto">
          <a:xfrm>
            <a:off x="1524000" y="1219200"/>
            <a:ext cx="4924425" cy="4276726"/>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126267786"/>
              </p:ext>
            </p:extLst>
          </p:nvPr>
        </p:nvGraphicFramePr>
        <p:xfrm>
          <a:off x="152400" y="914400"/>
          <a:ext cx="8686800" cy="5728587"/>
        </p:xfrm>
        <a:graphic>
          <a:graphicData uri="http://schemas.openxmlformats.org/drawingml/2006/table">
            <a:tbl>
              <a:tblPr/>
              <a:tblGrid>
                <a:gridCol w="4343400"/>
                <a:gridCol w="4343400"/>
              </a:tblGrid>
              <a:tr h="262269">
                <a:tc>
                  <a:txBody>
                    <a:bodyPr/>
                    <a:lstStyle/>
                    <a:p>
                      <a:pPr algn="l"/>
                      <a:r>
                        <a:rPr lang="en-US" sz="2000" b="1" dirty="0" smtClean="0"/>
                        <a:t>Logical</a:t>
                      </a:r>
                      <a:r>
                        <a:rPr lang="en-US" sz="2000" b="1" baseline="0" dirty="0" smtClean="0"/>
                        <a:t> </a:t>
                      </a:r>
                      <a:r>
                        <a:rPr lang="en-US" sz="2000" b="1" dirty="0" smtClean="0"/>
                        <a:t>Data </a:t>
                      </a:r>
                      <a:r>
                        <a:rPr lang="en-US" sz="2000" b="1" dirty="0"/>
                        <a:t>Independence</a:t>
                      </a:r>
                    </a:p>
                  </a:txBody>
                  <a:tcPr marL="47256" marR="47256" marT="23628" marB="23628" anchor="ctr">
                    <a:lnL>
                      <a:noFill/>
                    </a:lnL>
                    <a:lnR>
                      <a:noFill/>
                    </a:lnR>
                    <a:lnT>
                      <a:noFill/>
                    </a:lnT>
                    <a:lnB w="7620" cap="flat" cmpd="sng" algn="ctr">
                      <a:solidFill>
                        <a:srgbClr val="EEEEEE"/>
                      </a:solidFill>
                      <a:prstDash val="solid"/>
                      <a:round/>
                      <a:headEnd type="none" w="med" len="med"/>
                      <a:tailEnd type="none" w="med" len="med"/>
                    </a:lnB>
                    <a:solidFill>
                      <a:srgbClr val="F9F9F9"/>
                    </a:solidFill>
                  </a:tcPr>
                </a:tc>
                <a:tc>
                  <a:txBody>
                    <a:bodyPr/>
                    <a:lstStyle/>
                    <a:p>
                      <a:pPr algn="l"/>
                      <a:r>
                        <a:rPr lang="en-US" sz="2000" b="1" dirty="0"/>
                        <a:t>Physical Data Independence</a:t>
                      </a:r>
                    </a:p>
                  </a:txBody>
                  <a:tcPr marL="47256" marR="47256" marT="23628" marB="23628" anchor="ctr">
                    <a:lnL>
                      <a:noFill/>
                    </a:lnL>
                    <a:lnR>
                      <a:noFill/>
                    </a:lnR>
                    <a:lnT>
                      <a:noFill/>
                    </a:lnT>
                    <a:lnB w="7620" cap="flat" cmpd="sng" algn="ctr">
                      <a:solidFill>
                        <a:srgbClr val="EEEEEE"/>
                      </a:solidFill>
                      <a:prstDash val="solid"/>
                      <a:round/>
                      <a:headEnd type="none" w="med" len="med"/>
                      <a:tailEnd type="none" w="med" len="med"/>
                    </a:lnB>
                    <a:solidFill>
                      <a:srgbClr val="F9F9F9"/>
                    </a:solidFill>
                  </a:tcPr>
                </a:tc>
              </a:tr>
              <a:tr h="852377">
                <a:tc>
                  <a:txBody>
                    <a:bodyPr/>
                    <a:lstStyle/>
                    <a:p>
                      <a:r>
                        <a:rPr lang="en-US" sz="1200" dirty="0"/>
                        <a:t>Logical Data Independence is mainly concerned with the structure or changing the data definition.</a:t>
                      </a:r>
                    </a:p>
                  </a:txBody>
                  <a:tcPr marL="47256" marR="47256" marT="23628" marB="23628" anchor="ctr">
                    <a:lnL>
                      <a:noFill/>
                    </a:lnL>
                    <a:lnR>
                      <a:noFill/>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solidFill>
                      <a:srgbClr val="FFFFFF"/>
                    </a:solidFill>
                  </a:tcPr>
                </a:tc>
                <a:tc>
                  <a:txBody>
                    <a:bodyPr/>
                    <a:lstStyle/>
                    <a:p>
                      <a:r>
                        <a:rPr lang="en-US" sz="1200" dirty="0"/>
                        <a:t>Mainly concerned with the storage of the data.</a:t>
                      </a:r>
                    </a:p>
                  </a:txBody>
                  <a:tcPr marL="47256" marR="47256" marT="23628" marB="23628" anchor="ctr">
                    <a:lnL>
                      <a:noFill/>
                    </a:lnL>
                    <a:lnR>
                      <a:noFill/>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solidFill>
                      <a:srgbClr val="FFFFFF"/>
                    </a:solidFill>
                  </a:tcPr>
                </a:tc>
              </a:tr>
              <a:tr h="655674">
                <a:tc>
                  <a:txBody>
                    <a:bodyPr/>
                    <a:lstStyle/>
                    <a:p>
                      <a:r>
                        <a:rPr lang="en-US" sz="1200" dirty="0"/>
                        <a:t>It is difficult as the retrieving of data is mainly dependent on the logical structure of data.</a:t>
                      </a:r>
                    </a:p>
                  </a:txBody>
                  <a:tcPr marL="47256" marR="47256" marT="23628" marB="23628" anchor="ctr">
                    <a:lnL>
                      <a:noFill/>
                    </a:lnL>
                    <a:lnR>
                      <a:noFill/>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solidFill>
                      <a:srgbClr val="F9F9F9"/>
                    </a:solidFill>
                  </a:tcPr>
                </a:tc>
                <a:tc>
                  <a:txBody>
                    <a:bodyPr/>
                    <a:lstStyle/>
                    <a:p>
                      <a:r>
                        <a:rPr lang="en-US" sz="1200" dirty="0"/>
                        <a:t>It is easy to retrieve.</a:t>
                      </a:r>
                    </a:p>
                  </a:txBody>
                  <a:tcPr marL="47256" marR="47256" marT="23628" marB="23628" anchor="ctr">
                    <a:lnL>
                      <a:noFill/>
                    </a:lnL>
                    <a:lnR>
                      <a:noFill/>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solidFill>
                      <a:srgbClr val="F9F9F9"/>
                    </a:solidFill>
                  </a:tcPr>
                </a:tc>
              </a:tr>
              <a:tr h="852377">
                <a:tc>
                  <a:txBody>
                    <a:bodyPr/>
                    <a:lstStyle/>
                    <a:p>
                      <a:r>
                        <a:rPr lang="en-US" sz="1200"/>
                        <a:t>Compared to Logic Physical independence it is difficult to achieve logical data independence.</a:t>
                      </a:r>
                    </a:p>
                  </a:txBody>
                  <a:tcPr marL="47256" marR="47256" marT="23628" marB="23628" anchor="ctr">
                    <a:lnL>
                      <a:noFill/>
                    </a:lnL>
                    <a:lnR>
                      <a:noFill/>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solidFill>
                      <a:srgbClr val="FFFFFF"/>
                    </a:solidFill>
                  </a:tcPr>
                </a:tc>
                <a:tc>
                  <a:txBody>
                    <a:bodyPr/>
                    <a:lstStyle/>
                    <a:p>
                      <a:r>
                        <a:rPr lang="en-US" sz="1200" dirty="0"/>
                        <a:t>Compared to Logical Independence it is easy to achieve physical data independence.</a:t>
                      </a:r>
                    </a:p>
                  </a:txBody>
                  <a:tcPr marL="47256" marR="47256" marT="23628" marB="23628" anchor="ctr">
                    <a:lnL>
                      <a:noFill/>
                    </a:lnL>
                    <a:lnR>
                      <a:noFill/>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solidFill>
                      <a:srgbClr val="FFFFFF"/>
                    </a:solidFill>
                  </a:tcPr>
                </a:tc>
              </a:tr>
              <a:tr h="852377">
                <a:tc>
                  <a:txBody>
                    <a:bodyPr/>
                    <a:lstStyle/>
                    <a:p>
                      <a:r>
                        <a:rPr lang="en-US" sz="1200"/>
                        <a:t>You need to make changes in the Application program if new fields are added or deleted from the database.</a:t>
                      </a:r>
                    </a:p>
                  </a:txBody>
                  <a:tcPr marL="47256" marR="47256" marT="23628" marB="23628" anchor="ctr">
                    <a:lnL>
                      <a:noFill/>
                    </a:lnL>
                    <a:lnR>
                      <a:noFill/>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solidFill>
                      <a:srgbClr val="F9F9F9"/>
                    </a:solidFill>
                  </a:tcPr>
                </a:tc>
                <a:tc>
                  <a:txBody>
                    <a:bodyPr/>
                    <a:lstStyle/>
                    <a:p>
                      <a:r>
                        <a:rPr lang="en-US" sz="1200" dirty="0"/>
                        <a:t>A change in the physical level usually does not need change at the Application program level.</a:t>
                      </a:r>
                    </a:p>
                  </a:txBody>
                  <a:tcPr marL="47256" marR="47256" marT="23628" marB="23628" anchor="ctr">
                    <a:lnL>
                      <a:noFill/>
                    </a:lnL>
                    <a:lnR>
                      <a:noFill/>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solidFill>
                      <a:srgbClr val="F9F9F9"/>
                    </a:solidFill>
                  </a:tcPr>
                </a:tc>
              </a:tr>
              <a:tr h="852377">
                <a:tc>
                  <a:txBody>
                    <a:bodyPr/>
                    <a:lstStyle/>
                    <a:p>
                      <a:r>
                        <a:rPr lang="en-US" sz="1200"/>
                        <a:t>Modification at the logical levels is significant whenever the logical structures of the database are changed.</a:t>
                      </a:r>
                    </a:p>
                  </a:txBody>
                  <a:tcPr marL="47256" marR="47256" marT="23628" marB="23628" anchor="ctr">
                    <a:lnL>
                      <a:noFill/>
                    </a:lnL>
                    <a:lnR>
                      <a:noFill/>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solidFill>
                      <a:srgbClr val="FFFFFF"/>
                    </a:solidFill>
                  </a:tcPr>
                </a:tc>
                <a:tc>
                  <a:txBody>
                    <a:bodyPr/>
                    <a:lstStyle/>
                    <a:p>
                      <a:r>
                        <a:rPr lang="en-US" sz="1200" dirty="0"/>
                        <a:t>Modifications made at the internal levels may or may not be needed to improve the performance of the structure.</a:t>
                      </a:r>
                    </a:p>
                  </a:txBody>
                  <a:tcPr marL="47256" marR="47256" marT="23628" marB="23628" anchor="ctr">
                    <a:lnL>
                      <a:noFill/>
                    </a:lnL>
                    <a:lnR>
                      <a:noFill/>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solidFill>
                      <a:srgbClr val="FFFFFF"/>
                    </a:solidFill>
                  </a:tcPr>
                </a:tc>
              </a:tr>
              <a:tr h="458972">
                <a:tc>
                  <a:txBody>
                    <a:bodyPr/>
                    <a:lstStyle/>
                    <a:p>
                      <a:r>
                        <a:rPr lang="en-US" sz="1200"/>
                        <a:t>Concerned with conceptual schema</a:t>
                      </a:r>
                    </a:p>
                  </a:txBody>
                  <a:tcPr marL="47256" marR="47256" marT="23628" marB="23628" anchor="ctr">
                    <a:lnL>
                      <a:noFill/>
                    </a:lnL>
                    <a:lnR>
                      <a:noFill/>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solidFill>
                      <a:srgbClr val="F9F9F9"/>
                    </a:solidFill>
                  </a:tcPr>
                </a:tc>
                <a:tc>
                  <a:txBody>
                    <a:bodyPr/>
                    <a:lstStyle/>
                    <a:p>
                      <a:r>
                        <a:rPr lang="en-US" sz="1200" dirty="0"/>
                        <a:t>Concerned with internal schema</a:t>
                      </a:r>
                    </a:p>
                  </a:txBody>
                  <a:tcPr marL="47256" marR="47256" marT="23628" marB="23628" anchor="ctr">
                    <a:lnL>
                      <a:noFill/>
                    </a:lnL>
                    <a:lnR>
                      <a:noFill/>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solidFill>
                      <a:srgbClr val="F9F9F9"/>
                    </a:solidFill>
                  </a:tcPr>
                </a:tc>
              </a:tr>
              <a:tr h="852377">
                <a:tc>
                  <a:txBody>
                    <a:bodyPr/>
                    <a:lstStyle/>
                    <a:p>
                      <a:r>
                        <a:rPr lang="en-US" sz="1200"/>
                        <a:t>Example: Add/Modify/Delete a new attribute</a:t>
                      </a:r>
                    </a:p>
                  </a:txBody>
                  <a:tcPr marL="47256" marR="47256" marT="23628" marB="23628" anchor="ctr">
                    <a:lnL>
                      <a:noFill/>
                    </a:lnL>
                    <a:lnR>
                      <a:noFill/>
                    </a:lnR>
                    <a:lnT w="7620" cap="flat" cmpd="sng" algn="ctr">
                      <a:solidFill>
                        <a:srgbClr val="EEEEEE"/>
                      </a:solidFill>
                      <a:prstDash val="solid"/>
                      <a:round/>
                      <a:headEnd type="none" w="med" len="med"/>
                      <a:tailEnd type="none" w="med" len="med"/>
                    </a:lnT>
                    <a:lnB>
                      <a:noFill/>
                    </a:lnB>
                    <a:solidFill>
                      <a:srgbClr val="FFFFFF"/>
                    </a:solidFill>
                  </a:tcPr>
                </a:tc>
                <a:tc>
                  <a:txBody>
                    <a:bodyPr/>
                    <a:lstStyle/>
                    <a:p>
                      <a:r>
                        <a:rPr lang="fr-FR" sz="1200" dirty="0" err="1"/>
                        <a:t>Example</a:t>
                      </a:r>
                      <a:r>
                        <a:rPr lang="fr-FR" sz="1200" dirty="0"/>
                        <a:t>: </a:t>
                      </a:r>
                      <a:r>
                        <a:rPr lang="fr-FR" sz="1200" dirty="0" smtClean="0"/>
                        <a:t> change </a:t>
                      </a:r>
                      <a:r>
                        <a:rPr lang="fr-FR" sz="1200" dirty="0"/>
                        <a:t>in compression techniques, </a:t>
                      </a:r>
                      <a:r>
                        <a:rPr lang="fr-FR" sz="1200" dirty="0" smtClean="0"/>
                        <a:t>Hasting </a:t>
                      </a:r>
                      <a:r>
                        <a:rPr lang="fr-FR" sz="1200" dirty="0" err="1"/>
                        <a:t>algorithms</a:t>
                      </a:r>
                      <a:r>
                        <a:rPr lang="fr-FR" sz="1200" dirty="0"/>
                        <a:t>, </a:t>
                      </a:r>
                      <a:r>
                        <a:rPr lang="fr-FR" sz="1200" dirty="0" smtClean="0"/>
                        <a:t>Storage </a:t>
                      </a:r>
                      <a:r>
                        <a:rPr lang="fr-FR" sz="1200" dirty="0" err="1"/>
                        <a:t>devices</a:t>
                      </a:r>
                      <a:r>
                        <a:rPr lang="fr-FR" sz="1200" dirty="0"/>
                        <a:t>, </a:t>
                      </a:r>
                      <a:r>
                        <a:rPr lang="fr-FR" sz="1200" dirty="0" err="1"/>
                        <a:t>etc</a:t>
                      </a:r>
                      <a:endParaRPr lang="fr-FR" sz="1200" dirty="0"/>
                    </a:p>
                  </a:txBody>
                  <a:tcPr marL="47256" marR="47256" marT="23628" marB="23628" anchor="ctr">
                    <a:lnL>
                      <a:noFill/>
                    </a:lnL>
                    <a:lnR>
                      <a:noFill/>
                    </a:lnR>
                    <a:lnT w="7620" cap="flat" cmpd="sng" algn="ctr">
                      <a:solidFill>
                        <a:srgbClr val="EEEEEE"/>
                      </a:solidFill>
                      <a:prstDash val="solid"/>
                      <a:round/>
                      <a:headEnd type="none" w="med" len="med"/>
                      <a:tailEnd type="none" w="med" len="med"/>
                    </a:lnT>
                    <a:lnB>
                      <a:noFill/>
                    </a:lnB>
                    <a:solidFill>
                      <a:srgbClr val="FFFFFF"/>
                    </a:solidFill>
                  </a:tcPr>
                </a:tc>
              </a:tr>
            </a:tbl>
          </a:graphicData>
        </a:graphic>
      </p:graphicFrame>
      <p:sp>
        <p:nvSpPr>
          <p:cNvPr id="1025" name="Rectangle 1"/>
          <p:cNvSpPr>
            <a:spLocks noChangeArrowheads="1"/>
          </p:cNvSpPr>
          <p:nvPr/>
        </p:nvSpPr>
        <p:spPr bwMode="auto">
          <a:xfrm>
            <a:off x="0" y="0"/>
            <a:ext cx="8915400" cy="941899"/>
          </a:xfrm>
          <a:prstGeom prst="rect">
            <a:avLst/>
          </a:prstGeom>
          <a:solidFill>
            <a:srgbClr val="FFFFFF"/>
          </a:solidFill>
          <a:ln w="9525">
            <a:noFill/>
            <a:miter lim="800000"/>
            <a:headEnd/>
            <a:tailEnd/>
          </a:ln>
          <a:effectLst/>
        </p:spPr>
        <p:txBody>
          <a:bodyPr vert="horz" wrap="square" lIns="0" tIns="0" rIns="0" bIns="7935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900" b="1" i="0" u="none" strike="noStrike" cap="none" normalizeH="0" baseline="0" dirty="0" smtClean="0">
              <a:ln>
                <a:noFill/>
              </a:ln>
              <a:solidFill>
                <a:srgbClr val="222222"/>
              </a:solidFill>
              <a:effectLst/>
              <a:latin typeface="Source Sans Pro"/>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900" b="1" i="0" u="none" strike="noStrike" cap="none" normalizeH="0" baseline="0" dirty="0" smtClean="0">
                <a:ln>
                  <a:noFill/>
                </a:ln>
                <a:solidFill>
                  <a:srgbClr val="222222"/>
                </a:solidFill>
                <a:effectLst/>
                <a:latin typeface="Source Sans Pro"/>
                <a:cs typeface="Arial" pitchFamily="34" charset="0"/>
              </a:rPr>
              <a:t>         Difference between Physical and Logical Data Independence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94AE5714-2A75-4557-9C1A-56C9E7660F2B}"/>
              </a:ext>
            </a:extLst>
          </p:cNvPr>
          <p:cNvSpPr txBox="1"/>
          <p:nvPr/>
        </p:nvSpPr>
        <p:spPr>
          <a:xfrm>
            <a:off x="76200" y="88176"/>
            <a:ext cx="8873837" cy="2585323"/>
          </a:xfrm>
          <a:prstGeom prst="rect">
            <a:avLst/>
          </a:prstGeom>
          <a:noFill/>
        </p:spPr>
        <p:txBody>
          <a:bodyPr wrap="square">
            <a:spAutoFit/>
          </a:bodyPr>
          <a:lstStyle/>
          <a:p>
            <a:pPr algn="just"/>
            <a:r>
              <a:rPr lang="en-US" b="1" i="0" dirty="0">
                <a:effectLst/>
                <a:latin typeface="erdana"/>
              </a:rPr>
              <a:t>DBMS </a:t>
            </a:r>
            <a:r>
              <a:rPr lang="en-US" b="1" i="0" dirty="0" smtClean="0">
                <a:effectLst/>
                <a:latin typeface="erdana"/>
              </a:rPr>
              <a:t>Architecture</a:t>
            </a:r>
          </a:p>
          <a:p>
            <a:pPr algn="just"/>
            <a:endParaRPr lang="en-US" b="1" i="0" dirty="0">
              <a:effectLst/>
              <a:latin typeface="erdana"/>
            </a:endParaRPr>
          </a:p>
          <a:p>
            <a:pPr algn="just">
              <a:buFont typeface="Arial" panose="020B0604020202020204" pitchFamily="34" charset="0"/>
              <a:buChar char="•"/>
            </a:pPr>
            <a:r>
              <a:rPr lang="en-US" b="0" i="0" dirty="0">
                <a:solidFill>
                  <a:srgbClr val="000000"/>
                </a:solidFill>
                <a:effectLst/>
                <a:latin typeface="inter-regular"/>
              </a:rPr>
              <a:t>The DBMS design depends upon its architecture. The basic client/server architecture is used to deal with a large number of PCs, web servers, database servers and other components that are connected with networks.</a:t>
            </a:r>
          </a:p>
          <a:p>
            <a:pPr algn="just">
              <a:buFont typeface="Arial" panose="020B0604020202020204" pitchFamily="34" charset="0"/>
              <a:buChar char="•"/>
            </a:pPr>
            <a:r>
              <a:rPr lang="en-US" b="0" i="0" dirty="0">
                <a:solidFill>
                  <a:srgbClr val="000000"/>
                </a:solidFill>
                <a:effectLst/>
                <a:latin typeface="inter-regular"/>
              </a:rPr>
              <a:t>The client/server architecture consists of many PCs and a workstation which are connected via the network.</a:t>
            </a:r>
          </a:p>
          <a:p>
            <a:pPr algn="just">
              <a:buFont typeface="Arial" panose="020B0604020202020204" pitchFamily="34" charset="0"/>
              <a:buChar char="•"/>
            </a:pPr>
            <a:r>
              <a:rPr lang="en-US" b="0" i="0" dirty="0">
                <a:solidFill>
                  <a:srgbClr val="000000"/>
                </a:solidFill>
                <a:effectLst/>
                <a:latin typeface="inter-regular"/>
              </a:rPr>
              <a:t>DBMS architecture depends upon how users are connected to the database to get their request done.</a:t>
            </a:r>
          </a:p>
        </p:txBody>
      </p:sp>
      <p:sp>
        <p:nvSpPr>
          <p:cNvPr id="5" name="TextBox 4">
            <a:extLst>
              <a:ext uri="{FF2B5EF4-FFF2-40B4-BE49-F238E27FC236}">
                <a16:creationId xmlns:a16="http://schemas.microsoft.com/office/drawing/2014/main" xmlns="" id="{6081262E-2813-4418-9268-5D2C22E0C7F0}"/>
              </a:ext>
            </a:extLst>
          </p:cNvPr>
          <p:cNvSpPr txBox="1"/>
          <p:nvPr/>
        </p:nvSpPr>
        <p:spPr>
          <a:xfrm>
            <a:off x="228600" y="2796802"/>
            <a:ext cx="4572000" cy="369332"/>
          </a:xfrm>
          <a:prstGeom prst="rect">
            <a:avLst/>
          </a:prstGeom>
          <a:noFill/>
        </p:spPr>
        <p:txBody>
          <a:bodyPr wrap="square">
            <a:spAutoFit/>
          </a:bodyPr>
          <a:lstStyle/>
          <a:p>
            <a:pPr algn="just"/>
            <a:r>
              <a:rPr lang="en-US" b="0" i="0" dirty="0">
                <a:effectLst/>
                <a:latin typeface="erdana"/>
              </a:rPr>
              <a:t>Types of DBMS Architecture</a:t>
            </a:r>
          </a:p>
        </p:txBody>
      </p:sp>
      <p:pic>
        <p:nvPicPr>
          <p:cNvPr id="3074" name="Picture 2" descr="DBMS Architecture">
            <a:extLst>
              <a:ext uri="{FF2B5EF4-FFF2-40B4-BE49-F238E27FC236}">
                <a16:creationId xmlns:a16="http://schemas.microsoft.com/office/drawing/2014/main" xmlns="" id="{EF910819-2C75-48D0-834E-92E7383A22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3962400"/>
            <a:ext cx="4419600" cy="26553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07711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C041E2B0-C1B2-45F8-A338-8297A1C0B201}"/>
              </a:ext>
            </a:extLst>
          </p:cNvPr>
          <p:cNvSpPr txBox="1"/>
          <p:nvPr/>
        </p:nvSpPr>
        <p:spPr>
          <a:xfrm>
            <a:off x="228600" y="762000"/>
            <a:ext cx="8506691" cy="5262979"/>
          </a:xfrm>
          <a:prstGeom prst="rect">
            <a:avLst/>
          </a:prstGeom>
          <a:noFill/>
        </p:spPr>
        <p:txBody>
          <a:bodyPr wrap="square">
            <a:spAutoFit/>
          </a:bodyPr>
          <a:lstStyle/>
          <a:p>
            <a:pPr algn="just"/>
            <a:r>
              <a:rPr lang="en-US" sz="2400" b="0" i="0" dirty="0">
                <a:solidFill>
                  <a:srgbClr val="333333"/>
                </a:solidFill>
                <a:effectLst/>
                <a:latin typeface="inter-regular"/>
              </a:rPr>
              <a:t>Database architecture can be seen as a single tier or multi-tier. But logically, database architecture is of two types like: </a:t>
            </a:r>
            <a:endParaRPr lang="en-US" sz="2400" b="0" i="0" dirty="0" smtClean="0">
              <a:solidFill>
                <a:srgbClr val="333333"/>
              </a:solidFill>
              <a:effectLst/>
              <a:latin typeface="inter-regular"/>
            </a:endParaRPr>
          </a:p>
          <a:p>
            <a:pPr algn="just"/>
            <a:r>
              <a:rPr lang="en-US" sz="2400" b="1" i="0" dirty="0" smtClean="0">
                <a:solidFill>
                  <a:srgbClr val="333333"/>
                </a:solidFill>
                <a:effectLst/>
                <a:latin typeface="inter-bold"/>
              </a:rPr>
              <a:t>2-tier </a:t>
            </a:r>
            <a:r>
              <a:rPr lang="en-US" sz="2400" b="1" i="0" dirty="0">
                <a:solidFill>
                  <a:srgbClr val="333333"/>
                </a:solidFill>
                <a:effectLst/>
                <a:latin typeface="inter-bold"/>
              </a:rPr>
              <a:t>architecture</a:t>
            </a:r>
            <a:r>
              <a:rPr lang="en-US" sz="2400" b="0" i="0" dirty="0">
                <a:solidFill>
                  <a:srgbClr val="333333"/>
                </a:solidFill>
                <a:effectLst/>
                <a:latin typeface="inter-regular"/>
              </a:rPr>
              <a:t> and </a:t>
            </a:r>
            <a:r>
              <a:rPr lang="en-US" sz="2400" b="1" i="0" dirty="0">
                <a:solidFill>
                  <a:srgbClr val="333333"/>
                </a:solidFill>
                <a:effectLst/>
                <a:latin typeface="inter-bold"/>
              </a:rPr>
              <a:t>3-tier architecture</a:t>
            </a:r>
            <a:r>
              <a:rPr lang="en-US" sz="2400" b="0" i="0" dirty="0">
                <a:solidFill>
                  <a:srgbClr val="333333"/>
                </a:solidFill>
                <a:effectLst/>
                <a:latin typeface="inter-regular"/>
              </a:rPr>
              <a:t>.</a:t>
            </a:r>
          </a:p>
          <a:p>
            <a:pPr algn="just"/>
            <a:endParaRPr lang="en-US" sz="2400" b="1" i="0" dirty="0" smtClean="0">
              <a:effectLst/>
              <a:latin typeface="erdana"/>
            </a:endParaRPr>
          </a:p>
          <a:p>
            <a:pPr algn="just"/>
            <a:endParaRPr lang="en-US" sz="2400" b="1" dirty="0">
              <a:latin typeface="erdana"/>
            </a:endParaRPr>
          </a:p>
          <a:p>
            <a:pPr algn="just"/>
            <a:r>
              <a:rPr lang="en-US" sz="2400" b="1" i="0" dirty="0" smtClean="0">
                <a:effectLst/>
                <a:latin typeface="erdana"/>
              </a:rPr>
              <a:t>1-Tier </a:t>
            </a:r>
            <a:r>
              <a:rPr lang="en-US" sz="2400" b="1" i="0" dirty="0">
                <a:effectLst/>
                <a:latin typeface="erdana"/>
              </a:rPr>
              <a:t>Architecture</a:t>
            </a:r>
          </a:p>
          <a:p>
            <a:pPr algn="just">
              <a:buFont typeface="Arial" panose="020B0604020202020204" pitchFamily="34" charset="0"/>
              <a:buChar char="•"/>
            </a:pPr>
            <a:r>
              <a:rPr lang="en-US" sz="2400" b="0" i="0" dirty="0">
                <a:solidFill>
                  <a:srgbClr val="000000"/>
                </a:solidFill>
                <a:effectLst/>
                <a:latin typeface="inter-regular"/>
              </a:rPr>
              <a:t>In this architecture, the database is directly available to the user. It means the user can directly sit on the DBMS and uses it.</a:t>
            </a:r>
          </a:p>
          <a:p>
            <a:pPr algn="just">
              <a:buFont typeface="Arial" panose="020B0604020202020204" pitchFamily="34" charset="0"/>
              <a:buChar char="•"/>
            </a:pPr>
            <a:r>
              <a:rPr lang="en-US" sz="2400" b="0" i="0" dirty="0">
                <a:solidFill>
                  <a:srgbClr val="000000"/>
                </a:solidFill>
                <a:effectLst/>
                <a:latin typeface="inter-regular"/>
              </a:rPr>
              <a:t>Any changes done here will directly be done on the database itself. It doesn't provide a handy tool for end users.</a:t>
            </a:r>
          </a:p>
          <a:p>
            <a:pPr algn="just">
              <a:buFont typeface="Arial" panose="020B0604020202020204" pitchFamily="34" charset="0"/>
              <a:buChar char="•"/>
            </a:pPr>
            <a:r>
              <a:rPr lang="en-US" sz="2400" b="0" i="0" dirty="0">
                <a:solidFill>
                  <a:srgbClr val="000000"/>
                </a:solidFill>
                <a:effectLst/>
                <a:latin typeface="inter-regular"/>
              </a:rPr>
              <a:t>The 1-Tier architecture is used for development of the local application, where programmers can directly communicate with the database for the quick response</a:t>
            </a:r>
            <a:r>
              <a:rPr lang="en-US" b="0" i="0" dirty="0">
                <a:solidFill>
                  <a:srgbClr val="000000"/>
                </a:solidFill>
                <a:effectLst/>
                <a:latin typeface="inter-regular"/>
              </a:rPr>
              <a:t>.</a:t>
            </a:r>
          </a:p>
        </p:txBody>
      </p:sp>
    </p:spTree>
    <p:extLst>
      <p:ext uri="{BB962C8B-B14F-4D97-AF65-F5344CB8AC3E}">
        <p14:creationId xmlns:p14="http://schemas.microsoft.com/office/powerpoint/2010/main" val="10500701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76C742CD-09C2-4110-BF9E-0DFD3EB48F11}"/>
              </a:ext>
            </a:extLst>
          </p:cNvPr>
          <p:cNvSpPr txBox="1"/>
          <p:nvPr/>
        </p:nvSpPr>
        <p:spPr>
          <a:xfrm>
            <a:off x="159327" y="273087"/>
            <a:ext cx="8790709" cy="3139321"/>
          </a:xfrm>
          <a:prstGeom prst="rect">
            <a:avLst/>
          </a:prstGeom>
          <a:noFill/>
        </p:spPr>
        <p:txBody>
          <a:bodyPr wrap="square">
            <a:spAutoFit/>
          </a:bodyPr>
          <a:lstStyle/>
          <a:p>
            <a:pPr algn="just"/>
            <a:r>
              <a:rPr lang="en-US" b="1" i="0" dirty="0">
                <a:effectLst/>
                <a:latin typeface="erdana"/>
              </a:rPr>
              <a:t>2-Tier Architecture</a:t>
            </a:r>
          </a:p>
          <a:p>
            <a:pPr algn="just">
              <a:buFont typeface="Arial" panose="020B0604020202020204" pitchFamily="34" charset="0"/>
              <a:buChar char="•"/>
            </a:pPr>
            <a:r>
              <a:rPr lang="en-US" b="0" i="0" dirty="0">
                <a:solidFill>
                  <a:srgbClr val="000000"/>
                </a:solidFill>
                <a:effectLst/>
                <a:latin typeface="inter-regular"/>
              </a:rPr>
              <a:t>The 2-Tier architecture is same as basic client-server. In the two-tier architecture, applications on the client end can directly communicate with the database at the server side. For this interaction, API's like: </a:t>
            </a:r>
            <a:r>
              <a:rPr lang="en-US" b="1" i="0" dirty="0">
                <a:solidFill>
                  <a:srgbClr val="000000"/>
                </a:solidFill>
                <a:effectLst/>
                <a:latin typeface="inter-bold"/>
              </a:rPr>
              <a:t>ODBC</a:t>
            </a:r>
            <a:r>
              <a:rPr lang="en-US" b="0" i="0" dirty="0">
                <a:solidFill>
                  <a:srgbClr val="000000"/>
                </a:solidFill>
                <a:effectLst/>
                <a:latin typeface="inter-regular"/>
              </a:rPr>
              <a:t>, </a:t>
            </a:r>
            <a:r>
              <a:rPr lang="en-US" b="1" i="0" dirty="0">
                <a:solidFill>
                  <a:srgbClr val="000000"/>
                </a:solidFill>
                <a:effectLst/>
                <a:latin typeface="inter-bold"/>
              </a:rPr>
              <a:t>JDBC</a:t>
            </a:r>
            <a:r>
              <a:rPr lang="en-US" b="0" i="0" dirty="0">
                <a:solidFill>
                  <a:srgbClr val="000000"/>
                </a:solidFill>
                <a:effectLst/>
                <a:latin typeface="inter-regular"/>
              </a:rPr>
              <a:t> are used.</a:t>
            </a:r>
          </a:p>
          <a:p>
            <a:pPr algn="just">
              <a:buFont typeface="Arial" panose="020B0604020202020204" pitchFamily="34" charset="0"/>
              <a:buChar char="•"/>
            </a:pPr>
            <a:r>
              <a:rPr lang="en-US" b="0" i="0" dirty="0">
                <a:solidFill>
                  <a:srgbClr val="000000"/>
                </a:solidFill>
                <a:effectLst/>
                <a:latin typeface="inter-regular"/>
              </a:rPr>
              <a:t>The user interfaces and application programs are run on the client-side.</a:t>
            </a:r>
          </a:p>
          <a:p>
            <a:pPr algn="just">
              <a:buFont typeface="Arial" panose="020B0604020202020204" pitchFamily="34" charset="0"/>
              <a:buChar char="•"/>
            </a:pPr>
            <a:r>
              <a:rPr lang="en-US" b="0" i="0" dirty="0">
                <a:solidFill>
                  <a:srgbClr val="000000"/>
                </a:solidFill>
                <a:effectLst/>
                <a:latin typeface="inter-regular"/>
              </a:rPr>
              <a:t>The server side is responsible to provide the functionalities like: query processing and transaction management.</a:t>
            </a:r>
          </a:p>
          <a:p>
            <a:pPr algn="just">
              <a:buFont typeface="Arial" panose="020B0604020202020204" pitchFamily="34" charset="0"/>
              <a:buChar char="•"/>
            </a:pPr>
            <a:r>
              <a:rPr lang="en-US" b="0" i="0" dirty="0">
                <a:solidFill>
                  <a:srgbClr val="000000"/>
                </a:solidFill>
                <a:effectLst/>
                <a:latin typeface="inter-regular"/>
              </a:rPr>
              <a:t>To communicate with the DBMS, client-side application establishes a connection with the server side.</a:t>
            </a:r>
          </a:p>
          <a:p>
            <a:r>
              <a:rPr lang="en-US" dirty="0"/>
              <a:t/>
            </a:r>
            <a:br>
              <a:rPr lang="en-US" dirty="0"/>
            </a:br>
            <a:endParaRPr lang="en-US" dirty="0"/>
          </a:p>
        </p:txBody>
      </p:sp>
      <p:pic>
        <p:nvPicPr>
          <p:cNvPr id="4098" name="Picture 2" descr="DBMS Architecture">
            <a:extLst>
              <a:ext uri="{FF2B5EF4-FFF2-40B4-BE49-F238E27FC236}">
                <a16:creationId xmlns:a16="http://schemas.microsoft.com/office/drawing/2014/main" xmlns="" id="{3E9B6960-D802-47AB-8D97-331B25B535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9400" y="2895600"/>
            <a:ext cx="2821781" cy="3476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3404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A42185F3-FF5D-48A7-8477-1955BF1D871B}"/>
              </a:ext>
            </a:extLst>
          </p:cNvPr>
          <p:cNvSpPr txBox="1"/>
          <p:nvPr/>
        </p:nvSpPr>
        <p:spPr>
          <a:xfrm>
            <a:off x="180109" y="189959"/>
            <a:ext cx="8804564" cy="2862322"/>
          </a:xfrm>
          <a:prstGeom prst="rect">
            <a:avLst/>
          </a:prstGeom>
          <a:noFill/>
        </p:spPr>
        <p:txBody>
          <a:bodyPr wrap="square">
            <a:spAutoFit/>
          </a:bodyPr>
          <a:lstStyle/>
          <a:p>
            <a:pPr algn="just"/>
            <a:r>
              <a:rPr lang="en-US" b="1" i="0" dirty="0">
                <a:effectLst/>
                <a:latin typeface="erdana"/>
              </a:rPr>
              <a:t>3-Tier Architecture</a:t>
            </a:r>
          </a:p>
          <a:p>
            <a:pPr algn="just">
              <a:buFont typeface="Arial" panose="020B0604020202020204" pitchFamily="34" charset="0"/>
              <a:buChar char="•"/>
            </a:pPr>
            <a:r>
              <a:rPr lang="en-US" b="0" i="0" dirty="0">
                <a:solidFill>
                  <a:srgbClr val="000000"/>
                </a:solidFill>
                <a:effectLst/>
                <a:latin typeface="inter-regular"/>
              </a:rPr>
              <a:t>The 3-Tier architecture contains another layer between the client and server. In this architecture, client can't directly communicate with the server.</a:t>
            </a:r>
          </a:p>
          <a:p>
            <a:pPr algn="just">
              <a:buFont typeface="Arial" panose="020B0604020202020204" pitchFamily="34" charset="0"/>
              <a:buChar char="•"/>
            </a:pPr>
            <a:r>
              <a:rPr lang="en-US" b="0" i="0" dirty="0">
                <a:solidFill>
                  <a:srgbClr val="000000"/>
                </a:solidFill>
                <a:effectLst/>
                <a:latin typeface="inter-regular"/>
              </a:rPr>
              <a:t>The application on the client-end interacts with an application server which further communicates with the database system.</a:t>
            </a:r>
          </a:p>
          <a:p>
            <a:pPr algn="just">
              <a:buFont typeface="Arial" panose="020B0604020202020204" pitchFamily="34" charset="0"/>
              <a:buChar char="•"/>
            </a:pPr>
            <a:r>
              <a:rPr lang="en-US" b="0" i="0" dirty="0">
                <a:solidFill>
                  <a:srgbClr val="000000"/>
                </a:solidFill>
                <a:effectLst/>
                <a:latin typeface="inter-regular"/>
              </a:rPr>
              <a:t>End user has no idea about the existence of the database beyond the application server. The database also has no idea about any other user beyond the application.</a:t>
            </a:r>
          </a:p>
          <a:p>
            <a:pPr algn="just">
              <a:buFont typeface="Arial" panose="020B0604020202020204" pitchFamily="34" charset="0"/>
              <a:buChar char="•"/>
            </a:pPr>
            <a:r>
              <a:rPr lang="en-US" b="0" i="0" dirty="0">
                <a:solidFill>
                  <a:srgbClr val="000000"/>
                </a:solidFill>
                <a:effectLst/>
                <a:latin typeface="inter-regular"/>
              </a:rPr>
              <a:t>The 3-Tier architecture is used in case of large web application.</a:t>
            </a:r>
          </a:p>
          <a:p>
            <a:r>
              <a:rPr lang="en-US" dirty="0"/>
              <a:t/>
            </a:r>
            <a:br>
              <a:rPr lang="en-US" dirty="0"/>
            </a:br>
            <a:endParaRPr lang="en-US" dirty="0"/>
          </a:p>
        </p:txBody>
      </p:sp>
      <p:pic>
        <p:nvPicPr>
          <p:cNvPr id="5122" name="Picture 2" descr="DBMS Architecture">
            <a:extLst>
              <a:ext uri="{FF2B5EF4-FFF2-40B4-BE49-F238E27FC236}">
                <a16:creationId xmlns:a16="http://schemas.microsoft.com/office/drawing/2014/main" xmlns="" id="{C057964A-16C7-4AC2-AEDE-84CB8D0538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52402" y="2611582"/>
            <a:ext cx="2821781" cy="3962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61956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Three schema Architecture</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r>
              <a:rPr lang="en-US" dirty="0"/>
              <a:t>The three schema architecture is also called ANSI/SPARC architecture or three-level architecture.</a:t>
            </a:r>
          </a:p>
          <a:p>
            <a:r>
              <a:rPr lang="en-US" dirty="0"/>
              <a:t>This framework is used to describe the structure of a specific database system.</a:t>
            </a:r>
          </a:p>
          <a:p>
            <a:r>
              <a:rPr lang="en-US" dirty="0"/>
              <a:t>The three schema architecture is also used to separate the user applications and physical database.</a:t>
            </a:r>
          </a:p>
          <a:p>
            <a:r>
              <a:rPr lang="en-US" dirty="0"/>
              <a:t>The three schema architecture contains three-levels. It breaks the database down into three different categories.</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0"/>
            <a:ext cx="7086600" cy="923330"/>
          </a:xfrm>
          <a:prstGeom prst="rect">
            <a:avLst/>
          </a:prstGeom>
        </p:spPr>
        <p:txBody>
          <a:bodyPr wrap="square">
            <a:spAutoFit/>
          </a:bodyPr>
          <a:lstStyle/>
          <a:p>
            <a:r>
              <a:rPr lang="en-US" b="1" dirty="0"/>
              <a:t>The three-schema architecture is as follows:</a:t>
            </a:r>
            <a:endParaRPr lang="en-US" dirty="0"/>
          </a:p>
          <a:p>
            <a:r>
              <a:rPr lang="en-US" dirty="0" smtClean="0"/>
              <a:t/>
            </a:r>
            <a:br>
              <a:rPr lang="en-US" dirty="0" smtClean="0"/>
            </a:br>
            <a:endParaRPr lang="en-US" dirty="0"/>
          </a:p>
        </p:txBody>
      </p:sp>
      <p:pic>
        <p:nvPicPr>
          <p:cNvPr id="1026" name="Picture 2" descr="DBMS Three schema Architecture"/>
          <p:cNvPicPr>
            <a:picLocks noChangeAspect="1" noChangeArrowheads="1"/>
          </p:cNvPicPr>
          <p:nvPr/>
        </p:nvPicPr>
        <p:blipFill>
          <a:blip r:embed="rId2"/>
          <a:srcRect/>
          <a:stretch>
            <a:fillRect/>
          </a:stretch>
        </p:blipFill>
        <p:spPr bwMode="auto">
          <a:xfrm>
            <a:off x="1219200" y="609600"/>
            <a:ext cx="4876800" cy="3743570"/>
          </a:xfrm>
          <a:prstGeom prst="rect">
            <a:avLst/>
          </a:prstGeom>
          <a:noFill/>
        </p:spPr>
      </p:pic>
      <p:sp>
        <p:nvSpPr>
          <p:cNvPr id="4" name="Rectangle 3"/>
          <p:cNvSpPr/>
          <p:nvPr/>
        </p:nvSpPr>
        <p:spPr>
          <a:xfrm>
            <a:off x="0" y="4114800"/>
            <a:ext cx="8763000" cy="2585323"/>
          </a:xfrm>
          <a:prstGeom prst="rect">
            <a:avLst/>
          </a:prstGeom>
        </p:spPr>
        <p:txBody>
          <a:bodyPr wrap="square">
            <a:spAutoFit/>
          </a:bodyPr>
          <a:lstStyle/>
          <a:p>
            <a:r>
              <a:rPr lang="en-US" b="1" dirty="0"/>
              <a:t>In the above diagram:</a:t>
            </a:r>
            <a:endParaRPr lang="en-US" dirty="0"/>
          </a:p>
          <a:p>
            <a:r>
              <a:rPr lang="en-US" dirty="0"/>
              <a:t>It shows the DBMS architecture.</a:t>
            </a:r>
          </a:p>
          <a:p>
            <a:r>
              <a:rPr lang="en-US" dirty="0"/>
              <a:t>Mapping is used to transform the request and response between various database levels of architecture.</a:t>
            </a:r>
          </a:p>
          <a:p>
            <a:r>
              <a:rPr lang="en-US" dirty="0"/>
              <a:t>Mapping is not good for small DBMS because it takes more time.</a:t>
            </a:r>
          </a:p>
          <a:p>
            <a:r>
              <a:rPr lang="en-US" dirty="0"/>
              <a:t>In External / Conceptual mapping, it is necessary to transform the request from external level to conceptual schema.</a:t>
            </a:r>
          </a:p>
          <a:p>
            <a:r>
              <a:rPr lang="en-US" dirty="0"/>
              <a:t>In Conceptual / Internal mapping, DBMS transform the request from the conceptual to internal level.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8915400" cy="6463308"/>
          </a:xfrm>
          <a:prstGeom prst="rect">
            <a:avLst/>
          </a:prstGeom>
        </p:spPr>
        <p:txBody>
          <a:bodyPr wrap="square">
            <a:spAutoFit/>
          </a:bodyPr>
          <a:lstStyle/>
          <a:p>
            <a:r>
              <a:rPr lang="en-US" dirty="0"/>
              <a:t>1. </a:t>
            </a:r>
            <a:r>
              <a:rPr lang="en-US" sz="2400" b="1" dirty="0"/>
              <a:t>Internal Level</a:t>
            </a:r>
            <a:endParaRPr lang="en-US" b="1" dirty="0"/>
          </a:p>
          <a:p>
            <a:r>
              <a:rPr lang="en-US" dirty="0"/>
              <a:t>The internal level has an internal schema which describes the physical storage structure of the database.</a:t>
            </a:r>
          </a:p>
          <a:p>
            <a:r>
              <a:rPr lang="en-US" dirty="0"/>
              <a:t>The internal schema is also known as a physical schema.</a:t>
            </a:r>
          </a:p>
          <a:p>
            <a:r>
              <a:rPr lang="en-US" dirty="0"/>
              <a:t>It uses the physical data model. It is used to define that how the data will be stored in a block.</a:t>
            </a:r>
          </a:p>
          <a:p>
            <a:r>
              <a:rPr lang="en-US" dirty="0"/>
              <a:t>The physical level is used to describe complex low-level data structures in detail.</a:t>
            </a:r>
          </a:p>
          <a:p>
            <a:r>
              <a:rPr lang="en-US" dirty="0"/>
              <a:t>2. </a:t>
            </a:r>
            <a:r>
              <a:rPr lang="en-US" sz="2400" b="1" dirty="0"/>
              <a:t>Conceptual Level</a:t>
            </a:r>
          </a:p>
          <a:p>
            <a:r>
              <a:rPr lang="en-US" dirty="0"/>
              <a:t>The conceptual schema describes the design of a database at the conceptual level. Conceptual level is also known as logical level.</a:t>
            </a:r>
          </a:p>
          <a:p>
            <a:r>
              <a:rPr lang="en-US" dirty="0"/>
              <a:t>The conceptual schema describes the structure of the whole database.</a:t>
            </a:r>
          </a:p>
          <a:p>
            <a:r>
              <a:rPr lang="en-US" dirty="0"/>
              <a:t>The conceptual level describes what data are to be stored in the database and also describes what relationship exists among those data.</a:t>
            </a:r>
          </a:p>
          <a:p>
            <a:r>
              <a:rPr lang="en-US" dirty="0"/>
              <a:t>In the conceptual level, internal details such as an implementation of the data structure are hidden.</a:t>
            </a:r>
          </a:p>
          <a:p>
            <a:r>
              <a:rPr lang="en-US" dirty="0"/>
              <a:t>Programmers and database administrators work at this level.</a:t>
            </a:r>
          </a:p>
          <a:p>
            <a:r>
              <a:rPr lang="en-US" dirty="0"/>
              <a:t>3. </a:t>
            </a:r>
            <a:r>
              <a:rPr lang="en-US" sz="2400" b="1" dirty="0"/>
              <a:t>External Level</a:t>
            </a:r>
            <a:endParaRPr lang="en-US" b="1" dirty="0"/>
          </a:p>
          <a:p>
            <a:r>
              <a:rPr lang="en-US" dirty="0"/>
              <a:t>At the external level, a database contains several schemas that sometimes called as subschema. The subschema is used to describe the different view of the database.</a:t>
            </a:r>
          </a:p>
          <a:p>
            <a:r>
              <a:rPr lang="en-US" dirty="0"/>
              <a:t>An external schema is also known as view schema.</a:t>
            </a:r>
          </a:p>
          <a:p>
            <a:r>
              <a:rPr lang="en-US" dirty="0"/>
              <a:t>Each view schema describes the database part that a particular user group is interested and hides the remaining database from that user group.</a:t>
            </a:r>
          </a:p>
          <a:p>
            <a:r>
              <a:rPr lang="en-US" dirty="0"/>
              <a:t>The view schema describes the end user interaction with database systems.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76201"/>
            <a:ext cx="8991600" cy="2492990"/>
          </a:xfrm>
          <a:prstGeom prst="rect">
            <a:avLst/>
          </a:prstGeom>
        </p:spPr>
        <p:txBody>
          <a:bodyPr wrap="square">
            <a:spAutoFit/>
          </a:bodyPr>
          <a:lstStyle/>
          <a:p>
            <a:r>
              <a:rPr lang="en-US" sz="2400" b="1" dirty="0"/>
              <a:t>Data </a:t>
            </a:r>
            <a:r>
              <a:rPr lang="en-US" sz="2400" b="1" dirty="0" smtClean="0"/>
              <a:t>Models</a:t>
            </a:r>
          </a:p>
          <a:p>
            <a:endParaRPr lang="en-US" sz="2400" b="1" dirty="0"/>
          </a:p>
          <a:p>
            <a:r>
              <a:rPr lang="en-US" dirty="0"/>
              <a:t>Data Model is the modeling of the data description, data semantics, and consistency constraints of the data. It provides the conceptual tools for describing the design of a database at each level of data abstraction. Therefore, there are following four data models used for understanding the structure of the database:</a:t>
            </a:r>
          </a:p>
          <a:p>
            <a:r>
              <a:rPr lang="en-US" dirty="0" smtClean="0"/>
              <a:t/>
            </a:r>
            <a:br>
              <a:rPr lang="en-US" dirty="0" smtClean="0"/>
            </a:br>
            <a:endParaRPr lang="en-US" dirty="0"/>
          </a:p>
        </p:txBody>
      </p:sp>
      <p:pic>
        <p:nvPicPr>
          <p:cNvPr id="16386" name="Picture 2" descr="Data Models"/>
          <p:cNvPicPr>
            <a:picLocks noChangeAspect="1" noChangeArrowheads="1"/>
          </p:cNvPicPr>
          <p:nvPr/>
        </p:nvPicPr>
        <p:blipFill>
          <a:blip r:embed="rId2"/>
          <a:srcRect/>
          <a:stretch>
            <a:fillRect/>
          </a:stretch>
        </p:blipFill>
        <p:spPr bwMode="auto">
          <a:xfrm>
            <a:off x="1143000" y="2819400"/>
            <a:ext cx="6667500" cy="3343275"/>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372</TotalTime>
  <Words>1573</Words>
  <Application>Microsoft Office PowerPoint</Application>
  <PresentationFormat>On-screen Show (4:3)</PresentationFormat>
  <Paragraphs>136</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UNIT-1.2</vt:lpstr>
      <vt:lpstr>PowerPoint Presentation</vt:lpstr>
      <vt:lpstr>PowerPoint Presentation</vt:lpstr>
      <vt:lpstr>PowerPoint Presentation</vt:lpstr>
      <vt:lpstr>PowerPoint Presentation</vt:lpstr>
      <vt:lpstr>Three schema Architecture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UNIT-1.2</dc:title>
  <dc:creator>vedant</dc:creator>
  <cp:lastModifiedBy>vedant</cp:lastModifiedBy>
  <cp:revision>19</cp:revision>
  <dcterms:created xsi:type="dcterms:W3CDTF">2021-09-21T04:34:59Z</dcterms:created>
  <dcterms:modified xsi:type="dcterms:W3CDTF">2022-09-12T08:22:54Z</dcterms:modified>
</cp:coreProperties>
</file>