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164CED-813E-414B-B8DE-82C7559A7D5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873196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64CED-813E-414B-B8DE-82C7559A7D5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2785962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64CED-813E-414B-B8DE-82C7559A7D5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39643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64CED-813E-414B-B8DE-82C7559A7D5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1248162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64CED-813E-414B-B8DE-82C7559A7D5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419198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164CED-813E-414B-B8DE-82C7559A7D5B}"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3378078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164CED-813E-414B-B8DE-82C7559A7D5B}" type="datetimeFigureOut">
              <a:rPr lang="en-US" smtClean="0"/>
              <a:t>9/13/2022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2398034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164CED-813E-414B-B8DE-82C7559A7D5B}" type="datetimeFigureOut">
              <a:rPr lang="en-US" smtClean="0"/>
              <a:t>9/13/2022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751666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64CED-813E-414B-B8DE-82C7559A7D5B}" type="datetimeFigureOut">
              <a:rPr lang="en-US" smtClean="0"/>
              <a:t>9/13/2022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596471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64CED-813E-414B-B8DE-82C7559A7D5B}"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973521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64CED-813E-414B-B8DE-82C7559A7D5B}"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796BE1-5465-4395-91C3-019FA63BFA0F}" type="slidenum">
              <a:rPr lang="en-US" smtClean="0"/>
              <a:t>‹#›</a:t>
            </a:fld>
            <a:endParaRPr lang="en-US"/>
          </a:p>
        </p:txBody>
      </p:sp>
    </p:spTree>
    <p:extLst>
      <p:ext uri="{BB962C8B-B14F-4D97-AF65-F5344CB8AC3E}">
        <p14:creationId xmlns:p14="http://schemas.microsoft.com/office/powerpoint/2010/main" val="1198873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64CED-813E-414B-B8DE-82C7559A7D5B}" type="datetimeFigureOut">
              <a:rPr lang="en-US" smtClean="0"/>
              <a:t>9/13/2022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96BE1-5465-4395-91C3-019FA63BFA0F}" type="slidenum">
              <a:rPr lang="en-US" smtClean="0"/>
              <a:t>‹#›</a:t>
            </a:fld>
            <a:endParaRPr lang="en-US"/>
          </a:p>
        </p:txBody>
      </p:sp>
    </p:spTree>
    <p:extLst>
      <p:ext uri="{BB962C8B-B14F-4D97-AF65-F5344CB8AC3E}">
        <p14:creationId xmlns:p14="http://schemas.microsoft.com/office/powerpoint/2010/main" val="1124954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javatpoint.com/dbms-tutoria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UNIT-1.3</a:t>
            </a:r>
            <a:endParaRPr lang="en-US" dirty="0"/>
          </a:p>
        </p:txBody>
      </p:sp>
      <p:sp>
        <p:nvSpPr>
          <p:cNvPr id="3" name="Subtitle 2"/>
          <p:cNvSpPr>
            <a:spLocks noGrp="1"/>
          </p:cNvSpPr>
          <p:nvPr>
            <p:ph type="subTitle" idx="1"/>
          </p:nvPr>
        </p:nvSpPr>
        <p:spPr/>
        <p:txBody>
          <a:bodyPr/>
          <a:lstStyle/>
          <a:p>
            <a:r>
              <a:rPr lang="en-IN" dirty="0"/>
              <a:t>D</a:t>
            </a:r>
            <a:r>
              <a:rPr lang="en-IN" dirty="0" smtClean="0"/>
              <a:t>atabase language and interfaces, data definitions language, DML, Overall Database Structure</a:t>
            </a:r>
            <a:endParaRPr lang="en-US" dirty="0" smtClean="0"/>
          </a:p>
          <a:p>
            <a:endParaRPr lang="en-US" dirty="0"/>
          </a:p>
        </p:txBody>
      </p:sp>
    </p:spTree>
    <p:extLst>
      <p:ext uri="{BB962C8B-B14F-4D97-AF65-F5344CB8AC3E}">
        <p14:creationId xmlns:p14="http://schemas.microsoft.com/office/powerpoint/2010/main" val="720358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 y="27611"/>
            <a:ext cx="8839200" cy="1754326"/>
          </a:xfrm>
          <a:prstGeom prst="rect">
            <a:avLst/>
          </a:prstGeom>
        </p:spPr>
        <p:txBody>
          <a:bodyPr wrap="square">
            <a:spAutoFit/>
          </a:bodyPr>
          <a:lstStyle/>
          <a:p>
            <a:r>
              <a:rPr lang="en-US" b="1" dirty="0"/>
              <a:t>Consistency:</a:t>
            </a:r>
            <a:r>
              <a:rPr lang="en-US" dirty="0"/>
              <a:t> </a:t>
            </a:r>
            <a:r>
              <a:rPr lang="en-US" sz="1600" dirty="0"/>
              <a:t>The word </a:t>
            </a:r>
            <a:r>
              <a:rPr lang="en-US" sz="1600" b="1" dirty="0"/>
              <a:t>consistency</a:t>
            </a:r>
            <a:r>
              <a:rPr lang="en-US" sz="1600" dirty="0"/>
              <a:t> means that the value should remain preserved always. In </a:t>
            </a:r>
            <a:r>
              <a:rPr lang="en-US" sz="1600" dirty="0">
                <a:hlinkClick r:id="rId2"/>
              </a:rPr>
              <a:t>DBMS</a:t>
            </a:r>
            <a:r>
              <a:rPr lang="en-US" sz="1600" dirty="0"/>
              <a:t>, the integrity of the data should be maintained, which means if a change in the database is made, it should remain preserved always. In the case of transactions, the integrity of the data is very essential so that the database remains consistent before and after the transaction. Th</a:t>
            </a:r>
            <a:r>
              <a:rPr lang="en-US" dirty="0"/>
              <a:t>e data should always be correct.</a:t>
            </a:r>
          </a:p>
          <a:p>
            <a:r>
              <a:rPr lang="en-US" b="1" dirty="0"/>
              <a:t>Example:</a:t>
            </a:r>
            <a:endParaRPr lang="en-US" dirty="0"/>
          </a:p>
        </p:txBody>
      </p:sp>
      <p:pic>
        <p:nvPicPr>
          <p:cNvPr id="1026" name="Picture 2" descr="ACID Properties in DB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141797"/>
            <a:ext cx="5238750" cy="33432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4488120"/>
            <a:ext cx="9067800" cy="2369880"/>
          </a:xfrm>
          <a:prstGeom prst="rect">
            <a:avLst/>
          </a:prstGeom>
        </p:spPr>
        <p:txBody>
          <a:bodyPr wrap="square">
            <a:spAutoFit/>
          </a:bodyPr>
          <a:lstStyle/>
          <a:p>
            <a:r>
              <a:rPr lang="en-US" sz="1600" dirty="0" smtClean="0"/>
              <a:t>In </a:t>
            </a:r>
            <a:r>
              <a:rPr lang="en-US" sz="1600" dirty="0"/>
              <a:t>the above figure, there are three accounts, A, B, and C, where A is making a transaction T one by one to both B &amp; C. There are two operations that take place, i.e., Debit and Credit. Account A firstly debits $50 to account B, and the amount in account A is read $300 by B before the transaction. After the successful transaction T, the available amount in B becomes $150. Now, A debits $20 to account C, and that time, the value read by C is $250 (that is correct as a debit of $50 has been successfully done to B). The debit and credit operation from account A to C has been done successfully. We can see that the transaction is done successfully, and the value is also read correctly. Thus, the data is consistent. In case the value read by B and C is $300, which means that data is inconsistent be</a:t>
            </a:r>
            <a:r>
              <a:rPr lang="en-US" dirty="0"/>
              <a:t>cause when the debit operation executes, it will not be consistent.</a:t>
            </a:r>
            <a:endParaRPr lang="en-US" dirty="0"/>
          </a:p>
        </p:txBody>
      </p:sp>
    </p:spTree>
    <p:extLst>
      <p:ext uri="{BB962C8B-B14F-4D97-AF65-F5344CB8AC3E}">
        <p14:creationId xmlns:p14="http://schemas.microsoft.com/office/powerpoint/2010/main" val="1065756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 y="76200"/>
            <a:ext cx="9113520" cy="2308324"/>
          </a:xfrm>
          <a:prstGeom prst="rect">
            <a:avLst/>
          </a:prstGeom>
        </p:spPr>
        <p:txBody>
          <a:bodyPr wrap="square">
            <a:spAutoFit/>
          </a:bodyPr>
          <a:lstStyle/>
          <a:p>
            <a:r>
              <a:rPr lang="en-US" b="1" dirty="0"/>
              <a:t>Isolation:</a:t>
            </a:r>
            <a:r>
              <a:rPr lang="en-US" dirty="0"/>
              <a:t> The term 'isolation' means separation. In DBMS, Isolation is the property of a database where no data should affect the other one and may occur concurrently. In short, the operation on one database should begin when the operation on the first database gets complete. It means if two operations are being performed on two different databases, they may not affect the value of one another. In the case of transactions, when two or more transactions occur simultaneously, the consistency should remain maintained. Any changes that occur in any particular transaction will not be seen by other transactions until the change is not committed in the memory.</a:t>
            </a:r>
            <a:endParaRPr lang="en-US" dirty="0"/>
          </a:p>
        </p:txBody>
      </p:sp>
      <p:sp>
        <p:nvSpPr>
          <p:cNvPr id="3" name="Rectangle 1"/>
          <p:cNvSpPr>
            <a:spLocks noChangeArrowheads="1"/>
          </p:cNvSpPr>
          <p:nvPr/>
        </p:nvSpPr>
        <p:spPr bwMode="auto">
          <a:xfrm>
            <a:off x="152400" y="2589312"/>
            <a:ext cx="8610600" cy="41549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333333"/>
                </a:solidFill>
                <a:effectLst/>
                <a:latin typeface="inter-bold"/>
                <a:cs typeface="Arial" pitchFamily="34" charset="0"/>
              </a:rPr>
              <a:t>Example:</a:t>
            </a:r>
            <a:r>
              <a:rPr kumimoji="0" lang="en-US" altLang="en-US" sz="1200" b="0" i="0" u="none" strike="noStrike" cap="none" normalizeH="0" baseline="0" dirty="0" smtClean="0">
                <a:ln>
                  <a:noFill/>
                </a:ln>
                <a:solidFill>
                  <a:srgbClr val="333333"/>
                </a:solidFill>
                <a:effectLst/>
                <a:latin typeface="inter-regular"/>
                <a:cs typeface="Arial" pitchFamily="34" charset="0"/>
              </a:rPr>
              <a:t> </a:t>
            </a:r>
            <a:r>
              <a:rPr kumimoji="0" lang="en-US" altLang="en-US" sz="1400" b="0" i="0" u="none" strike="noStrike" cap="none" normalizeH="0" baseline="0" dirty="0" smtClean="0">
                <a:ln>
                  <a:noFill/>
                </a:ln>
                <a:solidFill>
                  <a:srgbClr val="333333"/>
                </a:solidFill>
                <a:effectLst/>
                <a:latin typeface="inter-regular"/>
              </a:rPr>
              <a:t>If two operations are concurrently running on two differen</a:t>
            </a:r>
            <a:r>
              <a:rPr lang="en-US" altLang="en-US" sz="1400" dirty="0" smtClean="0">
                <a:solidFill>
                  <a:srgbClr val="333333"/>
                </a:solidFill>
                <a:latin typeface="inter-regular"/>
              </a:rPr>
              <a:t>t </a:t>
            </a:r>
            <a:r>
              <a:rPr kumimoji="0" lang="en-US" altLang="en-US" sz="1400" b="0" i="0" u="none" strike="noStrike" cap="none" normalizeH="0" baseline="0" dirty="0" smtClean="0">
                <a:ln>
                  <a:noFill/>
                </a:ln>
                <a:solidFill>
                  <a:srgbClr val="333333"/>
                </a:solidFill>
                <a:effectLst/>
                <a:latin typeface="inter-regular"/>
              </a:rPr>
              <a:t>accounts, then the value of both accounts should not get affected. The value should remain persistent. As you can see in the below diagram, account A is making T1 and T2 transactions to account B and C, but both are executing independently without affecting each other. It is known as Isolation</a:t>
            </a:r>
            <a:r>
              <a:rPr kumimoji="0" lang="en-US" altLang="en-US" sz="1200" b="0" i="0" u="none" strike="noStrike" cap="none" normalizeH="0" baseline="0" dirty="0" smtClean="0">
                <a:ln>
                  <a:noFill/>
                </a:ln>
                <a:solidFill>
                  <a:srgbClr val="333333"/>
                </a:solidFill>
                <a:effectLst/>
                <a:latin typeface="inter-regular"/>
                <a:cs typeface="Arial" pitchFamily="34" charset="0"/>
              </a:rPr>
              <a:t>.</a:t>
            </a:r>
            <a:endParaRPr kumimoji="0" lang="en-US"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altLang="en-US" sz="208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0" name="Picture 2" descr="ACID Properties in DB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543299"/>
            <a:ext cx="4981575" cy="3314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05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89844"/>
            <a:ext cx="7696200" cy="3139321"/>
          </a:xfrm>
          <a:prstGeom prst="rect">
            <a:avLst/>
          </a:prstGeom>
        </p:spPr>
        <p:txBody>
          <a:bodyPr wrap="square">
            <a:spAutoFit/>
          </a:bodyPr>
          <a:lstStyle/>
          <a:p>
            <a:r>
              <a:rPr lang="en-US" b="1" dirty="0"/>
              <a:t>Durability:</a:t>
            </a:r>
            <a:r>
              <a:rPr lang="en-US" dirty="0"/>
              <a:t> Durability ensures the permanency of something. In DBMS, the term durability ensures that the data after the successful execution of the operation becomes permanent in the database. The durability of the data should be so perfect that even if the system fails or leads to a crash, the database still survives. However, if gets lost, it becomes the responsibility of the recovery manager for ensuring the durability of the database. For committing the values, the COMMIT command must be used every time we make changes.</a:t>
            </a:r>
          </a:p>
          <a:p>
            <a:r>
              <a:rPr lang="en-US" dirty="0"/>
              <a:t>Therefore, the ACID property of DBMS plays a vital role in maintaining the consistency and availability of data in the database.</a:t>
            </a:r>
          </a:p>
          <a:p>
            <a:r>
              <a:rPr lang="en-US" dirty="0"/>
              <a:t>Thus, it was a precise introduction of ACID properties in DBMS. We have discussed these properties in the transaction section also.</a:t>
            </a:r>
          </a:p>
        </p:txBody>
      </p:sp>
    </p:spTree>
    <p:extLst>
      <p:ext uri="{BB962C8B-B14F-4D97-AF65-F5344CB8AC3E}">
        <p14:creationId xmlns:p14="http://schemas.microsoft.com/office/powerpoint/2010/main" val="1611557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305800" cy="2215991"/>
          </a:xfrm>
          <a:prstGeom prst="rect">
            <a:avLst/>
          </a:prstGeom>
        </p:spPr>
        <p:txBody>
          <a:bodyPr wrap="square">
            <a:spAutoFit/>
          </a:bodyPr>
          <a:lstStyle/>
          <a:p>
            <a:r>
              <a:rPr lang="en-US" sz="2400" b="1" dirty="0"/>
              <a:t>Database Language</a:t>
            </a:r>
          </a:p>
          <a:p>
            <a:r>
              <a:rPr lang="en-US" dirty="0"/>
              <a:t>A DBMS has appropriate languages and interfaces to express database queries and updates.</a:t>
            </a:r>
          </a:p>
          <a:p>
            <a:r>
              <a:rPr lang="en-US" dirty="0"/>
              <a:t>Database languages can be used to read, store and update the data in the database</a:t>
            </a:r>
            <a:r>
              <a:rPr lang="en-US" dirty="0" smtClean="0"/>
              <a:t>.</a:t>
            </a:r>
          </a:p>
          <a:p>
            <a:endParaRPr lang="en-US" dirty="0"/>
          </a:p>
          <a:p>
            <a:endParaRPr lang="en-US" dirty="0"/>
          </a:p>
          <a:p>
            <a:r>
              <a:rPr lang="en-US" sz="2400" b="1" dirty="0"/>
              <a:t>Types of Database Language</a:t>
            </a:r>
          </a:p>
        </p:txBody>
      </p:sp>
      <p:pic>
        <p:nvPicPr>
          <p:cNvPr id="1026" name="Picture 2" descr="DBMS Langu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819400"/>
            <a:ext cx="4772025"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395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7467600" cy="2400657"/>
          </a:xfrm>
          <a:prstGeom prst="rect">
            <a:avLst/>
          </a:prstGeom>
        </p:spPr>
        <p:txBody>
          <a:bodyPr wrap="square">
            <a:spAutoFit/>
          </a:bodyPr>
          <a:lstStyle/>
          <a:p>
            <a:r>
              <a:rPr lang="en-US" dirty="0"/>
              <a:t>1. </a:t>
            </a:r>
            <a:r>
              <a:rPr lang="en-US" sz="2400" b="1" dirty="0"/>
              <a:t>Data Definition Language</a:t>
            </a:r>
          </a:p>
          <a:p>
            <a:r>
              <a:rPr lang="en-US" b="1" dirty="0"/>
              <a:t>DDL</a:t>
            </a:r>
            <a:r>
              <a:rPr lang="en-US" dirty="0"/>
              <a:t> stands for </a:t>
            </a:r>
            <a:r>
              <a:rPr lang="en-US" b="1" dirty="0"/>
              <a:t>D</a:t>
            </a:r>
            <a:r>
              <a:rPr lang="en-US" dirty="0"/>
              <a:t>ata </a:t>
            </a:r>
            <a:r>
              <a:rPr lang="en-US" b="1" dirty="0"/>
              <a:t>D</a:t>
            </a:r>
            <a:r>
              <a:rPr lang="en-US" dirty="0"/>
              <a:t>efinition </a:t>
            </a:r>
            <a:r>
              <a:rPr lang="en-US" b="1" dirty="0"/>
              <a:t>L</a:t>
            </a:r>
            <a:r>
              <a:rPr lang="en-US" dirty="0"/>
              <a:t>anguage. It is used to define database structure or pattern.</a:t>
            </a:r>
          </a:p>
          <a:p>
            <a:r>
              <a:rPr lang="en-US" dirty="0"/>
              <a:t>It is used to create schema, tables, indexes, constraints, etc. in the database.</a:t>
            </a:r>
          </a:p>
          <a:p>
            <a:r>
              <a:rPr lang="en-US" dirty="0"/>
              <a:t>Using the DDL statements, you can create the skeleton of the database.</a:t>
            </a:r>
          </a:p>
          <a:p>
            <a:r>
              <a:rPr lang="en-US" dirty="0"/>
              <a:t>Data definition language is used to store the information of metadata like the number of tables and schemas, their names, indexes, columns in each table, constraints, etc.</a:t>
            </a:r>
          </a:p>
        </p:txBody>
      </p:sp>
      <p:sp>
        <p:nvSpPr>
          <p:cNvPr id="3" name="Rectangle 2"/>
          <p:cNvSpPr/>
          <p:nvPr/>
        </p:nvSpPr>
        <p:spPr>
          <a:xfrm>
            <a:off x="381000" y="3124200"/>
            <a:ext cx="8305800" cy="2585323"/>
          </a:xfrm>
          <a:prstGeom prst="rect">
            <a:avLst/>
          </a:prstGeom>
        </p:spPr>
        <p:txBody>
          <a:bodyPr wrap="square">
            <a:spAutoFit/>
          </a:bodyPr>
          <a:lstStyle/>
          <a:p>
            <a:r>
              <a:rPr lang="en-US" dirty="0"/>
              <a:t>Here are some tasks that come under DDL:</a:t>
            </a:r>
          </a:p>
          <a:p>
            <a:r>
              <a:rPr lang="en-US" b="1" dirty="0"/>
              <a:t>Create:</a:t>
            </a:r>
            <a:r>
              <a:rPr lang="en-US" dirty="0"/>
              <a:t> It is used to create objects in the database.</a:t>
            </a:r>
          </a:p>
          <a:p>
            <a:r>
              <a:rPr lang="en-US" b="1" dirty="0"/>
              <a:t>Alter:</a:t>
            </a:r>
            <a:r>
              <a:rPr lang="en-US" dirty="0"/>
              <a:t> It is used to alter the structure of the database.</a:t>
            </a:r>
          </a:p>
          <a:p>
            <a:r>
              <a:rPr lang="en-US" b="1" dirty="0"/>
              <a:t>Drop:</a:t>
            </a:r>
            <a:r>
              <a:rPr lang="en-US" dirty="0"/>
              <a:t> It is used to delete objects from the database.</a:t>
            </a:r>
          </a:p>
          <a:p>
            <a:r>
              <a:rPr lang="en-US" b="1" dirty="0"/>
              <a:t>Truncate:</a:t>
            </a:r>
            <a:r>
              <a:rPr lang="en-US" dirty="0"/>
              <a:t> It is used to remove all records from a table.</a:t>
            </a:r>
          </a:p>
          <a:p>
            <a:r>
              <a:rPr lang="en-US" b="1" dirty="0"/>
              <a:t>Rename:</a:t>
            </a:r>
            <a:r>
              <a:rPr lang="en-US" dirty="0"/>
              <a:t> It is used to rename an object.</a:t>
            </a:r>
          </a:p>
          <a:p>
            <a:r>
              <a:rPr lang="en-US" b="1" dirty="0"/>
              <a:t>Comment:</a:t>
            </a:r>
            <a:r>
              <a:rPr lang="en-US" dirty="0"/>
              <a:t> It is used to comment on the data dictionary.</a:t>
            </a:r>
          </a:p>
          <a:p>
            <a:r>
              <a:rPr lang="en-US" dirty="0"/>
              <a:t>These commands are used to update the database schema that's why they come under Data definition language</a:t>
            </a:r>
          </a:p>
        </p:txBody>
      </p:sp>
    </p:spTree>
    <p:extLst>
      <p:ext uri="{BB962C8B-B14F-4D97-AF65-F5344CB8AC3E}">
        <p14:creationId xmlns:p14="http://schemas.microsoft.com/office/powerpoint/2010/main" val="90859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7924800" cy="1938992"/>
          </a:xfrm>
          <a:prstGeom prst="rect">
            <a:avLst/>
          </a:prstGeom>
        </p:spPr>
        <p:txBody>
          <a:bodyPr wrap="square">
            <a:spAutoFit/>
          </a:bodyPr>
          <a:lstStyle/>
          <a:p>
            <a:r>
              <a:rPr lang="en-US" dirty="0"/>
              <a:t>2. </a:t>
            </a:r>
            <a:r>
              <a:rPr lang="en-US" sz="2400" b="1" dirty="0"/>
              <a:t>Data Manipulation Language</a:t>
            </a:r>
            <a:endParaRPr lang="en-US" b="1" dirty="0"/>
          </a:p>
          <a:p>
            <a:r>
              <a:rPr lang="en-US" sz="2400" b="1" dirty="0"/>
              <a:t>DML</a:t>
            </a:r>
            <a:r>
              <a:rPr lang="en-US" sz="2400" dirty="0"/>
              <a:t> stands for </a:t>
            </a:r>
            <a:r>
              <a:rPr lang="en-US" sz="2400" b="1" dirty="0"/>
              <a:t>D</a:t>
            </a:r>
            <a:r>
              <a:rPr lang="en-US" sz="2400" dirty="0"/>
              <a:t>ata </a:t>
            </a:r>
            <a:r>
              <a:rPr lang="en-US" sz="2400" b="1" dirty="0"/>
              <a:t>M</a:t>
            </a:r>
            <a:r>
              <a:rPr lang="en-US" sz="2400" dirty="0"/>
              <a:t>anipulation </a:t>
            </a:r>
            <a:r>
              <a:rPr lang="en-US" sz="2400" b="1" dirty="0"/>
              <a:t>L</a:t>
            </a:r>
            <a:r>
              <a:rPr lang="en-US" sz="2400" dirty="0"/>
              <a:t>anguage. It is used for accessing and manipulating data in a database. It handles user requests.</a:t>
            </a:r>
          </a:p>
          <a:p>
            <a:r>
              <a:rPr lang="en-US" sz="2400" dirty="0"/>
              <a:t>Here are some tasks that come under DML:</a:t>
            </a:r>
          </a:p>
        </p:txBody>
      </p:sp>
      <p:sp>
        <p:nvSpPr>
          <p:cNvPr id="3" name="Rectangle 2"/>
          <p:cNvSpPr/>
          <p:nvPr/>
        </p:nvSpPr>
        <p:spPr>
          <a:xfrm>
            <a:off x="381000" y="2209800"/>
            <a:ext cx="8305800" cy="3785652"/>
          </a:xfrm>
          <a:prstGeom prst="rect">
            <a:avLst/>
          </a:prstGeom>
        </p:spPr>
        <p:txBody>
          <a:bodyPr wrap="square">
            <a:spAutoFit/>
          </a:bodyPr>
          <a:lstStyle/>
          <a:p>
            <a:r>
              <a:rPr lang="en-US" sz="2400" b="1" dirty="0"/>
              <a:t>Select:</a:t>
            </a:r>
            <a:r>
              <a:rPr lang="en-US" sz="2400" dirty="0"/>
              <a:t> It is used to retrieve data from a database.</a:t>
            </a:r>
          </a:p>
          <a:p>
            <a:r>
              <a:rPr lang="en-US" sz="2400" b="1" dirty="0"/>
              <a:t>Insert:</a:t>
            </a:r>
            <a:r>
              <a:rPr lang="en-US" sz="2400" dirty="0"/>
              <a:t> It is used to insert data into a table.</a:t>
            </a:r>
          </a:p>
          <a:p>
            <a:r>
              <a:rPr lang="en-US" sz="2400" b="1" dirty="0"/>
              <a:t>Update:</a:t>
            </a:r>
            <a:r>
              <a:rPr lang="en-US" sz="2400" dirty="0"/>
              <a:t> It is used to update existing data within a table.</a:t>
            </a:r>
          </a:p>
          <a:p>
            <a:r>
              <a:rPr lang="en-US" sz="2400" b="1" dirty="0"/>
              <a:t>Delete:</a:t>
            </a:r>
            <a:r>
              <a:rPr lang="en-US" sz="2400" dirty="0"/>
              <a:t> It is used to delete all records from a table.</a:t>
            </a:r>
          </a:p>
          <a:p>
            <a:r>
              <a:rPr lang="en-US" sz="2400" b="1" dirty="0"/>
              <a:t>Merge:</a:t>
            </a:r>
            <a:r>
              <a:rPr lang="en-US" sz="2400" dirty="0"/>
              <a:t> It performs UPSERT operation, i.e., insert or update operations.</a:t>
            </a:r>
          </a:p>
          <a:p>
            <a:r>
              <a:rPr lang="en-US" sz="2400" b="1" dirty="0"/>
              <a:t>Call:</a:t>
            </a:r>
            <a:r>
              <a:rPr lang="en-US" sz="2400" dirty="0"/>
              <a:t> It is used to call a structured query language or a Java subprogram.</a:t>
            </a:r>
          </a:p>
          <a:p>
            <a:r>
              <a:rPr lang="en-US" sz="2400" b="1" dirty="0"/>
              <a:t>Explain Plan:</a:t>
            </a:r>
            <a:r>
              <a:rPr lang="en-US" sz="2400" dirty="0"/>
              <a:t> It has the parameter of explaining data.</a:t>
            </a:r>
          </a:p>
          <a:p>
            <a:r>
              <a:rPr lang="en-US" sz="2400" b="1" dirty="0"/>
              <a:t>Lock Table:</a:t>
            </a:r>
            <a:r>
              <a:rPr lang="en-US" sz="2400" dirty="0"/>
              <a:t> It controls concurrency.</a:t>
            </a:r>
          </a:p>
        </p:txBody>
      </p:sp>
    </p:spTree>
    <p:extLst>
      <p:ext uri="{BB962C8B-B14F-4D97-AF65-F5344CB8AC3E}">
        <p14:creationId xmlns:p14="http://schemas.microsoft.com/office/powerpoint/2010/main" val="1154875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153400" cy="5324535"/>
          </a:xfrm>
          <a:prstGeom prst="rect">
            <a:avLst/>
          </a:prstGeom>
        </p:spPr>
        <p:txBody>
          <a:bodyPr wrap="square">
            <a:spAutoFit/>
          </a:bodyPr>
          <a:lstStyle/>
          <a:p>
            <a:r>
              <a:rPr lang="en-US" dirty="0"/>
              <a:t>3. </a:t>
            </a:r>
            <a:r>
              <a:rPr lang="en-US" sz="2800" b="1" dirty="0"/>
              <a:t>Data Control Language</a:t>
            </a:r>
          </a:p>
          <a:p>
            <a:r>
              <a:rPr lang="en-US" sz="2400" b="1" dirty="0"/>
              <a:t>DCL</a:t>
            </a:r>
            <a:r>
              <a:rPr lang="en-US" sz="2400" dirty="0"/>
              <a:t> stands for </a:t>
            </a:r>
            <a:r>
              <a:rPr lang="en-US" sz="2400" b="1" dirty="0"/>
              <a:t>D</a:t>
            </a:r>
            <a:r>
              <a:rPr lang="en-US" sz="2400" dirty="0"/>
              <a:t>ata </a:t>
            </a:r>
            <a:r>
              <a:rPr lang="en-US" sz="2400" b="1" dirty="0"/>
              <a:t>C</a:t>
            </a:r>
            <a:r>
              <a:rPr lang="en-US" sz="2400" dirty="0"/>
              <a:t>ontrol </a:t>
            </a:r>
            <a:r>
              <a:rPr lang="en-US" sz="2400" b="1" dirty="0"/>
              <a:t>L</a:t>
            </a:r>
            <a:r>
              <a:rPr lang="en-US" sz="2400" dirty="0"/>
              <a:t>anguage. It is used to retrieve the stored or saved data.</a:t>
            </a:r>
          </a:p>
          <a:p>
            <a:r>
              <a:rPr lang="en-US" sz="2400" dirty="0"/>
              <a:t>The DCL execution is transactional. It also has rollback parameters.</a:t>
            </a:r>
          </a:p>
          <a:p>
            <a:r>
              <a:rPr lang="en-US" sz="2400" dirty="0"/>
              <a:t>(But in Oracle database, the execution of data control language does not have the feature of rolling back.)</a:t>
            </a:r>
          </a:p>
          <a:p>
            <a:r>
              <a:rPr lang="en-US" sz="2400" dirty="0"/>
              <a:t>Here are some tasks that come under DCL:</a:t>
            </a:r>
          </a:p>
          <a:p>
            <a:r>
              <a:rPr lang="en-US" sz="2400" b="1" dirty="0"/>
              <a:t>Grant:</a:t>
            </a:r>
            <a:r>
              <a:rPr lang="en-US" sz="2400" dirty="0"/>
              <a:t> It is used to give user access privileges to a database.</a:t>
            </a:r>
          </a:p>
          <a:p>
            <a:r>
              <a:rPr lang="en-US" sz="2400" b="1" dirty="0"/>
              <a:t>Revoke:</a:t>
            </a:r>
            <a:r>
              <a:rPr lang="en-US" sz="2400" dirty="0"/>
              <a:t> It is used to take back permissions from the user.</a:t>
            </a:r>
          </a:p>
          <a:p>
            <a:r>
              <a:rPr lang="en-US" sz="2400" dirty="0"/>
              <a:t>There are the following operations which have the authorization of Revoke:</a:t>
            </a:r>
          </a:p>
          <a:p>
            <a:r>
              <a:rPr lang="en-US" sz="2400" dirty="0"/>
              <a:t>CONNECT, INSERT, USAGE, EXECUTE, DELETE, UPDATE and SELECT</a:t>
            </a:r>
            <a:r>
              <a:rPr lang="en-US" dirty="0"/>
              <a:t>.</a:t>
            </a:r>
          </a:p>
        </p:txBody>
      </p:sp>
    </p:spTree>
    <p:extLst>
      <p:ext uri="{BB962C8B-B14F-4D97-AF65-F5344CB8AC3E}">
        <p14:creationId xmlns:p14="http://schemas.microsoft.com/office/powerpoint/2010/main" val="2565274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543800" cy="2800767"/>
          </a:xfrm>
          <a:prstGeom prst="rect">
            <a:avLst/>
          </a:prstGeom>
        </p:spPr>
        <p:txBody>
          <a:bodyPr wrap="square">
            <a:spAutoFit/>
          </a:bodyPr>
          <a:lstStyle/>
          <a:p>
            <a:r>
              <a:rPr lang="en-US" dirty="0"/>
              <a:t>4. </a:t>
            </a:r>
            <a:r>
              <a:rPr lang="en-US" sz="3200" b="1" dirty="0"/>
              <a:t>Transaction Control Language</a:t>
            </a:r>
          </a:p>
          <a:p>
            <a:r>
              <a:rPr lang="en-US" sz="2400" dirty="0"/>
              <a:t>TCL is used to run the changes made by the DML statement. TCL can be grouped into a logical transaction.</a:t>
            </a:r>
          </a:p>
          <a:p>
            <a:r>
              <a:rPr lang="en-US" sz="2400" dirty="0"/>
              <a:t>Here are some tasks that come under TCL:</a:t>
            </a:r>
          </a:p>
          <a:p>
            <a:r>
              <a:rPr lang="en-US" sz="2400" b="1" dirty="0"/>
              <a:t>Commit:</a:t>
            </a:r>
            <a:r>
              <a:rPr lang="en-US" sz="2400" dirty="0"/>
              <a:t> It is used to save the transaction on the database.</a:t>
            </a:r>
          </a:p>
          <a:p>
            <a:r>
              <a:rPr lang="en-US" sz="2400" b="1" dirty="0"/>
              <a:t>Rollback:</a:t>
            </a:r>
            <a:r>
              <a:rPr lang="en-US" sz="2400" dirty="0"/>
              <a:t> It is used to restore the database to original since the last Commit.</a:t>
            </a:r>
          </a:p>
        </p:txBody>
      </p:sp>
    </p:spTree>
    <p:extLst>
      <p:ext uri="{BB962C8B-B14F-4D97-AF65-F5344CB8AC3E}">
        <p14:creationId xmlns:p14="http://schemas.microsoft.com/office/powerpoint/2010/main" val="4229359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51344"/>
            <a:ext cx="8077200" cy="5262979"/>
          </a:xfrm>
          <a:prstGeom prst="rect">
            <a:avLst/>
          </a:prstGeom>
        </p:spPr>
        <p:txBody>
          <a:bodyPr wrap="square">
            <a:spAutoFit/>
          </a:bodyPr>
          <a:lstStyle/>
          <a:p>
            <a:r>
              <a:rPr lang="en-US" sz="2400" b="1" dirty="0"/>
              <a:t>ACID Properties in DBMS</a:t>
            </a:r>
          </a:p>
          <a:p>
            <a:r>
              <a:rPr lang="en-US" sz="2400" dirty="0"/>
              <a:t>DBMS is the management of data that should remain integrated when any changes are done in it. It is because if the integrity of the data is affected, whole data will get disturbed and corrupted. Therefore, to maintain the integrity of the data, there are four properties described in the database management system, which are known as the </a:t>
            </a:r>
            <a:r>
              <a:rPr lang="en-US" sz="2400" b="1" dirty="0"/>
              <a:t>ACID</a:t>
            </a:r>
            <a:r>
              <a:rPr lang="en-US" sz="2400" dirty="0"/>
              <a:t> properties. The ACID properties are meant for the transaction that goes through a different group of tasks, and there we come to see the role of the ACID properties.</a:t>
            </a:r>
          </a:p>
          <a:p>
            <a:r>
              <a:rPr lang="en-US" sz="2400" dirty="0"/>
              <a:t>In this section, we will learn and understand about the ACID properties. We will learn what these properties stand for and what does each property is used for. We will also understand the ACID properties with the help of some examples</a:t>
            </a:r>
            <a:r>
              <a:rPr lang="en-US" dirty="0"/>
              <a:t>.</a:t>
            </a:r>
          </a:p>
        </p:txBody>
      </p:sp>
    </p:spTree>
    <p:extLst>
      <p:ext uri="{BB962C8B-B14F-4D97-AF65-F5344CB8AC3E}">
        <p14:creationId xmlns:p14="http://schemas.microsoft.com/office/powerpoint/2010/main" val="478534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381000"/>
            <a:ext cx="4673139" cy="8002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lvl="0"/>
            <a:r>
              <a:rPr lang="en-US" altLang="en-US" sz="2800" dirty="0">
                <a:latin typeface="erdana"/>
              </a:rPr>
              <a:t>ACID Properties</a:t>
            </a:r>
          </a:p>
          <a:p>
            <a:pPr lvl="0" eaLnBrk="0" hangingPunct="0"/>
            <a:r>
              <a:rPr lang="en-US" altLang="en-US" dirty="0">
                <a:solidFill>
                  <a:srgbClr val="333333"/>
                </a:solidFill>
                <a:latin typeface="inter-regular"/>
              </a:rPr>
              <a:t>The expansion of the term ACID defines for:</a:t>
            </a:r>
            <a:endParaRPr lang="en-US" altLang="en-US" sz="800" dirty="0"/>
          </a:p>
        </p:txBody>
      </p:sp>
      <p:pic>
        <p:nvPicPr>
          <p:cNvPr id="2050" name="Picture 2" descr="ACID Properties in DB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36" y="1600200"/>
            <a:ext cx="6667500"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10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6" name="Rectangle 3205"/>
          <p:cNvSpPr/>
          <p:nvPr/>
        </p:nvSpPr>
        <p:spPr>
          <a:xfrm>
            <a:off x="533400" y="289679"/>
            <a:ext cx="7772400" cy="2616101"/>
          </a:xfrm>
          <a:prstGeom prst="rect">
            <a:avLst/>
          </a:prstGeom>
        </p:spPr>
        <p:txBody>
          <a:bodyPr wrap="square">
            <a:spAutoFit/>
          </a:bodyPr>
          <a:lstStyle/>
          <a:p>
            <a:pPr marL="342900" indent="-342900">
              <a:buAutoNum type="arabicParenR"/>
            </a:pPr>
            <a:r>
              <a:rPr lang="en-US" sz="2000" b="1" dirty="0" smtClean="0"/>
              <a:t>Atomicity: </a:t>
            </a:r>
          </a:p>
          <a:p>
            <a:endParaRPr lang="en-US" dirty="0"/>
          </a:p>
          <a:p>
            <a:r>
              <a:rPr lang="en-US" dirty="0" smtClean="0"/>
              <a:t>The term atomicity defines that the data remains atomic. It means if any operation is performed on the data, either it should be performed or executed completely or should not be executed at all. It further means that the operation should not break in between or execute partially. In the case of executing operations on the transaction, the operation should be completely executed and not partially.</a:t>
            </a:r>
          </a:p>
          <a:p>
            <a:endParaRPr lang="en-US" dirty="0"/>
          </a:p>
        </p:txBody>
      </p:sp>
      <p:sp>
        <p:nvSpPr>
          <p:cNvPr id="3207" name="Rectangle 3206"/>
          <p:cNvSpPr/>
          <p:nvPr/>
        </p:nvSpPr>
        <p:spPr>
          <a:xfrm>
            <a:off x="685800" y="2743200"/>
            <a:ext cx="7543800" cy="3416320"/>
          </a:xfrm>
          <a:prstGeom prst="rect">
            <a:avLst/>
          </a:prstGeom>
        </p:spPr>
        <p:txBody>
          <a:bodyPr wrap="square">
            <a:spAutoFit/>
          </a:bodyPr>
          <a:lstStyle/>
          <a:p>
            <a:r>
              <a:rPr lang="en-US" dirty="0" smtClean="0"/>
              <a:t>Example: If Remo has account A having $30 in his account from which he wishes to send $10 to </a:t>
            </a:r>
            <a:r>
              <a:rPr lang="en-US" dirty="0" err="1" smtClean="0"/>
              <a:t>Sheero's</a:t>
            </a:r>
            <a:r>
              <a:rPr lang="en-US" dirty="0" smtClean="0"/>
              <a:t> account, which is B. In account B, a sum of $ 100 is already present. When $10 will be transferred to account B, the sum will become $110. Now, there will be two operations that will take place. One is the amount of $10 that Remo wants to transfer will be debited from his account A, and the same amount will get credited to account B, i.e., into </a:t>
            </a:r>
            <a:r>
              <a:rPr lang="en-US" dirty="0" err="1" smtClean="0"/>
              <a:t>Sheero's</a:t>
            </a:r>
            <a:r>
              <a:rPr lang="en-US" dirty="0" smtClean="0"/>
              <a:t> account. Now, what happens - the first operation of debit executes successfully, but the credit operation, however, fails. Thus, in Remo's account A, the value becomes $20, and to that of </a:t>
            </a:r>
            <a:r>
              <a:rPr lang="en-US" dirty="0" err="1" smtClean="0"/>
              <a:t>Sheero's</a:t>
            </a:r>
            <a:r>
              <a:rPr lang="en-US" dirty="0" smtClean="0"/>
              <a:t> account, it remains $100 as it was previously present.</a:t>
            </a:r>
          </a:p>
          <a:p>
            <a:endParaRPr lang="en-US" dirty="0" smtClean="0"/>
          </a:p>
          <a:p>
            <a:r>
              <a:rPr lang="en-US" dirty="0" smtClean="0"/>
              <a:t>ACID Properties in DBMS</a:t>
            </a:r>
            <a:endParaRPr lang="en-US" dirty="0"/>
          </a:p>
        </p:txBody>
      </p:sp>
    </p:spTree>
    <p:extLst>
      <p:ext uri="{BB962C8B-B14F-4D97-AF65-F5344CB8AC3E}">
        <p14:creationId xmlns:p14="http://schemas.microsoft.com/office/powerpoint/2010/main" val="1937739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645</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UNIT-1.3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UNIT-1.3</dc:title>
  <dc:creator>vedant</dc:creator>
  <cp:lastModifiedBy>vedant</cp:lastModifiedBy>
  <cp:revision>3</cp:revision>
  <dcterms:created xsi:type="dcterms:W3CDTF">2022-09-06T06:22:44Z</dcterms:created>
  <dcterms:modified xsi:type="dcterms:W3CDTF">2022-09-13T05:00:58Z</dcterms:modified>
</cp:coreProperties>
</file>