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A9A0D0-9989-4FB5-BC99-047615146147}" type="datetimeFigureOut">
              <a:rPr lang="en-US" smtClean="0"/>
              <a:t>9/14/2022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5FF0C-3828-435C-8D9F-60128860AFD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9A0D0-9989-4FB5-BC99-047615146147}" type="datetimeFigureOut">
              <a:rPr lang="en-US" smtClean="0"/>
              <a:t>9/14/2022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5FF0C-3828-435C-8D9F-60128860AFD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9A0D0-9989-4FB5-BC99-047615146147}" type="datetimeFigureOut">
              <a:rPr lang="en-US" smtClean="0"/>
              <a:t>9/14/2022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5FF0C-3828-435C-8D9F-60128860AFD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9A0D0-9989-4FB5-BC99-047615146147}" type="datetimeFigureOut">
              <a:rPr lang="en-US" smtClean="0"/>
              <a:t>9/14/2022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5FF0C-3828-435C-8D9F-60128860AFD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A9A0D0-9989-4FB5-BC99-047615146147}" type="datetimeFigureOut">
              <a:rPr lang="en-US" smtClean="0"/>
              <a:t>9/14/2022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5FF0C-3828-435C-8D9F-60128860AFD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A9A0D0-9989-4FB5-BC99-047615146147}" type="datetimeFigureOut">
              <a:rPr lang="en-US" smtClean="0"/>
              <a:t>9/14/2022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5FF0C-3828-435C-8D9F-60128860AFD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A9A0D0-9989-4FB5-BC99-047615146147}" type="datetimeFigureOut">
              <a:rPr lang="en-US" smtClean="0"/>
              <a:t>9/14/2022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25FF0C-3828-435C-8D9F-60128860AFD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A9A0D0-9989-4FB5-BC99-047615146147}" type="datetimeFigureOut">
              <a:rPr lang="en-US" smtClean="0"/>
              <a:t>9/14/2022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5FF0C-3828-435C-8D9F-60128860AFD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A9A0D0-9989-4FB5-BC99-047615146147}" type="datetimeFigureOut">
              <a:rPr lang="en-US" smtClean="0"/>
              <a:t>9/14/2022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25FF0C-3828-435C-8D9F-60128860AFD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9A0D0-9989-4FB5-BC99-047615146147}" type="datetimeFigureOut">
              <a:rPr lang="en-US" smtClean="0"/>
              <a:t>9/14/2022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5FF0C-3828-435C-8D9F-60128860AFD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9A0D0-9989-4FB5-BC99-047615146147}" type="datetimeFigureOut">
              <a:rPr lang="en-US" smtClean="0"/>
              <a:t>9/14/2022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5FF0C-3828-435C-8D9F-60128860AFD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A9A0D0-9989-4FB5-BC99-047615146147}" type="datetimeFigureOut">
              <a:rPr lang="en-US" smtClean="0"/>
              <a:t>9/14/2022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25FF0C-3828-435C-8D9F-60128860AFD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UNIT-1.4</a:t>
            </a:r>
            <a:endParaRPr lang="en-US" dirty="0"/>
          </a:p>
        </p:txBody>
      </p:sp>
      <p:sp>
        <p:nvSpPr>
          <p:cNvPr id="3" name="Subtitle 2"/>
          <p:cNvSpPr>
            <a:spLocks noGrp="1"/>
          </p:cNvSpPr>
          <p:nvPr>
            <p:ph type="subTitle" idx="1"/>
          </p:nvPr>
        </p:nvSpPr>
        <p:spPr/>
        <p:txBody>
          <a:bodyPr>
            <a:normAutofit fontScale="85000" lnSpcReduction="20000"/>
          </a:bodyPr>
          <a:lstStyle/>
          <a:p>
            <a:r>
              <a:rPr lang="en-IN" dirty="0"/>
              <a:t>Data </a:t>
            </a:r>
            <a:r>
              <a:rPr lang="en-IN" dirty="0" err="1"/>
              <a:t>Modeling</a:t>
            </a:r>
            <a:r>
              <a:rPr lang="en-IN" dirty="0"/>
              <a:t> using the Entity Relationship Model: ER model concepts, notation for ER diagram, mapping constraints, keys, Concepts of Super Key, candidate key, primary key</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0"/>
            <a:ext cx="3030766" cy="369332"/>
          </a:xfrm>
          <a:prstGeom prst="rect">
            <a:avLst/>
          </a:prstGeom>
        </p:spPr>
        <p:txBody>
          <a:bodyPr wrap="none">
            <a:spAutoFit/>
          </a:bodyPr>
          <a:lstStyle/>
          <a:p>
            <a:r>
              <a:rPr lang="en-US" b="1" dirty="0"/>
              <a:t>d. Many-to-many relationship</a:t>
            </a:r>
            <a:endParaRPr lang="en-US" dirty="0"/>
          </a:p>
        </p:txBody>
      </p:sp>
      <p:pic>
        <p:nvPicPr>
          <p:cNvPr id="22530" name="Picture 2" descr="DBMS ER model concept"/>
          <p:cNvPicPr>
            <a:picLocks noChangeAspect="1" noChangeArrowheads="1"/>
          </p:cNvPicPr>
          <p:nvPr/>
        </p:nvPicPr>
        <p:blipFill>
          <a:blip r:embed="rId2"/>
          <a:srcRect/>
          <a:stretch>
            <a:fillRect/>
          </a:stretch>
        </p:blipFill>
        <p:spPr bwMode="auto">
          <a:xfrm>
            <a:off x="914400" y="2514600"/>
            <a:ext cx="5400675" cy="904875"/>
          </a:xfrm>
          <a:prstGeom prst="rect">
            <a:avLst/>
          </a:prstGeom>
          <a:noFill/>
        </p:spPr>
      </p:pic>
      <p:sp>
        <p:nvSpPr>
          <p:cNvPr id="5" name="Rectangle 4"/>
          <p:cNvSpPr/>
          <p:nvPr/>
        </p:nvSpPr>
        <p:spPr>
          <a:xfrm>
            <a:off x="533400" y="533400"/>
            <a:ext cx="6858000" cy="1477328"/>
          </a:xfrm>
          <a:prstGeom prst="rect">
            <a:avLst/>
          </a:prstGeom>
        </p:spPr>
        <p:txBody>
          <a:bodyPr wrap="square">
            <a:spAutoFit/>
          </a:bodyPr>
          <a:lstStyle/>
          <a:p>
            <a:pPr lvl="0" fontAlgn="base">
              <a:spcBef>
                <a:spcPct val="0"/>
              </a:spcBef>
              <a:spcAft>
                <a:spcPct val="0"/>
              </a:spcAft>
            </a:pPr>
            <a:r>
              <a:rPr kumimoji="0" lang="en-US" b="0" i="0" u="none" strike="noStrike" cap="none" normalizeH="0" baseline="0" dirty="0" smtClean="0">
                <a:ln>
                  <a:noFill/>
                </a:ln>
                <a:solidFill>
                  <a:srgbClr val="333333"/>
                </a:solidFill>
                <a:effectLst/>
                <a:latin typeface="inter-regular"/>
                <a:cs typeface="Arial" pitchFamily="34" charset="0"/>
              </a:rPr>
              <a:t>When more than one instance of the entity on the left, and more than one instance of an entity on the right associates with the relationship then it is known as a many-to-many relationship.</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en-US" b="1" i="0" u="none" strike="noStrike" cap="none" normalizeH="0" baseline="0" dirty="0" smtClean="0">
                <a:ln>
                  <a:noFill/>
                </a:ln>
                <a:solidFill>
                  <a:srgbClr val="333333"/>
                </a:solidFill>
                <a:effectLst/>
                <a:latin typeface="inter-bold"/>
                <a:cs typeface="Arial" pitchFamily="34" charset="0"/>
              </a:rPr>
              <a:t>For example,</a:t>
            </a:r>
            <a:r>
              <a:rPr kumimoji="0" lang="en-US" b="0" i="0" u="none" strike="noStrike" cap="none" normalizeH="0" baseline="0" dirty="0" smtClean="0">
                <a:ln>
                  <a:noFill/>
                </a:ln>
                <a:solidFill>
                  <a:srgbClr val="333333"/>
                </a:solidFill>
                <a:effectLst/>
                <a:latin typeface="inter-regular"/>
                <a:cs typeface="Arial" pitchFamily="34" charset="0"/>
              </a:rPr>
              <a:t> Employee can assign by many projects and project can have many employees.</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382000" cy="685800"/>
          </a:xfrm>
        </p:spPr>
        <p:txBody>
          <a:bodyPr>
            <a:normAutofit fontScale="90000"/>
          </a:bodyPr>
          <a:lstStyle/>
          <a:p>
            <a:r>
              <a:rPr lang="en-US" dirty="0"/>
              <a:t>Notation of ER diagram</a:t>
            </a:r>
            <a:br>
              <a:rPr lang="en-US" dirty="0"/>
            </a:br>
            <a:endParaRPr lang="en-US" dirty="0"/>
          </a:p>
        </p:txBody>
      </p:sp>
      <p:pic>
        <p:nvPicPr>
          <p:cNvPr id="23554" name="Picture 2" descr="DBMS Notation of ER diagram"/>
          <p:cNvPicPr>
            <a:picLocks noChangeAspect="1" noChangeArrowheads="1"/>
          </p:cNvPicPr>
          <p:nvPr/>
        </p:nvPicPr>
        <p:blipFill>
          <a:blip r:embed="rId2"/>
          <a:srcRect/>
          <a:stretch>
            <a:fillRect/>
          </a:stretch>
        </p:blipFill>
        <p:spPr bwMode="auto">
          <a:xfrm>
            <a:off x="1219200" y="2057400"/>
            <a:ext cx="4743450" cy="4076700"/>
          </a:xfrm>
          <a:prstGeom prst="rect">
            <a:avLst/>
          </a:prstGeom>
          <a:noFill/>
        </p:spPr>
      </p:pic>
      <p:sp>
        <p:nvSpPr>
          <p:cNvPr id="5" name="Rectangle 4"/>
          <p:cNvSpPr/>
          <p:nvPr/>
        </p:nvSpPr>
        <p:spPr>
          <a:xfrm>
            <a:off x="381000" y="838200"/>
            <a:ext cx="8077200" cy="646331"/>
          </a:xfrm>
          <a:prstGeom prst="rect">
            <a:avLst/>
          </a:prstGeom>
        </p:spPr>
        <p:txBody>
          <a:bodyPr wrap="square">
            <a:spAutoFit/>
          </a:bodyPr>
          <a:lstStyle/>
          <a:p>
            <a:r>
              <a:rPr lang="en-US" dirty="0"/>
              <a:t>Database can be represented using the notations. In ER diagram, many notations are used to express the cardinality. These notations are as follows: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8600"/>
            <a:ext cx="8610600" cy="2862322"/>
          </a:xfrm>
          <a:prstGeom prst="rect">
            <a:avLst/>
          </a:prstGeom>
        </p:spPr>
        <p:txBody>
          <a:bodyPr wrap="square">
            <a:spAutoFit/>
          </a:bodyPr>
          <a:lstStyle/>
          <a:p>
            <a:r>
              <a:rPr lang="en-US" b="1" dirty="0"/>
              <a:t>Mapping Constraints</a:t>
            </a:r>
          </a:p>
          <a:p>
            <a:r>
              <a:rPr lang="en-US" dirty="0"/>
              <a:t>A mapping constraint is a data constraint that expresses the number of entities to which another entity can be related via a relationship set.</a:t>
            </a:r>
          </a:p>
          <a:p>
            <a:r>
              <a:rPr lang="en-US" dirty="0"/>
              <a:t>It is most useful in describing the relationship sets that involve more than two entity sets.</a:t>
            </a:r>
          </a:p>
          <a:p>
            <a:r>
              <a:rPr lang="en-US" dirty="0"/>
              <a:t>For binary relationship set R on an entity set A and B, there are four possible mapping cardinalities. These are as follows:</a:t>
            </a:r>
          </a:p>
          <a:p>
            <a:pPr lvl="1"/>
            <a:r>
              <a:rPr lang="en-US" dirty="0"/>
              <a:t>One to one (1:1)</a:t>
            </a:r>
          </a:p>
          <a:p>
            <a:pPr lvl="1"/>
            <a:r>
              <a:rPr lang="en-US" dirty="0"/>
              <a:t>One to many (1:M)</a:t>
            </a:r>
          </a:p>
          <a:p>
            <a:pPr lvl="1"/>
            <a:r>
              <a:rPr lang="en-US" dirty="0"/>
              <a:t>Many to one (M:1)</a:t>
            </a:r>
          </a:p>
          <a:p>
            <a:pPr lvl="1"/>
            <a:r>
              <a:rPr lang="en-US" dirty="0"/>
              <a:t>Many to many (M:M)</a:t>
            </a:r>
          </a:p>
        </p:txBody>
      </p:sp>
      <p:sp>
        <p:nvSpPr>
          <p:cNvPr id="3" name="Rectangle 1"/>
          <p:cNvSpPr>
            <a:spLocks noChangeArrowheads="1"/>
          </p:cNvSpPr>
          <p:nvPr/>
        </p:nvSpPr>
        <p:spPr bwMode="auto">
          <a:xfrm flipV="1">
            <a:off x="1" y="308049"/>
            <a:ext cx="201168" cy="149271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itchFamily="34" charset="0"/>
                <a:cs typeface="Arial" pitchFamily="34" charset="0"/>
              </a:rPr>
              <a:t> </a:t>
            </a:r>
            <a:r>
              <a:rPr kumimoji="0" lang="en-US" altLang="en-US" sz="9100" b="0" i="0" u="none" strike="noStrike" cap="none" normalizeH="0" baseline="0" dirty="0" smtClean="0">
                <a:ln>
                  <a:noFill/>
                </a:ln>
                <a:solidFill>
                  <a:schemeClr val="tx1"/>
                </a:solidFill>
                <a:effectLst/>
                <a:latin typeface="Arial" pitchFamily="34" charset="0"/>
                <a:cs typeface="Arial" pitchFamily="34" charset="0"/>
              </a:rPr>
              <a:t> </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26" name="Picture 2" descr="DBMS Mapping Constrain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4895195"/>
            <a:ext cx="3019425" cy="145732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01168" y="3110091"/>
            <a:ext cx="8180831" cy="1785104"/>
          </a:xfrm>
          <a:prstGeom prst="rect">
            <a:avLst/>
          </a:prstGeom>
        </p:spPr>
        <p:txBody>
          <a:bodyPr wrap="square">
            <a:spAutoFit/>
          </a:bodyPr>
          <a:lstStyle/>
          <a:p>
            <a:pPr lvl="0" fontAlgn="base">
              <a:spcBef>
                <a:spcPct val="0"/>
              </a:spcBef>
              <a:spcAft>
                <a:spcPct val="0"/>
              </a:spcAft>
            </a:pPr>
            <a:r>
              <a:rPr lang="en-US" altLang="en-US" sz="2800" dirty="0">
                <a:latin typeface="erdana"/>
                <a:cs typeface="Arial" pitchFamily="34" charset="0"/>
              </a:rPr>
              <a:t>One-to-one</a:t>
            </a:r>
          </a:p>
          <a:p>
            <a:pPr lvl="0" eaLnBrk="0" fontAlgn="base" hangingPunct="0">
              <a:spcBef>
                <a:spcPct val="0"/>
              </a:spcBef>
              <a:spcAft>
                <a:spcPct val="0"/>
              </a:spcAft>
            </a:pPr>
            <a:r>
              <a:rPr lang="en-US" altLang="en-US" dirty="0">
                <a:solidFill>
                  <a:srgbClr val="333333"/>
                </a:solidFill>
                <a:latin typeface="inter-regular"/>
                <a:cs typeface="Arial" pitchFamily="34" charset="0"/>
              </a:rPr>
              <a:t>In one-to-one mapping, an entity in E1 is associated with at most one entity in E2, and an entity in E2 is associated with at most one entity in E1.</a:t>
            </a:r>
            <a:endParaRPr lang="en-US" altLang="en-US" sz="800" dirty="0">
              <a:latin typeface="Arial" pitchFamily="34" charset="0"/>
              <a:cs typeface="Arial" pitchFamily="34" charset="0"/>
            </a:endParaRPr>
          </a:p>
          <a:p>
            <a:pPr lvl="0" eaLnBrk="0" fontAlgn="base" hangingPunct="0">
              <a:spcBef>
                <a:spcPct val="0"/>
              </a:spcBef>
              <a:spcAft>
                <a:spcPct val="0"/>
              </a:spcAft>
            </a:pPr>
            <a:r>
              <a:rPr lang="en-US" altLang="en-US" sz="2800" dirty="0">
                <a:latin typeface="Arial" pitchFamily="34" charset="0"/>
                <a:cs typeface="Arial" pitchFamily="34" charset="0"/>
              </a:rPr>
              <a:t/>
            </a:r>
            <a:br>
              <a:rPr lang="en-US" altLang="en-US" sz="2800" dirty="0">
                <a:latin typeface="Arial" pitchFamily="34" charset="0"/>
                <a:cs typeface="Arial" pitchFamily="34" charset="0"/>
              </a:rPr>
            </a:br>
            <a:endParaRPr lang="en-US" dirty="0"/>
          </a:p>
        </p:txBody>
      </p:sp>
    </p:spTree>
    <p:extLst>
      <p:ext uri="{BB962C8B-B14F-4D97-AF65-F5344CB8AC3E}">
        <p14:creationId xmlns:p14="http://schemas.microsoft.com/office/powerpoint/2010/main" val="39200386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BMS Mapping Constrain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1676400"/>
            <a:ext cx="3038475" cy="147637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104710" y="0"/>
            <a:ext cx="8505889" cy="1785104"/>
          </a:xfrm>
          <a:prstGeom prst="rect">
            <a:avLst/>
          </a:prstGeom>
        </p:spPr>
        <p:txBody>
          <a:bodyPr wrap="square">
            <a:spAutoFit/>
          </a:bodyPr>
          <a:lstStyle/>
          <a:p>
            <a:pPr lvl="0" fontAlgn="base">
              <a:spcBef>
                <a:spcPct val="0"/>
              </a:spcBef>
              <a:spcAft>
                <a:spcPct val="0"/>
              </a:spcAft>
            </a:pPr>
            <a:r>
              <a:rPr lang="en-US" altLang="en-US" sz="2800" dirty="0">
                <a:solidFill>
                  <a:srgbClr val="610B38"/>
                </a:solidFill>
                <a:latin typeface="erdana"/>
                <a:cs typeface="Arial" pitchFamily="34" charset="0"/>
              </a:rPr>
              <a:t>One-to-many</a:t>
            </a:r>
          </a:p>
          <a:p>
            <a:pPr lvl="0" eaLnBrk="0" fontAlgn="base" hangingPunct="0">
              <a:spcBef>
                <a:spcPct val="0"/>
              </a:spcBef>
              <a:spcAft>
                <a:spcPct val="0"/>
              </a:spcAft>
            </a:pPr>
            <a:r>
              <a:rPr lang="en-US" altLang="en-US" dirty="0">
                <a:solidFill>
                  <a:srgbClr val="333333"/>
                </a:solidFill>
                <a:latin typeface="inter-regular"/>
                <a:cs typeface="Arial" pitchFamily="34" charset="0"/>
              </a:rPr>
              <a:t>In one-to-many mapping, an entity in E1 is associated with any number of entities in E2, and an entity in E2 is associated with at most one entity in E1.</a:t>
            </a:r>
            <a:endParaRPr lang="en-US" altLang="en-US" sz="800" dirty="0">
              <a:latin typeface="Arial" pitchFamily="34" charset="0"/>
              <a:cs typeface="Arial" pitchFamily="34" charset="0"/>
            </a:endParaRPr>
          </a:p>
          <a:p>
            <a:pPr lvl="0" eaLnBrk="0" fontAlgn="base" hangingPunct="0">
              <a:spcBef>
                <a:spcPct val="0"/>
              </a:spcBef>
              <a:spcAft>
                <a:spcPct val="0"/>
              </a:spcAft>
            </a:pPr>
            <a:r>
              <a:rPr lang="en-US" altLang="en-US" sz="2800" dirty="0">
                <a:latin typeface="Arial" pitchFamily="34" charset="0"/>
                <a:cs typeface="Arial" pitchFamily="34" charset="0"/>
              </a:rPr>
              <a:t/>
            </a:r>
            <a:br>
              <a:rPr lang="en-US" altLang="en-US" sz="2800" dirty="0">
                <a:latin typeface="Arial" pitchFamily="34" charset="0"/>
                <a:cs typeface="Arial" pitchFamily="34" charset="0"/>
              </a:rPr>
            </a:br>
            <a:endParaRPr lang="en-US" dirty="0"/>
          </a:p>
        </p:txBody>
      </p:sp>
      <p:pic>
        <p:nvPicPr>
          <p:cNvPr id="2137" name="Picture 89" descr="DBMS Mapping Constraint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4800600"/>
            <a:ext cx="3019425" cy="1352551"/>
          </a:xfrm>
          <a:prstGeom prst="rect">
            <a:avLst/>
          </a:prstGeom>
          <a:noFill/>
          <a:extLst>
            <a:ext uri="{909E8E84-426E-40DD-AFC4-6F175D3DCCD1}">
              <a14:hiddenFill xmlns:a14="http://schemas.microsoft.com/office/drawing/2010/main">
                <a:solidFill>
                  <a:srgbClr val="FFFFFF"/>
                </a:solidFill>
              </a14:hiddenFill>
            </a:ext>
          </a:extLst>
        </p:spPr>
      </p:pic>
      <p:sp>
        <p:nvSpPr>
          <p:cNvPr id="2102" name="Rectangle 2101"/>
          <p:cNvSpPr/>
          <p:nvPr/>
        </p:nvSpPr>
        <p:spPr>
          <a:xfrm>
            <a:off x="380618" y="3276600"/>
            <a:ext cx="8610981" cy="1785104"/>
          </a:xfrm>
          <a:prstGeom prst="rect">
            <a:avLst/>
          </a:prstGeom>
        </p:spPr>
        <p:txBody>
          <a:bodyPr wrap="square">
            <a:spAutoFit/>
          </a:bodyPr>
          <a:lstStyle/>
          <a:p>
            <a:pPr lvl="0" fontAlgn="base">
              <a:spcBef>
                <a:spcPct val="0"/>
              </a:spcBef>
              <a:spcAft>
                <a:spcPct val="0"/>
              </a:spcAft>
            </a:pPr>
            <a:r>
              <a:rPr lang="en-US" altLang="en-US" sz="2800" dirty="0">
                <a:solidFill>
                  <a:srgbClr val="610B38"/>
                </a:solidFill>
                <a:latin typeface="erdana"/>
                <a:cs typeface="Arial" pitchFamily="34" charset="0"/>
              </a:rPr>
              <a:t>Many-to-one</a:t>
            </a:r>
          </a:p>
          <a:p>
            <a:pPr lvl="0" eaLnBrk="0" fontAlgn="base" hangingPunct="0">
              <a:spcBef>
                <a:spcPct val="0"/>
              </a:spcBef>
              <a:spcAft>
                <a:spcPct val="0"/>
              </a:spcAft>
            </a:pPr>
            <a:r>
              <a:rPr lang="en-US" altLang="en-US" dirty="0">
                <a:solidFill>
                  <a:srgbClr val="333333"/>
                </a:solidFill>
                <a:latin typeface="inter-regular"/>
                <a:cs typeface="Arial" pitchFamily="34" charset="0"/>
              </a:rPr>
              <a:t>In one-to-many mapping, an entity in E1 is associated with at most one entity in E2, and an entity in E2 is associated with any number of entities in E1.</a:t>
            </a:r>
            <a:endParaRPr lang="en-US" altLang="en-US" sz="800" dirty="0">
              <a:latin typeface="Arial" pitchFamily="34" charset="0"/>
              <a:cs typeface="Arial" pitchFamily="34" charset="0"/>
            </a:endParaRPr>
          </a:p>
          <a:p>
            <a:pPr lvl="0" eaLnBrk="0" fontAlgn="base" hangingPunct="0">
              <a:spcBef>
                <a:spcPct val="0"/>
              </a:spcBef>
              <a:spcAft>
                <a:spcPct val="0"/>
              </a:spcAft>
            </a:pPr>
            <a:r>
              <a:rPr lang="en-US" altLang="en-US" sz="2800" dirty="0">
                <a:latin typeface="Arial" pitchFamily="34" charset="0"/>
                <a:cs typeface="Arial" pitchFamily="34" charset="0"/>
              </a:rPr>
              <a:t/>
            </a:r>
            <a:br>
              <a:rPr lang="en-US" altLang="en-US" sz="2800" dirty="0">
                <a:latin typeface="Arial" pitchFamily="34" charset="0"/>
                <a:cs typeface="Arial" pitchFamily="34" charset="0"/>
              </a:rPr>
            </a:br>
            <a:endParaRPr lang="en-US" dirty="0"/>
          </a:p>
        </p:txBody>
      </p:sp>
    </p:spTree>
    <p:extLst>
      <p:ext uri="{BB962C8B-B14F-4D97-AF65-F5344CB8AC3E}">
        <p14:creationId xmlns:p14="http://schemas.microsoft.com/office/powerpoint/2010/main" val="15260938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1" name="Rectangle 3120"/>
          <p:cNvSpPr/>
          <p:nvPr/>
        </p:nvSpPr>
        <p:spPr>
          <a:xfrm>
            <a:off x="304800" y="381000"/>
            <a:ext cx="1568443" cy="369332"/>
          </a:xfrm>
          <a:prstGeom prst="rect">
            <a:avLst/>
          </a:prstGeom>
        </p:spPr>
        <p:txBody>
          <a:bodyPr wrap="none">
            <a:spAutoFit/>
          </a:bodyPr>
          <a:lstStyle/>
          <a:p>
            <a:r>
              <a:rPr lang="en-US" dirty="0"/>
              <a:t>Many-to-many</a:t>
            </a:r>
          </a:p>
        </p:txBody>
      </p:sp>
      <p:sp>
        <p:nvSpPr>
          <p:cNvPr id="3122" name="Rectangle 3121"/>
          <p:cNvSpPr/>
          <p:nvPr/>
        </p:nvSpPr>
        <p:spPr>
          <a:xfrm>
            <a:off x="304800" y="914400"/>
            <a:ext cx="8305800" cy="646331"/>
          </a:xfrm>
          <a:prstGeom prst="rect">
            <a:avLst/>
          </a:prstGeom>
        </p:spPr>
        <p:txBody>
          <a:bodyPr wrap="square">
            <a:spAutoFit/>
          </a:bodyPr>
          <a:lstStyle/>
          <a:p>
            <a:r>
              <a:rPr lang="en-US" dirty="0"/>
              <a:t>In many-to-many mapping, an entity in E1 is associated with any number of entities in E2, and an entity in E2 is associated with any number of entities in E1</a:t>
            </a:r>
          </a:p>
        </p:txBody>
      </p:sp>
      <p:pic>
        <p:nvPicPr>
          <p:cNvPr id="3158" name="Picture 86" descr="DBMS Mapping Constrain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2819400"/>
            <a:ext cx="3228975" cy="15525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00913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2400"/>
            <a:ext cx="8686800" cy="2308324"/>
          </a:xfrm>
          <a:prstGeom prst="rect">
            <a:avLst/>
          </a:prstGeom>
        </p:spPr>
        <p:txBody>
          <a:bodyPr wrap="square">
            <a:spAutoFit/>
          </a:bodyPr>
          <a:lstStyle/>
          <a:p>
            <a:r>
              <a:rPr lang="en-US" b="1" dirty="0"/>
              <a:t>Keys</a:t>
            </a:r>
          </a:p>
          <a:p>
            <a:r>
              <a:rPr lang="en-US" dirty="0"/>
              <a:t>Keys play an important role in the relational database.</a:t>
            </a:r>
          </a:p>
          <a:p>
            <a:r>
              <a:rPr lang="en-US" dirty="0"/>
              <a:t>It is used to uniquely identify any record or row of data from the table. It is also used to establish and identify relationships between tables</a:t>
            </a:r>
            <a:r>
              <a:rPr lang="en-US" dirty="0" smtClean="0"/>
              <a:t>.</a:t>
            </a:r>
          </a:p>
          <a:p>
            <a:endParaRPr lang="en-US" dirty="0"/>
          </a:p>
          <a:p>
            <a:r>
              <a:rPr lang="en-US" b="1" dirty="0"/>
              <a:t>For example,</a:t>
            </a:r>
            <a:r>
              <a:rPr lang="en-US" dirty="0"/>
              <a:t> ID is used as a key in the Student table because it is unique for each student. In the PERSON table, </a:t>
            </a:r>
            <a:r>
              <a:rPr lang="en-US" dirty="0" err="1"/>
              <a:t>passport_number</a:t>
            </a:r>
            <a:r>
              <a:rPr lang="en-US" dirty="0"/>
              <a:t>, </a:t>
            </a:r>
            <a:r>
              <a:rPr lang="en-US" dirty="0" err="1"/>
              <a:t>license_number</a:t>
            </a:r>
            <a:r>
              <a:rPr lang="en-US" dirty="0"/>
              <a:t>, SSN are keys since they are unique for each person.</a:t>
            </a:r>
          </a:p>
        </p:txBody>
      </p:sp>
      <p:pic>
        <p:nvPicPr>
          <p:cNvPr id="4098" name="Picture 2" descr="DBMS Key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2971800"/>
            <a:ext cx="5715000" cy="29622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81164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4572000" cy="954107"/>
          </a:xfrm>
          <a:prstGeom prst="rect">
            <a:avLst/>
          </a:prstGeom>
        </p:spPr>
        <p:txBody>
          <a:bodyPr>
            <a:spAutoFit/>
          </a:bodyPr>
          <a:lstStyle/>
          <a:p>
            <a:r>
              <a:rPr lang="en-US" sz="2000" b="1" dirty="0"/>
              <a:t>Types of keys:</a:t>
            </a:r>
          </a:p>
          <a:p>
            <a:r>
              <a:rPr lang="en-US" dirty="0"/>
              <a:t/>
            </a:r>
            <a:br>
              <a:rPr lang="en-US" dirty="0"/>
            </a:br>
            <a:endParaRPr lang="en-US" dirty="0"/>
          </a:p>
        </p:txBody>
      </p:sp>
      <p:pic>
        <p:nvPicPr>
          <p:cNvPr id="5122" name="Picture 2" descr="DBMS Key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66800"/>
            <a:ext cx="9144000" cy="199733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04800" y="3505200"/>
            <a:ext cx="8382000" cy="2339102"/>
          </a:xfrm>
          <a:prstGeom prst="rect">
            <a:avLst/>
          </a:prstGeom>
        </p:spPr>
        <p:txBody>
          <a:bodyPr wrap="square">
            <a:spAutoFit/>
          </a:bodyPr>
          <a:lstStyle/>
          <a:p>
            <a:r>
              <a:rPr lang="en-US" sz="2000" b="1" dirty="0"/>
              <a:t>Primary key</a:t>
            </a:r>
          </a:p>
          <a:p>
            <a:r>
              <a:rPr lang="en-US" dirty="0"/>
              <a:t>It is the first key used to identify one and only one instance of an entity uniquely. An entity can contain multiple keys, as we saw in the PERSON table. The key which is most suitable from those lists becomes a primary key.</a:t>
            </a:r>
          </a:p>
          <a:p>
            <a:r>
              <a:rPr lang="en-US" dirty="0"/>
              <a:t>In the EMPLOYEE table, ID can be the primary key since it is unique for each employee. In the EMPLOYEE table, we can even select </a:t>
            </a:r>
            <a:r>
              <a:rPr lang="en-US" dirty="0" err="1"/>
              <a:t>License_Number</a:t>
            </a:r>
            <a:r>
              <a:rPr lang="en-US" dirty="0"/>
              <a:t> and </a:t>
            </a:r>
            <a:r>
              <a:rPr lang="en-US" dirty="0" err="1"/>
              <a:t>Passport_Number</a:t>
            </a:r>
            <a:r>
              <a:rPr lang="en-US" dirty="0"/>
              <a:t> as primary keys since they are also unique.</a:t>
            </a:r>
          </a:p>
          <a:p>
            <a:r>
              <a:rPr lang="en-US" dirty="0"/>
              <a:t>For each entity, the primary key selection is based on requirements and developers.</a:t>
            </a:r>
          </a:p>
        </p:txBody>
      </p:sp>
    </p:spTree>
    <p:extLst>
      <p:ext uri="{BB962C8B-B14F-4D97-AF65-F5344CB8AC3E}">
        <p14:creationId xmlns:p14="http://schemas.microsoft.com/office/powerpoint/2010/main" val="18626297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DBMS Key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
            <a:ext cx="4419600" cy="2276094"/>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3"/>
          <p:cNvSpPr>
            <a:spLocks noChangeArrowheads="1"/>
          </p:cNvSpPr>
          <p:nvPr/>
        </p:nvSpPr>
        <p:spPr bwMode="auto">
          <a:xfrm>
            <a:off x="228600" y="2362199"/>
            <a:ext cx="8534400" cy="416697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effectLst/>
                <a:latin typeface="erdana"/>
                <a:cs typeface="Arial" pitchFamily="34" charset="0"/>
              </a:rPr>
              <a:t>Candidate key</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smtClean="0">
                <a:ln>
                  <a:noFill/>
                </a:ln>
                <a:solidFill>
                  <a:srgbClr val="000000"/>
                </a:solidFill>
                <a:effectLst/>
                <a:latin typeface="inter-regular"/>
                <a:cs typeface="Arial" pitchFamily="34" charset="0"/>
              </a:rPr>
              <a:t>A candidate key is an attribute or set of attributes that can uniquely identify a tuple.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400" b="0" i="0" u="none" strike="noStrike" cap="none" normalizeH="0" baseline="0" dirty="0" smtClean="0">
                <a:ln>
                  <a:noFill/>
                </a:ln>
                <a:solidFill>
                  <a:srgbClr val="000000"/>
                </a:solidFill>
                <a:effectLst/>
                <a:latin typeface="inter-regular"/>
                <a:cs typeface="Arial" pitchFamily="34" charset="0"/>
              </a:rPr>
              <a:t>Except for the primary key, the remaining attributes are considered a candidate key. The candidate keys are as strong as the primary key.</a:t>
            </a:r>
            <a:endParaRPr kumimoji="0" lang="en-US" altLang="en-US" sz="1400" b="0" i="0" u="none" strike="noStrike" cap="none" normalizeH="0" baseline="0" dirty="0" smtClean="0">
              <a:ln>
                <a:noFill/>
              </a:ln>
              <a:solidFill>
                <a:srgbClr val="333333"/>
              </a:solidFill>
              <a:effectLst/>
              <a:latin typeface="inter-regular"/>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solidFill>
                  <a:srgbClr val="333333"/>
                </a:solidFill>
                <a:effectLst/>
                <a:latin typeface="inter-bold"/>
                <a:cs typeface="Arial" pitchFamily="34" charset="0"/>
              </a:rPr>
              <a:t>For example:</a:t>
            </a:r>
            <a:r>
              <a:rPr kumimoji="0" lang="en-US" altLang="en-US" sz="1400" b="0" i="0" u="none" strike="noStrike" cap="none" normalizeH="0" baseline="0" dirty="0" smtClean="0">
                <a:ln>
                  <a:noFill/>
                </a:ln>
                <a:solidFill>
                  <a:srgbClr val="333333"/>
                </a:solidFill>
                <a:effectLst/>
                <a:latin typeface="inter-regular"/>
                <a:cs typeface="Arial" pitchFamily="34" charset="0"/>
              </a:rPr>
              <a:t> In the EMPLOYEE table, id is best suited for the primary key. The rest of the attributes, like SSN, </a:t>
            </a:r>
            <a:r>
              <a:rPr kumimoji="0" lang="en-US" altLang="en-US" sz="1400" b="0" i="0" u="none" strike="noStrike" cap="none" normalizeH="0" baseline="0" dirty="0" err="1" smtClean="0">
                <a:ln>
                  <a:noFill/>
                </a:ln>
                <a:solidFill>
                  <a:srgbClr val="333333"/>
                </a:solidFill>
                <a:effectLst/>
                <a:latin typeface="inter-regular"/>
                <a:cs typeface="Arial" pitchFamily="34" charset="0"/>
              </a:rPr>
              <a:t>Passport_Number</a:t>
            </a:r>
            <a:r>
              <a:rPr kumimoji="0" lang="en-US" altLang="en-US" sz="1400" b="0" i="0" u="none" strike="noStrike" cap="none" normalizeH="0" baseline="0" dirty="0" smtClean="0">
                <a:ln>
                  <a:noFill/>
                </a:ln>
                <a:solidFill>
                  <a:srgbClr val="333333"/>
                </a:solidFill>
                <a:effectLst/>
                <a:latin typeface="inter-regular"/>
                <a:cs typeface="Arial" pitchFamily="34" charset="0"/>
              </a:rPr>
              <a:t>, </a:t>
            </a:r>
            <a:r>
              <a:rPr kumimoji="0" lang="en-US" altLang="en-US" sz="1400" b="0" i="0" u="none" strike="noStrike" cap="none" normalizeH="0" baseline="0" dirty="0" err="1" smtClean="0">
                <a:ln>
                  <a:noFill/>
                </a:ln>
                <a:solidFill>
                  <a:srgbClr val="333333"/>
                </a:solidFill>
                <a:effectLst/>
                <a:latin typeface="inter-regular"/>
                <a:cs typeface="Arial" pitchFamily="34" charset="0"/>
              </a:rPr>
              <a:t>License_Number</a:t>
            </a:r>
            <a:r>
              <a:rPr kumimoji="0" lang="en-US" altLang="en-US" sz="1400" b="0" i="0" u="none" strike="noStrike" cap="none" normalizeH="0" baseline="0" dirty="0" smtClean="0">
                <a:ln>
                  <a:noFill/>
                </a:ln>
                <a:solidFill>
                  <a:srgbClr val="333333"/>
                </a:solidFill>
                <a:effectLst/>
                <a:latin typeface="inter-regular"/>
                <a:cs typeface="Arial" pitchFamily="34" charset="0"/>
              </a:rPr>
              <a:t>, etc., are considered a candidate key.</a:t>
            </a:r>
            <a:endParaRPr kumimoji="0" lang="en-US" alt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itchFamily="34" charset="0"/>
                <a:cs typeface="Arial" pitchFamily="34" charset="0"/>
              </a:rPr>
              <a:t>  </a:t>
            </a:r>
            <a:r>
              <a:rPr kumimoji="0" lang="en-US" altLang="en-US" sz="18100" b="0" i="0" u="none" strike="noStrike" cap="none" normalizeH="0" baseline="0" dirty="0" smtClean="0">
                <a:ln>
                  <a:noFill/>
                </a:ln>
                <a:solidFill>
                  <a:schemeClr val="tx1"/>
                </a:solidFill>
                <a:effectLst/>
                <a:latin typeface="Arial" pitchFamily="34" charset="0"/>
                <a:cs typeface="Arial" pitchFamily="34" charset="0"/>
              </a:rPr>
              <a:t> </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148" name="Picture 4" descr="DBMS Key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5600" y="4028059"/>
            <a:ext cx="3962400" cy="26680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09023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DBMS Key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524000"/>
            <a:ext cx="4286250" cy="2590801"/>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171450" y="30325"/>
            <a:ext cx="8134350" cy="1015663"/>
          </a:xfrm>
          <a:prstGeom prst="rect">
            <a:avLst/>
          </a:prstGeom>
        </p:spPr>
        <p:txBody>
          <a:bodyPr wrap="square">
            <a:spAutoFit/>
          </a:bodyPr>
          <a:lstStyle/>
          <a:p>
            <a:pPr lvl="0" fontAlgn="base">
              <a:spcBef>
                <a:spcPct val="0"/>
              </a:spcBef>
              <a:spcAft>
                <a:spcPct val="0"/>
              </a:spcAft>
            </a:pPr>
            <a:r>
              <a:rPr lang="en-US" altLang="en-US" sz="2400" dirty="0">
                <a:latin typeface="erdana"/>
                <a:cs typeface="Arial" pitchFamily="34" charset="0"/>
              </a:rPr>
              <a:t>Super Key</a:t>
            </a:r>
          </a:p>
          <a:p>
            <a:pPr lvl="0" eaLnBrk="0" fontAlgn="base" hangingPunct="0">
              <a:spcBef>
                <a:spcPct val="0"/>
              </a:spcBef>
              <a:spcAft>
                <a:spcPct val="0"/>
              </a:spcAft>
            </a:pPr>
            <a:r>
              <a:rPr lang="en-US" altLang="en-US" dirty="0">
                <a:solidFill>
                  <a:srgbClr val="333333"/>
                </a:solidFill>
                <a:latin typeface="inter-regular"/>
                <a:cs typeface="Arial" pitchFamily="34" charset="0"/>
              </a:rPr>
              <a:t>Super key is an attribute set that can uniquely identify a tuple. A super key is a superset of a candidate </a:t>
            </a:r>
            <a:r>
              <a:rPr lang="en-US" altLang="en-US" dirty="0" smtClean="0">
                <a:solidFill>
                  <a:srgbClr val="333333"/>
                </a:solidFill>
                <a:latin typeface="inter-regular"/>
                <a:cs typeface="Arial" pitchFamily="34" charset="0"/>
              </a:rPr>
              <a:t>key</a:t>
            </a:r>
            <a:endParaRPr lang="en-US" dirty="0"/>
          </a:p>
        </p:txBody>
      </p:sp>
      <p:sp>
        <p:nvSpPr>
          <p:cNvPr id="5" name="Rectangle 4"/>
          <p:cNvSpPr/>
          <p:nvPr/>
        </p:nvSpPr>
        <p:spPr>
          <a:xfrm>
            <a:off x="381000" y="4135089"/>
            <a:ext cx="8458200" cy="923330"/>
          </a:xfrm>
          <a:prstGeom prst="rect">
            <a:avLst/>
          </a:prstGeom>
        </p:spPr>
        <p:txBody>
          <a:bodyPr wrap="square">
            <a:spAutoFit/>
          </a:bodyPr>
          <a:lstStyle/>
          <a:p>
            <a:r>
              <a:rPr lang="en-US" b="1" dirty="0"/>
              <a:t>For example:</a:t>
            </a:r>
            <a:r>
              <a:rPr lang="en-US" dirty="0"/>
              <a:t> In the above EMPLOYEE table, for(EMPLOEE_ID, EMPLOYEE_NAME), the name of two employees can be the same, but their EMPLYEE_ID can't be the same. Hence, this combination can also be a key.</a:t>
            </a:r>
          </a:p>
        </p:txBody>
      </p:sp>
      <p:sp>
        <p:nvSpPr>
          <p:cNvPr id="6" name="Rectangle 5"/>
          <p:cNvSpPr/>
          <p:nvPr/>
        </p:nvSpPr>
        <p:spPr>
          <a:xfrm>
            <a:off x="476250" y="5064438"/>
            <a:ext cx="7677150" cy="369332"/>
          </a:xfrm>
          <a:prstGeom prst="rect">
            <a:avLst/>
          </a:prstGeom>
        </p:spPr>
        <p:txBody>
          <a:bodyPr wrap="square">
            <a:spAutoFit/>
          </a:bodyPr>
          <a:lstStyle/>
          <a:p>
            <a:r>
              <a:rPr lang="en-US" dirty="0"/>
              <a:t>The super key would be EMPLOYEE-ID (EMPLOYEE_ID, EMPLOYEE-NAME), etc.</a:t>
            </a:r>
          </a:p>
        </p:txBody>
      </p:sp>
    </p:spTree>
    <p:extLst>
      <p:ext uri="{BB962C8B-B14F-4D97-AF65-F5344CB8AC3E}">
        <p14:creationId xmlns:p14="http://schemas.microsoft.com/office/powerpoint/2010/main" val="42461460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001000" cy="3139321"/>
          </a:xfrm>
          <a:prstGeom prst="rect">
            <a:avLst/>
          </a:prstGeom>
        </p:spPr>
        <p:txBody>
          <a:bodyPr wrap="square">
            <a:spAutoFit/>
          </a:bodyPr>
          <a:lstStyle/>
          <a:p>
            <a:r>
              <a:rPr lang="en-US" b="1" dirty="0"/>
              <a:t>Foreign key</a:t>
            </a:r>
          </a:p>
          <a:p>
            <a:r>
              <a:rPr lang="en-US" dirty="0"/>
              <a:t>Foreign keys are the column of the table used to point to the primary key of another table.</a:t>
            </a:r>
          </a:p>
          <a:p>
            <a:r>
              <a:rPr lang="en-US" dirty="0"/>
              <a:t>Every employee works in a specific department in a company, and employee and department are two different entities. So we can't store the department's information in the employee table. That's why we link these two tables through the primary key of one table.</a:t>
            </a:r>
          </a:p>
          <a:p>
            <a:r>
              <a:rPr lang="en-US" dirty="0"/>
              <a:t>We add the primary key of the DEPARTMENT table, </a:t>
            </a:r>
            <a:r>
              <a:rPr lang="en-US" dirty="0" err="1"/>
              <a:t>Department_Id</a:t>
            </a:r>
            <a:r>
              <a:rPr lang="en-US" dirty="0"/>
              <a:t>, as a new attribute in the EMPLOYEE table.</a:t>
            </a:r>
          </a:p>
          <a:p>
            <a:r>
              <a:rPr lang="en-US" dirty="0"/>
              <a:t>In the EMPLOYEE table, </a:t>
            </a:r>
            <a:r>
              <a:rPr lang="en-US" dirty="0" err="1"/>
              <a:t>Department_Id</a:t>
            </a:r>
            <a:r>
              <a:rPr lang="en-US" dirty="0"/>
              <a:t> is the foreign key, and both the tables are related.</a:t>
            </a:r>
          </a:p>
        </p:txBody>
      </p:sp>
      <p:pic>
        <p:nvPicPr>
          <p:cNvPr id="8194" name="Picture 2" descr="DBMS Key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3581400"/>
            <a:ext cx="5715000" cy="2943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6488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4525963"/>
          </a:xfrm>
        </p:spPr>
        <p:txBody>
          <a:bodyPr>
            <a:normAutofit fontScale="70000" lnSpcReduction="20000"/>
          </a:bodyPr>
          <a:lstStyle/>
          <a:p>
            <a:pPr>
              <a:buNone/>
            </a:pPr>
            <a:r>
              <a:rPr lang="en-US" sz="4000" b="1" dirty="0"/>
              <a:t>ER </a:t>
            </a:r>
            <a:r>
              <a:rPr lang="en-US" sz="4000" b="1" dirty="0" smtClean="0"/>
              <a:t>model</a:t>
            </a:r>
            <a:endParaRPr lang="en-US" sz="4000" b="1" dirty="0"/>
          </a:p>
          <a:p>
            <a:r>
              <a:rPr lang="en-US" dirty="0"/>
              <a:t>ER model stands for an Entity-Relationship model. It is a high-level data model. This model is used to define the data elements and relationship for a specified system.</a:t>
            </a:r>
          </a:p>
          <a:p>
            <a:r>
              <a:rPr lang="en-US" dirty="0"/>
              <a:t>It develops a conceptual design for the database. It also develops a very simple and easy to design view of data.</a:t>
            </a:r>
          </a:p>
          <a:p>
            <a:r>
              <a:rPr lang="en-US" dirty="0"/>
              <a:t>In ER modeling, the database structure is portrayed as a diagram called an entity-relationship diagram.</a:t>
            </a:r>
          </a:p>
          <a:p>
            <a:r>
              <a:rPr lang="en-US" b="1" dirty="0"/>
              <a:t>For example,</a:t>
            </a:r>
            <a:r>
              <a:rPr lang="en-US" dirty="0"/>
              <a:t> Suppose we design a school database. In this database, the student will be an entity with attributes like address, name, id, age, etc. The address can be another entity with attributes like city, street name, pin code, etc and there will be a relationship between them.</a:t>
            </a:r>
          </a:p>
          <a:p>
            <a:pPr>
              <a:buNone/>
            </a:pPr>
            <a:r>
              <a:rPr lang="en-US" dirty="0" smtClean="0"/>
              <a:t/>
            </a:r>
            <a:br>
              <a:rPr lang="en-US" dirty="0" smtClean="0"/>
            </a:br>
            <a:endParaRPr lang="en-US" dirty="0"/>
          </a:p>
        </p:txBody>
      </p:sp>
      <p:pic>
        <p:nvPicPr>
          <p:cNvPr id="1026" name="Picture 2" descr="DBMS ER model concept"/>
          <p:cNvPicPr>
            <a:picLocks noChangeAspect="1" noChangeArrowheads="1"/>
          </p:cNvPicPr>
          <p:nvPr/>
        </p:nvPicPr>
        <p:blipFill>
          <a:blip r:embed="rId2"/>
          <a:srcRect/>
          <a:stretch>
            <a:fillRect/>
          </a:stretch>
        </p:blipFill>
        <p:spPr bwMode="auto">
          <a:xfrm>
            <a:off x="2133600" y="3795948"/>
            <a:ext cx="3581400" cy="2881077"/>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52400"/>
            <a:ext cx="8763000" cy="3139321"/>
          </a:xfrm>
          <a:prstGeom prst="rect">
            <a:avLst/>
          </a:prstGeom>
        </p:spPr>
        <p:txBody>
          <a:bodyPr wrap="square">
            <a:spAutoFit/>
          </a:bodyPr>
          <a:lstStyle/>
          <a:p>
            <a:r>
              <a:rPr lang="en-US" b="1" dirty="0"/>
              <a:t>Alternate key</a:t>
            </a:r>
          </a:p>
          <a:p>
            <a:r>
              <a:rPr lang="en-US" dirty="0"/>
              <a:t>There may be one or more attributes or a combination of attributes that uniquely identify each tuple in a relation. These attributes or combinations of the attributes are called the candidate keys. One key is chosen as the primary key from these candidate keys, and the remaining candidate key, if it exists, is termed the alternate key. </a:t>
            </a:r>
            <a:r>
              <a:rPr lang="en-US" b="1" dirty="0"/>
              <a:t>In other words,</a:t>
            </a:r>
            <a:r>
              <a:rPr lang="en-US" dirty="0"/>
              <a:t> the total number of the alternate keys is the total number of candidate keys minus the primary key. The alternate key may or may not exist. If there is only one candidate key in a relation, it does not have an alternate key.</a:t>
            </a:r>
          </a:p>
          <a:p>
            <a:r>
              <a:rPr lang="en-US" b="1" dirty="0"/>
              <a:t>For example,</a:t>
            </a:r>
            <a:r>
              <a:rPr lang="en-US" dirty="0"/>
              <a:t> employee relation has two attributes, </a:t>
            </a:r>
            <a:r>
              <a:rPr lang="en-US" dirty="0" err="1"/>
              <a:t>Employee_Id</a:t>
            </a:r>
            <a:r>
              <a:rPr lang="en-US" dirty="0"/>
              <a:t> and </a:t>
            </a:r>
            <a:r>
              <a:rPr lang="en-US" dirty="0" err="1"/>
              <a:t>PAN_No</a:t>
            </a:r>
            <a:r>
              <a:rPr lang="en-US" dirty="0"/>
              <a:t>, that act as candidate keys. In this relation, </a:t>
            </a:r>
            <a:r>
              <a:rPr lang="en-US" dirty="0" err="1"/>
              <a:t>Employee_Id</a:t>
            </a:r>
            <a:r>
              <a:rPr lang="en-US" dirty="0"/>
              <a:t> is chosen as the primary key, so the other candidate key, </a:t>
            </a:r>
            <a:r>
              <a:rPr lang="en-US" dirty="0" err="1"/>
              <a:t>PAN_No</a:t>
            </a:r>
            <a:r>
              <a:rPr lang="en-US" dirty="0"/>
              <a:t>, acts as the Alternate key.</a:t>
            </a:r>
          </a:p>
        </p:txBody>
      </p:sp>
      <p:pic>
        <p:nvPicPr>
          <p:cNvPr id="9218" name="Picture 2" descr="DBMS Key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3733800"/>
            <a:ext cx="5715000"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4627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0"/>
            <a:ext cx="7543800" cy="923330"/>
          </a:xfrm>
          <a:prstGeom prst="rect">
            <a:avLst/>
          </a:prstGeom>
        </p:spPr>
        <p:txBody>
          <a:bodyPr wrap="square">
            <a:spAutoFit/>
          </a:bodyPr>
          <a:lstStyle/>
          <a:p>
            <a:r>
              <a:rPr lang="en-US" b="1" dirty="0"/>
              <a:t>Composite key</a:t>
            </a:r>
          </a:p>
          <a:p>
            <a:r>
              <a:rPr lang="en-US" dirty="0"/>
              <a:t>Whenever a primary key consists of more than one attribute, it is known as a composite key. This key is also known as Concatenated Key.</a:t>
            </a:r>
          </a:p>
        </p:txBody>
      </p:sp>
      <p:pic>
        <p:nvPicPr>
          <p:cNvPr id="10242" name="Picture 2" descr="DBMS Key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447800"/>
            <a:ext cx="5238750" cy="242887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81000" y="4191000"/>
            <a:ext cx="8534400" cy="2031325"/>
          </a:xfrm>
          <a:prstGeom prst="rect">
            <a:avLst/>
          </a:prstGeom>
        </p:spPr>
        <p:txBody>
          <a:bodyPr wrap="square">
            <a:spAutoFit/>
          </a:bodyPr>
          <a:lstStyle/>
          <a:p>
            <a:r>
              <a:rPr lang="en-US" b="1" dirty="0"/>
              <a:t>For example,</a:t>
            </a:r>
            <a:r>
              <a:rPr lang="en-US" dirty="0"/>
              <a:t> in employee relations, we assume that an employee may be assigned multiple roles, and an employee may work on multiple projects simultaneously. So the primary key will be composed of all three attributes, namely </a:t>
            </a:r>
            <a:r>
              <a:rPr lang="en-US" dirty="0" err="1"/>
              <a:t>Emp_ID</a:t>
            </a:r>
            <a:r>
              <a:rPr lang="en-US" dirty="0"/>
              <a:t>, </a:t>
            </a:r>
            <a:r>
              <a:rPr lang="en-US" dirty="0" err="1"/>
              <a:t>Emp_role</a:t>
            </a:r>
            <a:r>
              <a:rPr lang="en-US" dirty="0"/>
              <a:t>, and </a:t>
            </a:r>
            <a:r>
              <a:rPr lang="en-US" dirty="0" err="1"/>
              <a:t>Proj_ID</a:t>
            </a:r>
            <a:r>
              <a:rPr lang="en-US" dirty="0"/>
              <a:t> in combination. So these attributes act as a composite key since the primary key comprises more than one attribute.</a:t>
            </a:r>
          </a:p>
          <a:p>
            <a:r>
              <a:rPr lang="en-US" dirty="0"/>
              <a:t/>
            </a:r>
            <a:br>
              <a:rPr lang="en-US" dirty="0"/>
            </a:br>
            <a:endParaRPr lang="en-US" dirty="0"/>
          </a:p>
        </p:txBody>
      </p:sp>
    </p:spTree>
    <p:extLst>
      <p:ext uri="{BB962C8B-B14F-4D97-AF65-F5344CB8AC3E}">
        <p14:creationId xmlns:p14="http://schemas.microsoft.com/office/powerpoint/2010/main" val="22240884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2400"/>
            <a:ext cx="8229600" cy="2308324"/>
          </a:xfrm>
          <a:prstGeom prst="rect">
            <a:avLst/>
          </a:prstGeom>
        </p:spPr>
        <p:txBody>
          <a:bodyPr wrap="square">
            <a:spAutoFit/>
          </a:bodyPr>
          <a:lstStyle/>
          <a:p>
            <a:r>
              <a:rPr lang="en-US" b="1" dirty="0"/>
              <a:t>Artificial key</a:t>
            </a:r>
          </a:p>
          <a:p>
            <a:r>
              <a:rPr lang="en-US" dirty="0"/>
              <a:t>The key created using arbitrarily assigned data are known as artificial keys. These keys are created when a primary key is large and complex and has no relationship with many other relations. The data values of the artificial keys are usually numbered in a serial order.</a:t>
            </a:r>
          </a:p>
          <a:p>
            <a:r>
              <a:rPr lang="en-US" b="1" dirty="0"/>
              <a:t>For example,</a:t>
            </a:r>
            <a:r>
              <a:rPr lang="en-US" dirty="0"/>
              <a:t> the primary key, which is composed of </a:t>
            </a:r>
            <a:r>
              <a:rPr lang="en-US" dirty="0" err="1"/>
              <a:t>Emp_ID</a:t>
            </a:r>
            <a:r>
              <a:rPr lang="en-US" dirty="0"/>
              <a:t>, </a:t>
            </a:r>
            <a:r>
              <a:rPr lang="en-US" dirty="0" err="1"/>
              <a:t>Emp_role</a:t>
            </a:r>
            <a:r>
              <a:rPr lang="en-US" dirty="0"/>
              <a:t>, and </a:t>
            </a:r>
            <a:r>
              <a:rPr lang="en-US" dirty="0" err="1"/>
              <a:t>Proj_ID</a:t>
            </a:r>
            <a:r>
              <a:rPr lang="en-US" dirty="0"/>
              <a:t>, is large in employee relations. So it would be better to add a new virtual attribute to identify each tuple in the relation uniquely.</a:t>
            </a:r>
          </a:p>
        </p:txBody>
      </p:sp>
      <p:pic>
        <p:nvPicPr>
          <p:cNvPr id="11266" name="Picture 2" descr="DBMS Key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3048000"/>
            <a:ext cx="4286250" cy="25622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6312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DBMS ER model concept"/>
          <p:cNvPicPr>
            <a:picLocks noChangeAspect="1" noChangeArrowheads="1"/>
          </p:cNvPicPr>
          <p:nvPr/>
        </p:nvPicPr>
        <p:blipFill>
          <a:blip r:embed="rId2"/>
          <a:srcRect/>
          <a:stretch>
            <a:fillRect/>
          </a:stretch>
        </p:blipFill>
        <p:spPr bwMode="auto">
          <a:xfrm>
            <a:off x="1066800" y="1143000"/>
            <a:ext cx="5505450" cy="4914901"/>
          </a:xfrm>
          <a:prstGeom prst="rect">
            <a:avLst/>
          </a:prstGeom>
          <a:noFill/>
        </p:spPr>
      </p:pic>
      <p:sp>
        <p:nvSpPr>
          <p:cNvPr id="3" name="Rectangle 2"/>
          <p:cNvSpPr/>
          <p:nvPr/>
        </p:nvSpPr>
        <p:spPr>
          <a:xfrm>
            <a:off x="609600" y="304800"/>
            <a:ext cx="3657600" cy="400110"/>
          </a:xfrm>
          <a:prstGeom prst="rect">
            <a:avLst/>
          </a:prstGeom>
        </p:spPr>
        <p:txBody>
          <a:bodyPr wrap="square">
            <a:spAutoFit/>
          </a:bodyPr>
          <a:lstStyle/>
          <a:p>
            <a:r>
              <a:rPr lang="en-US" sz="2000" b="1" dirty="0"/>
              <a:t>Component of ER Diagram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2400"/>
            <a:ext cx="9144000" cy="1477328"/>
          </a:xfrm>
          <a:prstGeom prst="rect">
            <a:avLst/>
          </a:prstGeom>
        </p:spPr>
        <p:txBody>
          <a:bodyPr wrap="square">
            <a:spAutoFit/>
          </a:bodyPr>
          <a:lstStyle/>
          <a:p>
            <a:r>
              <a:rPr lang="en-US" dirty="0"/>
              <a:t>1. Entity:</a:t>
            </a:r>
          </a:p>
          <a:p>
            <a:r>
              <a:rPr lang="en-US" dirty="0"/>
              <a:t>An entity may be any object, class, person or place. In the ER diagram, an entity can be represented as rectangles.</a:t>
            </a:r>
          </a:p>
          <a:p>
            <a:r>
              <a:rPr lang="en-US" dirty="0"/>
              <a:t>Consider an organization as an example- manager, product, employee, department etc. can be taken as an entity.</a:t>
            </a:r>
          </a:p>
        </p:txBody>
      </p:sp>
      <p:pic>
        <p:nvPicPr>
          <p:cNvPr id="16386" name="Picture 2" descr="DBMS ER model concept"/>
          <p:cNvPicPr>
            <a:picLocks noChangeAspect="1" noChangeArrowheads="1"/>
          </p:cNvPicPr>
          <p:nvPr/>
        </p:nvPicPr>
        <p:blipFill>
          <a:blip r:embed="rId2"/>
          <a:srcRect/>
          <a:stretch>
            <a:fillRect/>
          </a:stretch>
        </p:blipFill>
        <p:spPr bwMode="auto">
          <a:xfrm>
            <a:off x="457200" y="1981200"/>
            <a:ext cx="5391150" cy="809626"/>
          </a:xfrm>
          <a:prstGeom prst="rect">
            <a:avLst/>
          </a:prstGeom>
          <a:noFill/>
        </p:spPr>
      </p:pic>
      <p:sp>
        <p:nvSpPr>
          <p:cNvPr id="4" name="Rectangle 3"/>
          <p:cNvSpPr/>
          <p:nvPr/>
        </p:nvSpPr>
        <p:spPr>
          <a:xfrm>
            <a:off x="152400" y="3352800"/>
            <a:ext cx="8915400" cy="1200329"/>
          </a:xfrm>
          <a:prstGeom prst="rect">
            <a:avLst/>
          </a:prstGeom>
        </p:spPr>
        <p:txBody>
          <a:bodyPr wrap="square">
            <a:spAutoFit/>
          </a:bodyPr>
          <a:lstStyle/>
          <a:p>
            <a:endParaRPr lang="en-US" dirty="0"/>
          </a:p>
          <a:p>
            <a:pPr fontAlgn="base"/>
            <a:r>
              <a:rPr lang="en-US" dirty="0"/>
              <a:t/>
            </a:r>
            <a:br>
              <a:rPr lang="en-US" dirty="0"/>
            </a:br>
            <a:r>
              <a:rPr lang="en-US" dirty="0" smtClean="0"/>
              <a:t>An </a:t>
            </a:r>
            <a:r>
              <a:rPr lang="en-US" dirty="0"/>
              <a:t>entity that depends on another entity called a weak entity. The weak entity doesn't contain any key attribute of its own. The weak entity is represented by a double rectangle</a:t>
            </a:r>
          </a:p>
        </p:txBody>
      </p:sp>
      <p:sp>
        <p:nvSpPr>
          <p:cNvPr id="5" name="Rectangle 4"/>
          <p:cNvSpPr/>
          <p:nvPr/>
        </p:nvSpPr>
        <p:spPr>
          <a:xfrm>
            <a:off x="381000" y="3429000"/>
            <a:ext cx="1391022" cy="369332"/>
          </a:xfrm>
          <a:prstGeom prst="rect">
            <a:avLst/>
          </a:prstGeom>
        </p:spPr>
        <p:txBody>
          <a:bodyPr wrap="none">
            <a:spAutoFit/>
          </a:bodyPr>
          <a:lstStyle/>
          <a:p>
            <a:r>
              <a:rPr lang="en-US" b="1" dirty="0"/>
              <a:t> Weak Entity</a:t>
            </a:r>
            <a:endParaRPr lang="en-US" dirty="0"/>
          </a:p>
        </p:txBody>
      </p:sp>
      <p:pic>
        <p:nvPicPr>
          <p:cNvPr id="16388" name="Picture 4" descr="DBMS ER model concept"/>
          <p:cNvPicPr>
            <a:picLocks noChangeAspect="1" noChangeArrowheads="1"/>
          </p:cNvPicPr>
          <p:nvPr/>
        </p:nvPicPr>
        <p:blipFill>
          <a:blip r:embed="rId3"/>
          <a:srcRect/>
          <a:stretch>
            <a:fillRect/>
          </a:stretch>
        </p:blipFill>
        <p:spPr bwMode="auto">
          <a:xfrm>
            <a:off x="685800" y="5334000"/>
            <a:ext cx="3857625" cy="61912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DBMS ER model concept"/>
          <p:cNvPicPr>
            <a:picLocks noChangeAspect="1" noChangeArrowheads="1"/>
          </p:cNvPicPr>
          <p:nvPr/>
        </p:nvPicPr>
        <p:blipFill>
          <a:blip r:embed="rId2"/>
          <a:srcRect/>
          <a:stretch>
            <a:fillRect/>
          </a:stretch>
        </p:blipFill>
        <p:spPr bwMode="auto">
          <a:xfrm>
            <a:off x="2133600" y="1905000"/>
            <a:ext cx="3581400" cy="2733675"/>
          </a:xfrm>
          <a:prstGeom prst="rect">
            <a:avLst/>
          </a:prstGeom>
          <a:noFill/>
        </p:spPr>
      </p:pic>
      <p:sp>
        <p:nvSpPr>
          <p:cNvPr id="4" name="Rectangle 3"/>
          <p:cNvSpPr/>
          <p:nvPr/>
        </p:nvSpPr>
        <p:spPr>
          <a:xfrm>
            <a:off x="228600" y="0"/>
            <a:ext cx="8763000" cy="1292662"/>
          </a:xfrm>
          <a:prstGeom prst="rect">
            <a:avLst/>
          </a:prstGeom>
        </p:spPr>
        <p:txBody>
          <a:bodyPr wrap="square">
            <a:spAutoFit/>
          </a:bodyPr>
          <a:lstStyle/>
          <a:p>
            <a:pPr lvl="0" fontAlgn="base">
              <a:spcBef>
                <a:spcPct val="0"/>
              </a:spcBef>
              <a:spcAft>
                <a:spcPct val="0"/>
              </a:spcAft>
            </a:pPr>
            <a:r>
              <a:rPr kumimoji="0" lang="en-US" sz="2400" b="0" i="0" u="none" strike="noStrike" cap="none" normalizeH="0" baseline="0" dirty="0" smtClean="0">
                <a:ln>
                  <a:noFill/>
                </a:ln>
                <a:solidFill>
                  <a:srgbClr val="610B4B"/>
                </a:solidFill>
                <a:effectLst/>
                <a:latin typeface="erdana"/>
                <a:cs typeface="Arial" pitchFamily="34" charset="0"/>
              </a:rPr>
              <a:t>2. Attribute</a:t>
            </a:r>
          </a:p>
          <a:p>
            <a:pPr lvl="0" eaLnBrk="0" fontAlgn="base" hangingPunct="0">
              <a:spcBef>
                <a:spcPct val="0"/>
              </a:spcBef>
              <a:spcAft>
                <a:spcPct val="0"/>
              </a:spcAft>
            </a:pPr>
            <a:r>
              <a:rPr kumimoji="0" lang="en-US" b="0" i="0" u="none" strike="noStrike" cap="none" normalizeH="0" baseline="0" dirty="0" smtClean="0">
                <a:ln>
                  <a:noFill/>
                </a:ln>
                <a:solidFill>
                  <a:srgbClr val="333333"/>
                </a:solidFill>
                <a:effectLst/>
                <a:latin typeface="inter-regular"/>
                <a:cs typeface="Arial" pitchFamily="34" charset="0"/>
              </a:rPr>
              <a:t>The attribute is used to describe the property of an entity. Eclipse is used to represent an attribute.</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en-US" b="1" i="0" u="none" strike="noStrike" cap="none" normalizeH="0" baseline="0" dirty="0" smtClean="0">
                <a:ln>
                  <a:noFill/>
                </a:ln>
                <a:solidFill>
                  <a:srgbClr val="333333"/>
                </a:solidFill>
                <a:effectLst/>
                <a:latin typeface="inter-bold"/>
                <a:cs typeface="Arial" pitchFamily="34" charset="0"/>
              </a:rPr>
              <a:t>For example,</a:t>
            </a:r>
            <a:r>
              <a:rPr kumimoji="0" lang="en-US" b="0" i="0" u="none" strike="noStrike" cap="none" normalizeH="0" baseline="0" dirty="0" smtClean="0">
                <a:ln>
                  <a:noFill/>
                </a:ln>
                <a:solidFill>
                  <a:srgbClr val="333333"/>
                </a:solidFill>
                <a:effectLst/>
                <a:latin typeface="inter-regular"/>
                <a:cs typeface="Arial" pitchFamily="34" charset="0"/>
              </a:rPr>
              <a:t> id, age, contact number, name, etc. can be attributes of a student.</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0"/>
            <a:ext cx="9143999" cy="92333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0" lang="en-US" b="1" i="0" u="none" strike="noStrike" cap="none" normalizeH="0" baseline="0" dirty="0" smtClean="0">
                <a:ln>
                  <a:noFill/>
                </a:ln>
                <a:solidFill>
                  <a:srgbClr val="333333"/>
                </a:solidFill>
                <a:effectLst/>
                <a:latin typeface="inter-bold"/>
                <a:cs typeface="Arial" pitchFamily="34" charset="0"/>
              </a:rPr>
              <a:t>a. Key Attribute</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en-US" b="0" i="0" u="none" strike="noStrike" cap="none" normalizeH="0" baseline="0" dirty="0" smtClean="0">
                <a:ln>
                  <a:noFill/>
                </a:ln>
                <a:solidFill>
                  <a:srgbClr val="333333"/>
                </a:solidFill>
                <a:effectLst/>
                <a:latin typeface="inter-regular"/>
                <a:cs typeface="Arial" pitchFamily="34" charset="0"/>
              </a:rPr>
              <a:t>The key attribute is used to represent the main characteristics of an entity. It represents a primary key. The key attribute is represented by an ellipse with the text underlined.</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8434" name="Picture 2" descr="DBMS ER model concept"/>
          <p:cNvPicPr>
            <a:picLocks noChangeAspect="1" noChangeArrowheads="1"/>
          </p:cNvPicPr>
          <p:nvPr/>
        </p:nvPicPr>
        <p:blipFill>
          <a:blip r:embed="rId2"/>
          <a:srcRect/>
          <a:stretch>
            <a:fillRect/>
          </a:stretch>
        </p:blipFill>
        <p:spPr bwMode="auto">
          <a:xfrm>
            <a:off x="2667000" y="1219200"/>
            <a:ext cx="2795238" cy="2133600"/>
          </a:xfrm>
          <a:prstGeom prst="rect">
            <a:avLst/>
          </a:prstGeom>
          <a:noFill/>
        </p:spPr>
      </p:pic>
      <p:pic>
        <p:nvPicPr>
          <p:cNvPr id="18435" name="Picture 3" descr="DBMS ER model concept"/>
          <p:cNvPicPr>
            <a:picLocks noChangeAspect="1" noChangeArrowheads="1"/>
          </p:cNvPicPr>
          <p:nvPr/>
        </p:nvPicPr>
        <p:blipFill>
          <a:blip r:embed="rId3"/>
          <a:srcRect/>
          <a:stretch>
            <a:fillRect/>
          </a:stretch>
        </p:blipFill>
        <p:spPr bwMode="auto">
          <a:xfrm>
            <a:off x="2057400" y="4495800"/>
            <a:ext cx="3962400" cy="2163738"/>
          </a:xfrm>
          <a:prstGeom prst="rect">
            <a:avLst/>
          </a:prstGeom>
          <a:noFill/>
        </p:spPr>
      </p:pic>
      <p:sp>
        <p:nvSpPr>
          <p:cNvPr id="5" name="Rectangle 4"/>
          <p:cNvSpPr/>
          <p:nvPr/>
        </p:nvSpPr>
        <p:spPr>
          <a:xfrm>
            <a:off x="304800" y="3429000"/>
            <a:ext cx="8534400" cy="1754326"/>
          </a:xfrm>
          <a:prstGeom prst="rect">
            <a:avLst/>
          </a:prstGeom>
        </p:spPr>
        <p:txBody>
          <a:bodyPr wrap="square">
            <a:spAutoFit/>
          </a:bodyPr>
          <a:lstStyle/>
          <a:p>
            <a:r>
              <a:rPr lang="en-US" b="1" dirty="0"/>
              <a:t>b. Composite Attribute</a:t>
            </a:r>
            <a:endParaRPr lang="en-US" dirty="0"/>
          </a:p>
          <a:p>
            <a:r>
              <a:rPr lang="en-US" dirty="0"/>
              <a:t>An attribute that composed of many other attributes is known as a composite attribute. The composite attribute is represented by an ellipse, and those ellipses are connected with an ellipse.</a:t>
            </a:r>
          </a:p>
          <a:p>
            <a:r>
              <a:rPr lang="en-US" dirty="0" smtClean="0"/>
              <a:t/>
            </a:r>
            <a:br>
              <a:rPr lang="en-US" dirty="0" smtClean="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0" y="152400"/>
            <a:ext cx="8686801" cy="369332"/>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b="1" dirty="0"/>
              <a:t>c. Multivalued Attribute</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9458" name="Picture 2" descr="DBMS ER model concept"/>
          <p:cNvPicPr>
            <a:picLocks noChangeAspect="1" noChangeArrowheads="1"/>
          </p:cNvPicPr>
          <p:nvPr/>
        </p:nvPicPr>
        <p:blipFill>
          <a:blip r:embed="rId2"/>
          <a:srcRect/>
          <a:stretch>
            <a:fillRect/>
          </a:stretch>
        </p:blipFill>
        <p:spPr bwMode="auto">
          <a:xfrm>
            <a:off x="4419600" y="1828800"/>
            <a:ext cx="2143125" cy="1285875"/>
          </a:xfrm>
          <a:prstGeom prst="rect">
            <a:avLst/>
          </a:prstGeom>
          <a:noFill/>
        </p:spPr>
      </p:pic>
      <p:pic>
        <p:nvPicPr>
          <p:cNvPr id="19459" name="Picture 3" descr="DBMS ER model concept"/>
          <p:cNvPicPr>
            <a:picLocks noChangeAspect="1" noChangeArrowheads="1"/>
          </p:cNvPicPr>
          <p:nvPr/>
        </p:nvPicPr>
        <p:blipFill>
          <a:blip r:embed="rId3"/>
          <a:srcRect/>
          <a:stretch>
            <a:fillRect/>
          </a:stretch>
        </p:blipFill>
        <p:spPr bwMode="auto">
          <a:xfrm>
            <a:off x="2209800" y="4038600"/>
            <a:ext cx="3097623" cy="2495551"/>
          </a:xfrm>
          <a:prstGeom prst="rect">
            <a:avLst/>
          </a:prstGeom>
          <a:noFill/>
        </p:spPr>
      </p:pic>
      <p:sp>
        <p:nvSpPr>
          <p:cNvPr id="6" name="Rectangle 5"/>
          <p:cNvSpPr/>
          <p:nvPr/>
        </p:nvSpPr>
        <p:spPr>
          <a:xfrm>
            <a:off x="76200" y="2828836"/>
            <a:ext cx="9067800" cy="923330"/>
          </a:xfrm>
          <a:prstGeom prst="rect">
            <a:avLst/>
          </a:prstGeom>
        </p:spPr>
        <p:txBody>
          <a:bodyPr wrap="square">
            <a:spAutoFit/>
          </a:bodyPr>
          <a:lstStyle/>
          <a:p>
            <a:r>
              <a:rPr lang="en-US" b="1" dirty="0"/>
              <a:t>d. Derived Attribute</a:t>
            </a:r>
            <a:endParaRPr lang="en-US" dirty="0"/>
          </a:p>
          <a:p>
            <a:r>
              <a:rPr lang="en-US" dirty="0"/>
              <a:t>An attribute that can be derived from other attribute is known as a derived attribute. It can be represented by a dashed ellipse.</a:t>
            </a:r>
          </a:p>
        </p:txBody>
      </p:sp>
      <p:sp>
        <p:nvSpPr>
          <p:cNvPr id="7" name="Rectangle 6"/>
          <p:cNvSpPr/>
          <p:nvPr/>
        </p:nvSpPr>
        <p:spPr>
          <a:xfrm>
            <a:off x="152400" y="533400"/>
            <a:ext cx="8763000" cy="923330"/>
          </a:xfrm>
          <a:prstGeom prst="rect">
            <a:avLst/>
          </a:prstGeom>
        </p:spPr>
        <p:txBody>
          <a:bodyPr wrap="square">
            <a:spAutoFit/>
          </a:bodyPr>
          <a:lstStyle/>
          <a:p>
            <a:r>
              <a:rPr lang="en-US" dirty="0"/>
              <a:t>An attribute can have more than one value. These attributes are known as a multivalued attribute. The double oval is used to represent multivalued attribute.</a:t>
            </a:r>
          </a:p>
          <a:p>
            <a:r>
              <a:rPr lang="en-US" b="1" dirty="0"/>
              <a:t>For example,</a:t>
            </a:r>
            <a:r>
              <a:rPr lang="en-US" dirty="0"/>
              <a:t> a student can have more than one phone number.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DBMS ER model concept"/>
          <p:cNvPicPr>
            <a:picLocks noChangeAspect="1" noChangeArrowheads="1"/>
          </p:cNvPicPr>
          <p:nvPr/>
        </p:nvPicPr>
        <p:blipFill>
          <a:blip r:embed="rId2"/>
          <a:srcRect/>
          <a:stretch>
            <a:fillRect/>
          </a:stretch>
        </p:blipFill>
        <p:spPr bwMode="auto">
          <a:xfrm>
            <a:off x="609600" y="1066800"/>
            <a:ext cx="5400675" cy="904875"/>
          </a:xfrm>
          <a:prstGeom prst="rect">
            <a:avLst/>
          </a:prstGeom>
          <a:noFill/>
        </p:spPr>
      </p:pic>
      <p:sp>
        <p:nvSpPr>
          <p:cNvPr id="4" name="Rectangle 3"/>
          <p:cNvSpPr/>
          <p:nvPr/>
        </p:nvSpPr>
        <p:spPr>
          <a:xfrm>
            <a:off x="228600" y="0"/>
            <a:ext cx="8686800" cy="1015663"/>
          </a:xfrm>
          <a:prstGeom prst="rect">
            <a:avLst/>
          </a:prstGeom>
        </p:spPr>
        <p:txBody>
          <a:bodyPr wrap="square">
            <a:spAutoFit/>
          </a:bodyPr>
          <a:lstStyle/>
          <a:p>
            <a:pPr lvl="0" fontAlgn="base">
              <a:spcBef>
                <a:spcPct val="0"/>
              </a:spcBef>
              <a:spcAft>
                <a:spcPct val="0"/>
              </a:spcAft>
            </a:pPr>
            <a:r>
              <a:rPr kumimoji="0" lang="en-US" sz="2400" b="0" i="0" u="none" strike="noStrike" cap="none" normalizeH="0" baseline="0" dirty="0" smtClean="0">
                <a:ln>
                  <a:noFill/>
                </a:ln>
                <a:solidFill>
                  <a:srgbClr val="610B4B"/>
                </a:solidFill>
                <a:effectLst/>
                <a:latin typeface="erdana"/>
                <a:cs typeface="Arial" pitchFamily="34" charset="0"/>
              </a:rPr>
              <a:t>3 </a:t>
            </a:r>
            <a:r>
              <a:rPr kumimoji="0" lang="en-US" sz="2400" b="0" i="0" u="none" strike="noStrike" cap="none" normalizeH="0" baseline="0" dirty="0" smtClean="0">
                <a:ln>
                  <a:noFill/>
                </a:ln>
                <a:solidFill>
                  <a:srgbClr val="610B4B"/>
                </a:solidFill>
                <a:effectLst/>
                <a:latin typeface="erdana"/>
                <a:cs typeface="Arial" pitchFamily="34" charset="0"/>
              </a:rPr>
              <a:t>Relationship</a:t>
            </a:r>
          </a:p>
          <a:p>
            <a:pPr lvl="0" eaLnBrk="0" fontAlgn="base" hangingPunct="0">
              <a:spcBef>
                <a:spcPct val="0"/>
              </a:spcBef>
              <a:spcAft>
                <a:spcPct val="0"/>
              </a:spcAft>
            </a:pPr>
            <a:r>
              <a:rPr kumimoji="0" lang="en-US" b="0" i="0" u="none" strike="noStrike" cap="none" normalizeH="0" baseline="0" dirty="0" smtClean="0">
                <a:ln>
                  <a:noFill/>
                </a:ln>
                <a:solidFill>
                  <a:srgbClr val="333333"/>
                </a:solidFill>
                <a:effectLst/>
                <a:latin typeface="inter-regular"/>
                <a:cs typeface="Arial" pitchFamily="34" charset="0"/>
              </a:rPr>
              <a:t>A relationship is used to describe the relation between entities. Diamond or rhombus is used to represent the relationship.</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152400" y="2057400"/>
            <a:ext cx="4572000" cy="646331"/>
          </a:xfrm>
          <a:prstGeom prst="rect">
            <a:avLst/>
          </a:prstGeom>
        </p:spPr>
        <p:txBody>
          <a:bodyPr>
            <a:spAutoFit/>
          </a:bodyPr>
          <a:lstStyle/>
          <a:p>
            <a:r>
              <a:rPr lang="en-US" dirty="0"/>
              <a:t>Types of relationship are as follows:</a:t>
            </a:r>
          </a:p>
          <a:p>
            <a:r>
              <a:rPr lang="en-US" b="1" dirty="0"/>
              <a:t>a. One-to-One Relationship</a:t>
            </a:r>
            <a:endParaRPr lang="en-US" dirty="0"/>
          </a:p>
        </p:txBody>
      </p:sp>
      <p:sp>
        <p:nvSpPr>
          <p:cNvPr id="20483" name="Rectangle 3"/>
          <p:cNvSpPr>
            <a:spLocks noChangeArrowheads="1"/>
          </p:cNvSpPr>
          <p:nvPr/>
        </p:nvSpPr>
        <p:spPr bwMode="auto">
          <a:xfrm>
            <a:off x="0" y="0"/>
            <a:ext cx="516488" cy="1431161"/>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333333"/>
                </a:solidFill>
                <a:effectLst/>
                <a:latin typeface="inter-regular"/>
                <a:cs typeface="Arial" pitchFamily="34" charset="0"/>
              </a:rPr>
              <a:t>.</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
            </a:r>
            <a:br>
              <a:rPr kumimoji="0" lang="en-US" sz="1800" b="0" i="0" u="none" strike="noStrike" cap="none" normalizeH="0" baseline="0" dirty="0" smtClean="0">
                <a:ln>
                  <a:noFill/>
                </a:ln>
                <a:solidFill>
                  <a:schemeClr val="tx1"/>
                </a:solidFill>
                <a:effectLst/>
                <a:latin typeface="Arial" pitchFamily="34" charset="0"/>
                <a:cs typeface="Arial" pitchFamily="34" charset="0"/>
              </a:rPr>
            </a:br>
            <a:r>
              <a:rPr kumimoji="0" lang="en-US" sz="1800" b="0" i="0" u="none" strike="noStrike" cap="none" normalizeH="0" baseline="0" dirty="0" smtClean="0">
                <a:ln>
                  <a:noFill/>
                </a:ln>
                <a:solidFill>
                  <a:schemeClr val="tx1"/>
                </a:solidFill>
                <a:effectLst/>
                <a:latin typeface="Arial" pitchFamily="34" charset="0"/>
                <a:cs typeface="Arial" pitchFamily="34" charset="0"/>
              </a:rPr>
              <a:t>  </a:t>
            </a:r>
            <a:r>
              <a:rPr kumimoji="0" lang="en-US" sz="5700" b="0" i="0" u="none" strike="noStrike" cap="none" normalizeH="0" baseline="0" dirty="0" smtClean="0">
                <a:ln>
                  <a:noFill/>
                </a:ln>
                <a:solidFill>
                  <a:schemeClr val="tx1"/>
                </a:solidFill>
                <a:effectLst/>
                <a:latin typeface="Arial"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0484" name="Picture 4" descr="DBMS ER model concept"/>
          <p:cNvPicPr>
            <a:picLocks noChangeAspect="1" noChangeArrowheads="1"/>
          </p:cNvPicPr>
          <p:nvPr/>
        </p:nvPicPr>
        <p:blipFill>
          <a:blip r:embed="rId3"/>
          <a:srcRect/>
          <a:stretch>
            <a:fillRect/>
          </a:stretch>
        </p:blipFill>
        <p:spPr bwMode="auto">
          <a:xfrm>
            <a:off x="1219200" y="4114800"/>
            <a:ext cx="5400675" cy="904875"/>
          </a:xfrm>
          <a:prstGeom prst="rect">
            <a:avLst/>
          </a:prstGeom>
          <a:noFill/>
        </p:spPr>
      </p:pic>
      <p:sp>
        <p:nvSpPr>
          <p:cNvPr id="8" name="Rectangle 7"/>
          <p:cNvSpPr/>
          <p:nvPr/>
        </p:nvSpPr>
        <p:spPr>
          <a:xfrm>
            <a:off x="304800" y="2690336"/>
            <a:ext cx="8001000" cy="1200329"/>
          </a:xfrm>
          <a:prstGeom prst="rect">
            <a:avLst/>
          </a:prstGeom>
        </p:spPr>
        <p:txBody>
          <a:bodyPr wrap="square">
            <a:spAutoFit/>
          </a:bodyPr>
          <a:lstStyle/>
          <a:p>
            <a:pPr lvl="0" fontAlgn="base">
              <a:spcBef>
                <a:spcPct val="0"/>
              </a:spcBef>
              <a:spcAft>
                <a:spcPct val="0"/>
              </a:spcAft>
            </a:pPr>
            <a:r>
              <a:rPr kumimoji="0" lang="en-US" b="0" i="0" u="none" strike="noStrike" cap="none" normalizeH="0" baseline="0" dirty="0" smtClean="0">
                <a:ln>
                  <a:noFill/>
                </a:ln>
                <a:solidFill>
                  <a:srgbClr val="333333"/>
                </a:solidFill>
                <a:effectLst/>
                <a:latin typeface="inter-regular"/>
                <a:cs typeface="Arial" pitchFamily="34" charset="0"/>
              </a:rPr>
              <a:t>When only one instance of an entity is associated with the relationship, then it is known as one to one relationship.</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en-US" b="1" i="0" u="none" strike="noStrike" cap="none" normalizeH="0" baseline="0" dirty="0" smtClean="0">
                <a:ln>
                  <a:noFill/>
                </a:ln>
                <a:solidFill>
                  <a:srgbClr val="333333"/>
                </a:solidFill>
                <a:effectLst/>
                <a:latin typeface="inter-bold"/>
                <a:cs typeface="Arial" pitchFamily="34" charset="0"/>
              </a:rPr>
              <a:t>For example,</a:t>
            </a:r>
            <a:r>
              <a:rPr kumimoji="0" lang="en-US" b="0" i="0" u="none" strike="noStrike" cap="none" normalizeH="0" baseline="0" dirty="0" smtClean="0">
                <a:ln>
                  <a:noFill/>
                </a:ln>
                <a:solidFill>
                  <a:srgbClr val="333333"/>
                </a:solidFill>
                <a:effectLst/>
                <a:latin typeface="inter-regular"/>
                <a:cs typeface="Arial" pitchFamily="34" charset="0"/>
              </a:rPr>
              <a:t> A female can marry to one male, and a male can marry to one female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DBMS ER model concept"/>
          <p:cNvPicPr>
            <a:picLocks noChangeAspect="1" noChangeArrowheads="1"/>
          </p:cNvPicPr>
          <p:nvPr/>
        </p:nvPicPr>
        <p:blipFill>
          <a:blip r:embed="rId2"/>
          <a:srcRect/>
          <a:stretch>
            <a:fillRect/>
          </a:stretch>
        </p:blipFill>
        <p:spPr bwMode="auto">
          <a:xfrm>
            <a:off x="1295400" y="1981200"/>
            <a:ext cx="5400675" cy="904875"/>
          </a:xfrm>
          <a:prstGeom prst="rect">
            <a:avLst/>
          </a:prstGeom>
          <a:noFill/>
        </p:spPr>
      </p:pic>
      <p:pic>
        <p:nvPicPr>
          <p:cNvPr id="21507" name="Picture 3" descr="DBMS ER model concept"/>
          <p:cNvPicPr>
            <a:picLocks noChangeAspect="1" noChangeArrowheads="1"/>
          </p:cNvPicPr>
          <p:nvPr/>
        </p:nvPicPr>
        <p:blipFill>
          <a:blip r:embed="rId3"/>
          <a:srcRect/>
          <a:stretch>
            <a:fillRect/>
          </a:stretch>
        </p:blipFill>
        <p:spPr bwMode="auto">
          <a:xfrm>
            <a:off x="1295400" y="5105400"/>
            <a:ext cx="5400675" cy="904875"/>
          </a:xfrm>
          <a:prstGeom prst="rect">
            <a:avLst/>
          </a:prstGeom>
          <a:noFill/>
        </p:spPr>
      </p:pic>
      <p:sp>
        <p:nvSpPr>
          <p:cNvPr id="5" name="Rectangle 4"/>
          <p:cNvSpPr/>
          <p:nvPr/>
        </p:nvSpPr>
        <p:spPr>
          <a:xfrm>
            <a:off x="0" y="3200400"/>
            <a:ext cx="8686800" cy="1754326"/>
          </a:xfrm>
          <a:prstGeom prst="rect">
            <a:avLst/>
          </a:prstGeom>
        </p:spPr>
        <p:txBody>
          <a:bodyPr wrap="square">
            <a:spAutoFit/>
          </a:bodyPr>
          <a:lstStyle/>
          <a:p>
            <a:pPr lvl="0" eaLnBrk="0" fontAlgn="base" hangingPunct="0">
              <a:spcBef>
                <a:spcPct val="0"/>
              </a:spcBef>
              <a:spcAft>
                <a:spcPct val="0"/>
              </a:spcAft>
            </a:pPr>
            <a:r>
              <a:rPr kumimoji="0" lang="en-US" b="1" i="0" u="none" strike="noStrike" cap="none" normalizeH="0" baseline="0" dirty="0" smtClean="0">
                <a:ln>
                  <a:noFill/>
                </a:ln>
                <a:solidFill>
                  <a:srgbClr val="333333"/>
                </a:solidFill>
                <a:effectLst/>
                <a:latin typeface="inter-bold"/>
                <a:cs typeface="Arial" pitchFamily="34" charset="0"/>
              </a:rPr>
              <a:t>c. Many-to-one relationship</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en-US" b="0" i="0" u="none" strike="noStrike" cap="none" normalizeH="0" baseline="0" dirty="0" smtClean="0">
                <a:ln>
                  <a:noFill/>
                </a:ln>
                <a:solidFill>
                  <a:srgbClr val="333333"/>
                </a:solidFill>
                <a:effectLst/>
                <a:latin typeface="inter-regular"/>
                <a:cs typeface="Arial" pitchFamily="34" charset="0"/>
              </a:rPr>
              <a:t>When more than one instance of the entity on the left, and only one instance of an entity on the right associates with the relationship then it is known as a many-to-one relationship.</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en-US" b="1" i="0" u="none" strike="noStrike" cap="none" normalizeH="0" baseline="0" dirty="0" smtClean="0">
                <a:ln>
                  <a:noFill/>
                </a:ln>
                <a:solidFill>
                  <a:srgbClr val="333333"/>
                </a:solidFill>
                <a:effectLst/>
                <a:latin typeface="inter-bold"/>
                <a:cs typeface="Arial" pitchFamily="34" charset="0"/>
              </a:rPr>
              <a:t>For example,</a:t>
            </a:r>
            <a:r>
              <a:rPr kumimoji="0" lang="en-US" b="0" i="0" u="none" strike="noStrike" cap="none" normalizeH="0" baseline="0" dirty="0" smtClean="0">
                <a:ln>
                  <a:noFill/>
                </a:ln>
                <a:solidFill>
                  <a:srgbClr val="333333"/>
                </a:solidFill>
                <a:effectLst/>
                <a:latin typeface="inter-regular"/>
                <a:cs typeface="Arial" pitchFamily="34" charset="0"/>
              </a:rPr>
              <a:t> Student enrolls for only one course, but a course can have many students.</a:t>
            </a:r>
            <a:endParaRPr lang="en-US" dirty="0"/>
          </a:p>
        </p:txBody>
      </p:sp>
      <p:sp>
        <p:nvSpPr>
          <p:cNvPr id="6" name="Rectangle 5"/>
          <p:cNvSpPr/>
          <p:nvPr/>
        </p:nvSpPr>
        <p:spPr>
          <a:xfrm>
            <a:off x="152400" y="0"/>
            <a:ext cx="8991600" cy="1754326"/>
          </a:xfrm>
          <a:prstGeom prst="rect">
            <a:avLst/>
          </a:prstGeom>
        </p:spPr>
        <p:txBody>
          <a:bodyPr wrap="square">
            <a:spAutoFit/>
          </a:bodyPr>
          <a:lstStyle/>
          <a:p>
            <a:pPr lvl="0" fontAlgn="base">
              <a:spcBef>
                <a:spcPct val="0"/>
              </a:spcBef>
              <a:spcAft>
                <a:spcPct val="0"/>
              </a:spcAft>
            </a:pPr>
            <a:r>
              <a:rPr kumimoji="0" lang="en-US" b="1" i="0" u="none" strike="noStrike" cap="none" normalizeH="0" baseline="0" dirty="0" smtClean="0">
                <a:ln>
                  <a:noFill/>
                </a:ln>
                <a:solidFill>
                  <a:srgbClr val="333333"/>
                </a:solidFill>
                <a:effectLst/>
                <a:latin typeface="inter-bold"/>
                <a:cs typeface="Arial" pitchFamily="34" charset="0"/>
              </a:rPr>
              <a:t>b. One-to-many relationship</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en-US" b="0" i="0" u="none" strike="noStrike" cap="none" normalizeH="0" baseline="0" dirty="0" smtClean="0">
                <a:ln>
                  <a:noFill/>
                </a:ln>
                <a:solidFill>
                  <a:srgbClr val="333333"/>
                </a:solidFill>
                <a:effectLst/>
                <a:latin typeface="inter-regular"/>
                <a:cs typeface="Arial" pitchFamily="34" charset="0"/>
              </a:rPr>
              <a:t>When only one instance of the entity on the left, and more than one instance of an entity on the right associates with the relationship then this is known as a one-to-many relationship.</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en-US" b="1" i="0" u="none" strike="noStrike" cap="none" normalizeH="0" baseline="0" dirty="0" smtClean="0">
                <a:ln>
                  <a:noFill/>
                </a:ln>
                <a:solidFill>
                  <a:srgbClr val="333333"/>
                </a:solidFill>
                <a:effectLst/>
                <a:latin typeface="inter-bold"/>
                <a:cs typeface="Arial" pitchFamily="34" charset="0"/>
              </a:rPr>
              <a:t>For example,</a:t>
            </a:r>
            <a:r>
              <a:rPr kumimoji="0" lang="en-US" b="0" i="0" u="none" strike="noStrike" cap="none" normalizeH="0" baseline="0" dirty="0" smtClean="0">
                <a:ln>
                  <a:noFill/>
                </a:ln>
                <a:solidFill>
                  <a:srgbClr val="333333"/>
                </a:solidFill>
                <a:effectLst/>
                <a:latin typeface="inter-regular"/>
                <a:cs typeface="Arial" pitchFamily="34" charset="0"/>
              </a:rPr>
              <a:t> Scientist can invent many inventions, but the invention is done by the only specific scientist.</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TotalTime>
  <Words>1275</Words>
  <Application>Microsoft Office PowerPoint</Application>
  <PresentationFormat>On-screen Show (4:3)</PresentationFormat>
  <Paragraphs>102</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UNIT-1.4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Notation of ER diagram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UNIT-1.4</dc:title>
  <dc:creator>vedant</dc:creator>
  <cp:lastModifiedBy>vedant</cp:lastModifiedBy>
  <cp:revision>9</cp:revision>
  <dcterms:created xsi:type="dcterms:W3CDTF">2021-09-28T08:31:15Z</dcterms:created>
  <dcterms:modified xsi:type="dcterms:W3CDTF">2022-09-14T05:40:22Z</dcterms:modified>
</cp:coreProperties>
</file>