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5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66" y="-7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F0CD3B0-9FD7-4AFA-806E-410FB1F7C81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91B2F917-C17F-4BCE-90A6-D5FC8E72CF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3BD73023-2287-4AB5-8DB3-2F9BC9437AC9}"/>
              </a:ext>
            </a:extLst>
          </p:cNvPr>
          <p:cNvSpPr>
            <a:spLocks noGrp="1"/>
          </p:cNvSpPr>
          <p:nvPr>
            <p:ph type="dt" sz="half" idx="10"/>
          </p:nvPr>
        </p:nvSpPr>
        <p:spPr/>
        <p:txBody>
          <a:bodyPr/>
          <a:lstStyle/>
          <a:p>
            <a:fld id="{42729857-08B8-43DA-9F11-E74C1D4A8375}" type="datetimeFigureOut">
              <a:rPr lang="en-US" smtClean="0"/>
              <a:t>9/9/2022</a:t>
            </a:fld>
            <a:endParaRPr lang="en-US"/>
          </a:p>
        </p:txBody>
      </p:sp>
      <p:sp>
        <p:nvSpPr>
          <p:cNvPr id="5" name="Footer Placeholder 4">
            <a:extLst>
              <a:ext uri="{FF2B5EF4-FFF2-40B4-BE49-F238E27FC236}">
                <a16:creationId xmlns="" xmlns:a16="http://schemas.microsoft.com/office/drawing/2014/main" id="{F150C3B1-84C8-49BD-84FF-1093369100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B99D8B0B-365A-4705-917C-F085CA6DF4C9}"/>
              </a:ext>
            </a:extLst>
          </p:cNvPr>
          <p:cNvSpPr>
            <a:spLocks noGrp="1"/>
          </p:cNvSpPr>
          <p:nvPr>
            <p:ph type="sldNum" sz="quarter" idx="12"/>
          </p:nvPr>
        </p:nvSpPr>
        <p:spPr/>
        <p:txBody>
          <a:bodyPr/>
          <a:lstStyle/>
          <a:p>
            <a:fld id="{29C5D29F-2CC6-4E8C-A309-1A8706F11593}" type="slidenum">
              <a:rPr lang="en-US" smtClean="0"/>
              <a:t>‹#›</a:t>
            </a:fld>
            <a:endParaRPr lang="en-US"/>
          </a:p>
        </p:txBody>
      </p:sp>
    </p:spTree>
    <p:extLst>
      <p:ext uri="{BB962C8B-B14F-4D97-AF65-F5344CB8AC3E}">
        <p14:creationId xmlns:p14="http://schemas.microsoft.com/office/powerpoint/2010/main" val="465048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CB4F251-691A-4504-8F33-B781F9AF73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AD9D29F1-C7BD-4E93-9E58-353D8A63613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9A343CE9-599F-449B-9B9A-EC941CB5E2B0}"/>
              </a:ext>
            </a:extLst>
          </p:cNvPr>
          <p:cNvSpPr>
            <a:spLocks noGrp="1"/>
          </p:cNvSpPr>
          <p:nvPr>
            <p:ph type="dt" sz="half" idx="10"/>
          </p:nvPr>
        </p:nvSpPr>
        <p:spPr/>
        <p:txBody>
          <a:bodyPr/>
          <a:lstStyle/>
          <a:p>
            <a:fld id="{42729857-08B8-43DA-9F11-E74C1D4A8375}" type="datetimeFigureOut">
              <a:rPr lang="en-US" smtClean="0"/>
              <a:t>9/9/2022</a:t>
            </a:fld>
            <a:endParaRPr lang="en-US"/>
          </a:p>
        </p:txBody>
      </p:sp>
      <p:sp>
        <p:nvSpPr>
          <p:cNvPr id="5" name="Footer Placeholder 4">
            <a:extLst>
              <a:ext uri="{FF2B5EF4-FFF2-40B4-BE49-F238E27FC236}">
                <a16:creationId xmlns="" xmlns:a16="http://schemas.microsoft.com/office/drawing/2014/main" id="{1D45D1A6-DE2A-418A-84CE-9362FA429B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4090E3A0-30B8-49F4-8E00-2D05C13C32D2}"/>
              </a:ext>
            </a:extLst>
          </p:cNvPr>
          <p:cNvSpPr>
            <a:spLocks noGrp="1"/>
          </p:cNvSpPr>
          <p:nvPr>
            <p:ph type="sldNum" sz="quarter" idx="12"/>
          </p:nvPr>
        </p:nvSpPr>
        <p:spPr/>
        <p:txBody>
          <a:bodyPr/>
          <a:lstStyle/>
          <a:p>
            <a:fld id="{29C5D29F-2CC6-4E8C-A309-1A8706F11593}" type="slidenum">
              <a:rPr lang="en-US" smtClean="0"/>
              <a:t>‹#›</a:t>
            </a:fld>
            <a:endParaRPr lang="en-US"/>
          </a:p>
        </p:txBody>
      </p:sp>
    </p:spTree>
    <p:extLst>
      <p:ext uri="{BB962C8B-B14F-4D97-AF65-F5344CB8AC3E}">
        <p14:creationId xmlns:p14="http://schemas.microsoft.com/office/powerpoint/2010/main" val="509740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622C36E0-2F3C-4F04-B789-F8C649D84B0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5580D106-3801-42A3-AA44-4009A4C3B55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0A00B3B7-D1E9-4526-A2D4-E931A4AA7514}"/>
              </a:ext>
            </a:extLst>
          </p:cNvPr>
          <p:cNvSpPr>
            <a:spLocks noGrp="1"/>
          </p:cNvSpPr>
          <p:nvPr>
            <p:ph type="dt" sz="half" idx="10"/>
          </p:nvPr>
        </p:nvSpPr>
        <p:spPr/>
        <p:txBody>
          <a:bodyPr/>
          <a:lstStyle/>
          <a:p>
            <a:fld id="{42729857-08B8-43DA-9F11-E74C1D4A8375}" type="datetimeFigureOut">
              <a:rPr lang="en-US" smtClean="0"/>
              <a:t>9/9/2022</a:t>
            </a:fld>
            <a:endParaRPr lang="en-US"/>
          </a:p>
        </p:txBody>
      </p:sp>
      <p:sp>
        <p:nvSpPr>
          <p:cNvPr id="5" name="Footer Placeholder 4">
            <a:extLst>
              <a:ext uri="{FF2B5EF4-FFF2-40B4-BE49-F238E27FC236}">
                <a16:creationId xmlns="" xmlns:a16="http://schemas.microsoft.com/office/drawing/2014/main" id="{153B20F5-7FCE-4070-8155-E8C9567D2E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8AC8DBCB-0154-4152-BE89-D68C349EB190}"/>
              </a:ext>
            </a:extLst>
          </p:cNvPr>
          <p:cNvSpPr>
            <a:spLocks noGrp="1"/>
          </p:cNvSpPr>
          <p:nvPr>
            <p:ph type="sldNum" sz="quarter" idx="12"/>
          </p:nvPr>
        </p:nvSpPr>
        <p:spPr/>
        <p:txBody>
          <a:bodyPr/>
          <a:lstStyle/>
          <a:p>
            <a:fld id="{29C5D29F-2CC6-4E8C-A309-1A8706F11593}" type="slidenum">
              <a:rPr lang="en-US" smtClean="0"/>
              <a:t>‹#›</a:t>
            </a:fld>
            <a:endParaRPr lang="en-US"/>
          </a:p>
        </p:txBody>
      </p:sp>
    </p:spTree>
    <p:extLst>
      <p:ext uri="{BB962C8B-B14F-4D97-AF65-F5344CB8AC3E}">
        <p14:creationId xmlns:p14="http://schemas.microsoft.com/office/powerpoint/2010/main" val="1339095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244F070-F3CF-48BE-BA35-663976A0A7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5A8C71BE-D823-40B4-9388-44D2DFB06C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918761C8-1A95-484C-9D74-495420C039DE}"/>
              </a:ext>
            </a:extLst>
          </p:cNvPr>
          <p:cNvSpPr>
            <a:spLocks noGrp="1"/>
          </p:cNvSpPr>
          <p:nvPr>
            <p:ph type="dt" sz="half" idx="10"/>
          </p:nvPr>
        </p:nvSpPr>
        <p:spPr/>
        <p:txBody>
          <a:bodyPr/>
          <a:lstStyle/>
          <a:p>
            <a:fld id="{42729857-08B8-43DA-9F11-E74C1D4A8375}" type="datetimeFigureOut">
              <a:rPr lang="en-US" smtClean="0"/>
              <a:t>9/9/2022</a:t>
            </a:fld>
            <a:endParaRPr lang="en-US"/>
          </a:p>
        </p:txBody>
      </p:sp>
      <p:sp>
        <p:nvSpPr>
          <p:cNvPr id="5" name="Footer Placeholder 4">
            <a:extLst>
              <a:ext uri="{FF2B5EF4-FFF2-40B4-BE49-F238E27FC236}">
                <a16:creationId xmlns="" xmlns:a16="http://schemas.microsoft.com/office/drawing/2014/main" id="{714989F1-8267-4917-8CEC-5AB151BAC4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CF5DA02-EE39-48FC-B691-D88C2EBA91C1}"/>
              </a:ext>
            </a:extLst>
          </p:cNvPr>
          <p:cNvSpPr>
            <a:spLocks noGrp="1"/>
          </p:cNvSpPr>
          <p:nvPr>
            <p:ph type="sldNum" sz="quarter" idx="12"/>
          </p:nvPr>
        </p:nvSpPr>
        <p:spPr/>
        <p:txBody>
          <a:bodyPr/>
          <a:lstStyle/>
          <a:p>
            <a:fld id="{29C5D29F-2CC6-4E8C-A309-1A8706F11593}" type="slidenum">
              <a:rPr lang="en-US" smtClean="0"/>
              <a:t>‹#›</a:t>
            </a:fld>
            <a:endParaRPr lang="en-US"/>
          </a:p>
        </p:txBody>
      </p:sp>
    </p:spTree>
    <p:extLst>
      <p:ext uri="{BB962C8B-B14F-4D97-AF65-F5344CB8AC3E}">
        <p14:creationId xmlns:p14="http://schemas.microsoft.com/office/powerpoint/2010/main" val="457313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E7DE8B-CA94-4A63-9005-FBEA51E4EF2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D6C3ED20-317D-4534-910D-4A0D0794A0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F4E83D53-946D-4800-A422-280A806902D9}"/>
              </a:ext>
            </a:extLst>
          </p:cNvPr>
          <p:cNvSpPr>
            <a:spLocks noGrp="1"/>
          </p:cNvSpPr>
          <p:nvPr>
            <p:ph type="dt" sz="half" idx="10"/>
          </p:nvPr>
        </p:nvSpPr>
        <p:spPr/>
        <p:txBody>
          <a:bodyPr/>
          <a:lstStyle/>
          <a:p>
            <a:fld id="{42729857-08B8-43DA-9F11-E74C1D4A8375}" type="datetimeFigureOut">
              <a:rPr lang="en-US" smtClean="0"/>
              <a:t>9/9/2022</a:t>
            </a:fld>
            <a:endParaRPr lang="en-US"/>
          </a:p>
        </p:txBody>
      </p:sp>
      <p:sp>
        <p:nvSpPr>
          <p:cNvPr id="5" name="Footer Placeholder 4">
            <a:extLst>
              <a:ext uri="{FF2B5EF4-FFF2-40B4-BE49-F238E27FC236}">
                <a16:creationId xmlns="" xmlns:a16="http://schemas.microsoft.com/office/drawing/2014/main" id="{F3890FEC-8D69-4AAE-8694-268185061E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4C2724D6-C7D2-4547-9DE9-620CC8DB44A4}"/>
              </a:ext>
            </a:extLst>
          </p:cNvPr>
          <p:cNvSpPr>
            <a:spLocks noGrp="1"/>
          </p:cNvSpPr>
          <p:nvPr>
            <p:ph type="sldNum" sz="quarter" idx="12"/>
          </p:nvPr>
        </p:nvSpPr>
        <p:spPr/>
        <p:txBody>
          <a:bodyPr/>
          <a:lstStyle/>
          <a:p>
            <a:fld id="{29C5D29F-2CC6-4E8C-A309-1A8706F11593}" type="slidenum">
              <a:rPr lang="en-US" smtClean="0"/>
              <a:t>‹#›</a:t>
            </a:fld>
            <a:endParaRPr lang="en-US"/>
          </a:p>
        </p:txBody>
      </p:sp>
    </p:spTree>
    <p:extLst>
      <p:ext uri="{BB962C8B-B14F-4D97-AF65-F5344CB8AC3E}">
        <p14:creationId xmlns:p14="http://schemas.microsoft.com/office/powerpoint/2010/main" val="3209799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587468-CE88-4BF2-A65A-BC614CCF43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A7355AC4-5AD8-42D9-B783-906009C9204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E955C39E-B1A4-4346-A0AC-7E58D09312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CFB2EB57-6843-4E1E-B63D-CD4E22B04920}"/>
              </a:ext>
            </a:extLst>
          </p:cNvPr>
          <p:cNvSpPr>
            <a:spLocks noGrp="1"/>
          </p:cNvSpPr>
          <p:nvPr>
            <p:ph type="dt" sz="half" idx="10"/>
          </p:nvPr>
        </p:nvSpPr>
        <p:spPr/>
        <p:txBody>
          <a:bodyPr/>
          <a:lstStyle/>
          <a:p>
            <a:fld id="{42729857-08B8-43DA-9F11-E74C1D4A8375}" type="datetimeFigureOut">
              <a:rPr lang="en-US" smtClean="0"/>
              <a:t>9/9/2022</a:t>
            </a:fld>
            <a:endParaRPr lang="en-US"/>
          </a:p>
        </p:txBody>
      </p:sp>
      <p:sp>
        <p:nvSpPr>
          <p:cNvPr id="6" name="Footer Placeholder 5">
            <a:extLst>
              <a:ext uri="{FF2B5EF4-FFF2-40B4-BE49-F238E27FC236}">
                <a16:creationId xmlns="" xmlns:a16="http://schemas.microsoft.com/office/drawing/2014/main" id="{8C101E61-0939-409E-88C9-F9CD381317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99EC50CA-3126-473A-9106-A379A769E137}"/>
              </a:ext>
            </a:extLst>
          </p:cNvPr>
          <p:cNvSpPr>
            <a:spLocks noGrp="1"/>
          </p:cNvSpPr>
          <p:nvPr>
            <p:ph type="sldNum" sz="quarter" idx="12"/>
          </p:nvPr>
        </p:nvSpPr>
        <p:spPr/>
        <p:txBody>
          <a:bodyPr/>
          <a:lstStyle/>
          <a:p>
            <a:fld id="{29C5D29F-2CC6-4E8C-A309-1A8706F11593}" type="slidenum">
              <a:rPr lang="en-US" smtClean="0"/>
              <a:t>‹#›</a:t>
            </a:fld>
            <a:endParaRPr lang="en-US"/>
          </a:p>
        </p:txBody>
      </p:sp>
    </p:spTree>
    <p:extLst>
      <p:ext uri="{BB962C8B-B14F-4D97-AF65-F5344CB8AC3E}">
        <p14:creationId xmlns:p14="http://schemas.microsoft.com/office/powerpoint/2010/main" val="3828156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B9BB220-CC31-449F-AC56-AB21B10F5F9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6F933737-C007-4EB8-BCA4-BE6A325DAD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8CDCF82E-DBF1-48E6-9D7B-C8FB9047311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4A38CB0B-25AD-4E17-8828-960E089451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F9F2EDFE-8419-43C0-A9AD-C7DB1769CA2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2310AB1B-2B80-49F2-A5DC-BDC5737781C9}"/>
              </a:ext>
            </a:extLst>
          </p:cNvPr>
          <p:cNvSpPr>
            <a:spLocks noGrp="1"/>
          </p:cNvSpPr>
          <p:nvPr>
            <p:ph type="dt" sz="half" idx="10"/>
          </p:nvPr>
        </p:nvSpPr>
        <p:spPr/>
        <p:txBody>
          <a:bodyPr/>
          <a:lstStyle/>
          <a:p>
            <a:fld id="{42729857-08B8-43DA-9F11-E74C1D4A8375}" type="datetimeFigureOut">
              <a:rPr lang="en-US" smtClean="0"/>
              <a:t>9/9/2022</a:t>
            </a:fld>
            <a:endParaRPr lang="en-US"/>
          </a:p>
        </p:txBody>
      </p:sp>
      <p:sp>
        <p:nvSpPr>
          <p:cNvPr id="8" name="Footer Placeholder 7">
            <a:extLst>
              <a:ext uri="{FF2B5EF4-FFF2-40B4-BE49-F238E27FC236}">
                <a16:creationId xmlns="" xmlns:a16="http://schemas.microsoft.com/office/drawing/2014/main" id="{97316268-3CF6-4367-9345-B28F3F0473C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4CD15596-F8C5-40B6-9472-DE97C1FED410}"/>
              </a:ext>
            </a:extLst>
          </p:cNvPr>
          <p:cNvSpPr>
            <a:spLocks noGrp="1"/>
          </p:cNvSpPr>
          <p:nvPr>
            <p:ph type="sldNum" sz="quarter" idx="12"/>
          </p:nvPr>
        </p:nvSpPr>
        <p:spPr/>
        <p:txBody>
          <a:bodyPr/>
          <a:lstStyle/>
          <a:p>
            <a:fld id="{29C5D29F-2CC6-4E8C-A309-1A8706F11593}" type="slidenum">
              <a:rPr lang="en-US" smtClean="0"/>
              <a:t>‹#›</a:t>
            </a:fld>
            <a:endParaRPr lang="en-US"/>
          </a:p>
        </p:txBody>
      </p:sp>
    </p:spTree>
    <p:extLst>
      <p:ext uri="{BB962C8B-B14F-4D97-AF65-F5344CB8AC3E}">
        <p14:creationId xmlns:p14="http://schemas.microsoft.com/office/powerpoint/2010/main" val="650248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B6FE5EC-3A96-45A9-AD14-9352BC27055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3ECB2064-AB47-4D8C-A938-0458F9D0D66C}"/>
              </a:ext>
            </a:extLst>
          </p:cNvPr>
          <p:cNvSpPr>
            <a:spLocks noGrp="1"/>
          </p:cNvSpPr>
          <p:nvPr>
            <p:ph type="dt" sz="half" idx="10"/>
          </p:nvPr>
        </p:nvSpPr>
        <p:spPr/>
        <p:txBody>
          <a:bodyPr/>
          <a:lstStyle/>
          <a:p>
            <a:fld id="{42729857-08B8-43DA-9F11-E74C1D4A8375}" type="datetimeFigureOut">
              <a:rPr lang="en-US" smtClean="0"/>
              <a:t>9/9/2022</a:t>
            </a:fld>
            <a:endParaRPr lang="en-US"/>
          </a:p>
        </p:txBody>
      </p:sp>
      <p:sp>
        <p:nvSpPr>
          <p:cNvPr id="4" name="Footer Placeholder 3">
            <a:extLst>
              <a:ext uri="{FF2B5EF4-FFF2-40B4-BE49-F238E27FC236}">
                <a16:creationId xmlns="" xmlns:a16="http://schemas.microsoft.com/office/drawing/2014/main" id="{8E416A2C-BAA1-45B4-86AE-64F4932215B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345ED2DF-2BEA-413B-AE24-A0F8CF827A56}"/>
              </a:ext>
            </a:extLst>
          </p:cNvPr>
          <p:cNvSpPr>
            <a:spLocks noGrp="1"/>
          </p:cNvSpPr>
          <p:nvPr>
            <p:ph type="sldNum" sz="quarter" idx="12"/>
          </p:nvPr>
        </p:nvSpPr>
        <p:spPr/>
        <p:txBody>
          <a:bodyPr/>
          <a:lstStyle/>
          <a:p>
            <a:fld id="{29C5D29F-2CC6-4E8C-A309-1A8706F11593}" type="slidenum">
              <a:rPr lang="en-US" smtClean="0"/>
              <a:t>‹#›</a:t>
            </a:fld>
            <a:endParaRPr lang="en-US"/>
          </a:p>
        </p:txBody>
      </p:sp>
    </p:spTree>
    <p:extLst>
      <p:ext uri="{BB962C8B-B14F-4D97-AF65-F5344CB8AC3E}">
        <p14:creationId xmlns:p14="http://schemas.microsoft.com/office/powerpoint/2010/main" val="2409181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4A98D2FB-166F-4C78-BA3B-A730A6B032A0}"/>
              </a:ext>
            </a:extLst>
          </p:cNvPr>
          <p:cNvSpPr>
            <a:spLocks noGrp="1"/>
          </p:cNvSpPr>
          <p:nvPr>
            <p:ph type="dt" sz="half" idx="10"/>
          </p:nvPr>
        </p:nvSpPr>
        <p:spPr/>
        <p:txBody>
          <a:bodyPr/>
          <a:lstStyle/>
          <a:p>
            <a:fld id="{42729857-08B8-43DA-9F11-E74C1D4A8375}" type="datetimeFigureOut">
              <a:rPr lang="en-US" smtClean="0"/>
              <a:t>9/9/2022</a:t>
            </a:fld>
            <a:endParaRPr lang="en-US"/>
          </a:p>
        </p:txBody>
      </p:sp>
      <p:sp>
        <p:nvSpPr>
          <p:cNvPr id="3" name="Footer Placeholder 2">
            <a:extLst>
              <a:ext uri="{FF2B5EF4-FFF2-40B4-BE49-F238E27FC236}">
                <a16:creationId xmlns="" xmlns:a16="http://schemas.microsoft.com/office/drawing/2014/main" id="{568A1B0E-114D-45A9-8AC8-ED2B14A4EF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CB020E68-AB4C-4991-BAFE-1D64616660D4}"/>
              </a:ext>
            </a:extLst>
          </p:cNvPr>
          <p:cNvSpPr>
            <a:spLocks noGrp="1"/>
          </p:cNvSpPr>
          <p:nvPr>
            <p:ph type="sldNum" sz="quarter" idx="12"/>
          </p:nvPr>
        </p:nvSpPr>
        <p:spPr/>
        <p:txBody>
          <a:bodyPr/>
          <a:lstStyle/>
          <a:p>
            <a:fld id="{29C5D29F-2CC6-4E8C-A309-1A8706F11593}" type="slidenum">
              <a:rPr lang="en-US" smtClean="0"/>
              <a:t>‹#›</a:t>
            </a:fld>
            <a:endParaRPr lang="en-US"/>
          </a:p>
        </p:txBody>
      </p:sp>
    </p:spTree>
    <p:extLst>
      <p:ext uri="{BB962C8B-B14F-4D97-AF65-F5344CB8AC3E}">
        <p14:creationId xmlns:p14="http://schemas.microsoft.com/office/powerpoint/2010/main" val="536058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5FEB4F9-494F-4A2D-B3FB-D7A2F72905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0BF6EFED-B0FE-4231-BA02-8CC53FCF95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4556C32C-1815-4081-9F30-34DBA5716C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4B916F9E-3C3B-42F6-A64B-4B550C64D989}"/>
              </a:ext>
            </a:extLst>
          </p:cNvPr>
          <p:cNvSpPr>
            <a:spLocks noGrp="1"/>
          </p:cNvSpPr>
          <p:nvPr>
            <p:ph type="dt" sz="half" idx="10"/>
          </p:nvPr>
        </p:nvSpPr>
        <p:spPr/>
        <p:txBody>
          <a:bodyPr/>
          <a:lstStyle/>
          <a:p>
            <a:fld id="{42729857-08B8-43DA-9F11-E74C1D4A8375}" type="datetimeFigureOut">
              <a:rPr lang="en-US" smtClean="0"/>
              <a:t>9/9/2022</a:t>
            </a:fld>
            <a:endParaRPr lang="en-US"/>
          </a:p>
        </p:txBody>
      </p:sp>
      <p:sp>
        <p:nvSpPr>
          <p:cNvPr id="6" name="Footer Placeholder 5">
            <a:extLst>
              <a:ext uri="{FF2B5EF4-FFF2-40B4-BE49-F238E27FC236}">
                <a16:creationId xmlns="" xmlns:a16="http://schemas.microsoft.com/office/drawing/2014/main" id="{8DA17DBA-3F9C-4B06-BBD6-537D7D6D11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A96A30E4-E87B-48A8-B183-E6902D5063A6}"/>
              </a:ext>
            </a:extLst>
          </p:cNvPr>
          <p:cNvSpPr>
            <a:spLocks noGrp="1"/>
          </p:cNvSpPr>
          <p:nvPr>
            <p:ph type="sldNum" sz="quarter" idx="12"/>
          </p:nvPr>
        </p:nvSpPr>
        <p:spPr/>
        <p:txBody>
          <a:bodyPr/>
          <a:lstStyle/>
          <a:p>
            <a:fld id="{29C5D29F-2CC6-4E8C-A309-1A8706F11593}" type="slidenum">
              <a:rPr lang="en-US" smtClean="0"/>
              <a:t>‹#›</a:t>
            </a:fld>
            <a:endParaRPr lang="en-US"/>
          </a:p>
        </p:txBody>
      </p:sp>
    </p:spTree>
    <p:extLst>
      <p:ext uri="{BB962C8B-B14F-4D97-AF65-F5344CB8AC3E}">
        <p14:creationId xmlns:p14="http://schemas.microsoft.com/office/powerpoint/2010/main" val="226626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CD7154A-58ED-4B90-99A5-03696D7CEB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73AA5FB1-844B-41CA-9354-31ACBE9C67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84A144E7-1C7B-4520-99AA-185A37CCDF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14807ACE-88C8-4312-8CB1-F63609E9806A}"/>
              </a:ext>
            </a:extLst>
          </p:cNvPr>
          <p:cNvSpPr>
            <a:spLocks noGrp="1"/>
          </p:cNvSpPr>
          <p:nvPr>
            <p:ph type="dt" sz="half" idx="10"/>
          </p:nvPr>
        </p:nvSpPr>
        <p:spPr/>
        <p:txBody>
          <a:bodyPr/>
          <a:lstStyle/>
          <a:p>
            <a:fld id="{42729857-08B8-43DA-9F11-E74C1D4A8375}" type="datetimeFigureOut">
              <a:rPr lang="en-US" smtClean="0"/>
              <a:t>9/9/2022</a:t>
            </a:fld>
            <a:endParaRPr lang="en-US"/>
          </a:p>
        </p:txBody>
      </p:sp>
      <p:sp>
        <p:nvSpPr>
          <p:cNvPr id="6" name="Footer Placeholder 5">
            <a:extLst>
              <a:ext uri="{FF2B5EF4-FFF2-40B4-BE49-F238E27FC236}">
                <a16:creationId xmlns="" xmlns:a16="http://schemas.microsoft.com/office/drawing/2014/main" id="{2045D455-8A31-4D85-84F6-3E574D6F02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08827BC3-9466-46C1-8E34-0596B941ABCD}"/>
              </a:ext>
            </a:extLst>
          </p:cNvPr>
          <p:cNvSpPr>
            <a:spLocks noGrp="1"/>
          </p:cNvSpPr>
          <p:nvPr>
            <p:ph type="sldNum" sz="quarter" idx="12"/>
          </p:nvPr>
        </p:nvSpPr>
        <p:spPr/>
        <p:txBody>
          <a:bodyPr/>
          <a:lstStyle/>
          <a:p>
            <a:fld id="{29C5D29F-2CC6-4E8C-A309-1A8706F11593}" type="slidenum">
              <a:rPr lang="en-US" smtClean="0"/>
              <a:t>‹#›</a:t>
            </a:fld>
            <a:endParaRPr lang="en-US"/>
          </a:p>
        </p:txBody>
      </p:sp>
    </p:spTree>
    <p:extLst>
      <p:ext uri="{BB962C8B-B14F-4D97-AF65-F5344CB8AC3E}">
        <p14:creationId xmlns:p14="http://schemas.microsoft.com/office/powerpoint/2010/main" val="3032829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B34B2822-32E0-4654-A4F1-64FE9A2AD3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AFC54E6D-4AC2-4FE0-B47D-0BF3B0776A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46104085-4887-402C-B7FC-842BD869B6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729857-08B8-43DA-9F11-E74C1D4A8375}" type="datetimeFigureOut">
              <a:rPr lang="en-US" smtClean="0"/>
              <a:t>9/9/2022</a:t>
            </a:fld>
            <a:endParaRPr lang="en-US"/>
          </a:p>
        </p:txBody>
      </p:sp>
      <p:sp>
        <p:nvSpPr>
          <p:cNvPr id="5" name="Footer Placeholder 4">
            <a:extLst>
              <a:ext uri="{FF2B5EF4-FFF2-40B4-BE49-F238E27FC236}">
                <a16:creationId xmlns="" xmlns:a16="http://schemas.microsoft.com/office/drawing/2014/main" id="{531C8E3D-B849-43D2-B5E9-73684F261B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07F1655D-7D09-42D5-9804-C0E44849C3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5D29F-2CC6-4E8C-A309-1A8706F11593}" type="slidenum">
              <a:rPr lang="en-US" smtClean="0"/>
              <a:t>‹#›</a:t>
            </a:fld>
            <a:endParaRPr lang="en-US"/>
          </a:p>
        </p:txBody>
      </p:sp>
    </p:spTree>
    <p:extLst>
      <p:ext uri="{BB962C8B-B14F-4D97-AF65-F5344CB8AC3E}">
        <p14:creationId xmlns:p14="http://schemas.microsoft.com/office/powerpoint/2010/main" val="24093731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7A58C7E-9E94-4D8C-B09E-B6EAC16E7110}"/>
              </a:ext>
            </a:extLst>
          </p:cNvPr>
          <p:cNvSpPr>
            <a:spLocks noGrp="1"/>
          </p:cNvSpPr>
          <p:nvPr>
            <p:ph type="ctrTitle"/>
          </p:nvPr>
        </p:nvSpPr>
        <p:spPr/>
        <p:txBody>
          <a:bodyPr/>
          <a:lstStyle/>
          <a:p>
            <a:r>
              <a:rPr lang="en-US" dirty="0"/>
              <a:t>UNIT-1</a:t>
            </a:r>
          </a:p>
        </p:txBody>
      </p:sp>
      <p:sp>
        <p:nvSpPr>
          <p:cNvPr id="3" name="Subtitle 2">
            <a:extLst>
              <a:ext uri="{FF2B5EF4-FFF2-40B4-BE49-F238E27FC236}">
                <a16:creationId xmlns="" xmlns:a16="http://schemas.microsoft.com/office/drawing/2014/main" id="{5C4FAE42-F6F0-41E3-94CA-9EB0385651BD}"/>
              </a:ext>
            </a:extLst>
          </p:cNvPr>
          <p:cNvSpPr>
            <a:spLocks noGrp="1"/>
          </p:cNvSpPr>
          <p:nvPr>
            <p:ph type="subTitle" idx="1"/>
          </p:nvPr>
        </p:nvSpPr>
        <p:spPr/>
        <p:txBody>
          <a:bodyPr/>
          <a:lstStyle/>
          <a:p>
            <a:r>
              <a:rPr lang="en-US" dirty="0"/>
              <a:t>DBMS</a:t>
            </a:r>
          </a:p>
        </p:txBody>
      </p:sp>
    </p:spTree>
    <p:extLst>
      <p:ext uri="{BB962C8B-B14F-4D97-AF65-F5344CB8AC3E}">
        <p14:creationId xmlns:p14="http://schemas.microsoft.com/office/powerpoint/2010/main" val="175079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1734BA1A-B8D3-40C0-9BFC-981E4A44083D}"/>
              </a:ext>
            </a:extLst>
          </p:cNvPr>
          <p:cNvSpPr txBox="1"/>
          <p:nvPr/>
        </p:nvSpPr>
        <p:spPr>
          <a:xfrm>
            <a:off x="267855" y="0"/>
            <a:ext cx="11804072" cy="3231654"/>
          </a:xfrm>
          <a:prstGeom prst="rect">
            <a:avLst/>
          </a:prstGeom>
          <a:noFill/>
        </p:spPr>
        <p:txBody>
          <a:bodyPr wrap="square">
            <a:spAutoFit/>
          </a:bodyPr>
          <a:lstStyle/>
          <a:p>
            <a:endParaRPr lang="en-US" b="0" dirty="0">
              <a:solidFill>
                <a:srgbClr val="610B38"/>
              </a:solidFill>
              <a:effectLst/>
              <a:latin typeface="erdana"/>
            </a:endParaRPr>
          </a:p>
          <a:p>
            <a:endParaRPr lang="en-US" dirty="0">
              <a:solidFill>
                <a:srgbClr val="610B38"/>
              </a:solidFill>
              <a:latin typeface="erdana"/>
            </a:endParaRPr>
          </a:p>
          <a:p>
            <a:r>
              <a:rPr lang="en-US" sz="2400" b="0" dirty="0">
                <a:effectLst/>
                <a:latin typeface="erdana"/>
              </a:rPr>
              <a:t>What is RDBMS</a:t>
            </a:r>
          </a:p>
          <a:p>
            <a:r>
              <a:rPr lang="en-US" b="1" dirty="0">
                <a:effectLst/>
                <a:latin typeface="inter-bold"/>
              </a:rPr>
              <a:t>RDBMS</a:t>
            </a:r>
            <a:r>
              <a:rPr lang="en-US" dirty="0"/>
              <a:t> stands for </a:t>
            </a:r>
            <a:r>
              <a:rPr lang="en-US" i="1" dirty="0"/>
              <a:t>Relational Database Management Systems.</a:t>
            </a:r>
            <a:r>
              <a:rPr lang="en-US" dirty="0"/>
              <a:t>.</a:t>
            </a:r>
          </a:p>
          <a:p>
            <a:r>
              <a:rPr lang="en-US" dirty="0"/>
              <a:t>All modern database management systems like SQL, MS SQL Server, IBM DB2, ORACLE, My-SQL and Microsoft Access are based on RDBMS.</a:t>
            </a:r>
          </a:p>
          <a:p>
            <a:r>
              <a:rPr lang="en-US" dirty="0"/>
              <a:t>It is called Relational Data Base Management System (RDBMS) because it is based on relational model introduced by E.F. Codd.</a:t>
            </a:r>
          </a:p>
          <a:p>
            <a:r>
              <a:rPr lang="en-US" b="1" dirty="0">
                <a:solidFill>
                  <a:srgbClr val="610B38"/>
                </a:solidFill>
                <a:effectLst/>
                <a:latin typeface="erdana"/>
              </a:rPr>
              <a:t>How it works</a:t>
            </a:r>
          </a:p>
          <a:p>
            <a:r>
              <a:rPr lang="en-US" b="0" i="0" dirty="0">
                <a:solidFill>
                  <a:srgbClr val="333333"/>
                </a:solidFill>
                <a:effectLst/>
                <a:latin typeface="inter-regular"/>
              </a:rPr>
              <a:t>Data is represented in terms of tuples (rows) in RDBMS.</a:t>
            </a:r>
            <a:r>
              <a:rPr lang="en-US" dirty="0"/>
              <a:t/>
            </a:r>
            <a:br>
              <a:rPr lang="en-US" dirty="0"/>
            </a:br>
            <a:endParaRPr lang="en-US" dirty="0"/>
          </a:p>
        </p:txBody>
      </p:sp>
      <p:sp>
        <p:nvSpPr>
          <p:cNvPr id="5" name="TextBox 4">
            <a:extLst>
              <a:ext uri="{FF2B5EF4-FFF2-40B4-BE49-F238E27FC236}">
                <a16:creationId xmlns="" xmlns:a16="http://schemas.microsoft.com/office/drawing/2014/main" id="{067610BA-9014-4614-B1E9-85A740A29150}"/>
              </a:ext>
            </a:extLst>
          </p:cNvPr>
          <p:cNvSpPr txBox="1"/>
          <p:nvPr/>
        </p:nvSpPr>
        <p:spPr>
          <a:xfrm>
            <a:off x="193962" y="2974861"/>
            <a:ext cx="11443855" cy="3139321"/>
          </a:xfrm>
          <a:prstGeom prst="rect">
            <a:avLst/>
          </a:prstGeom>
          <a:noFill/>
        </p:spPr>
        <p:txBody>
          <a:bodyPr wrap="square">
            <a:spAutoFit/>
          </a:bodyPr>
          <a:lstStyle/>
          <a:p>
            <a:pPr algn="just"/>
            <a:r>
              <a:rPr lang="en-US" b="0" i="0" dirty="0">
                <a:solidFill>
                  <a:srgbClr val="333333"/>
                </a:solidFill>
                <a:effectLst/>
                <a:latin typeface="inter-regular"/>
              </a:rPr>
              <a:t>Relational database is most commonly used database. It contains number of tables and each table has its own primary key.</a:t>
            </a:r>
          </a:p>
          <a:p>
            <a:pPr algn="just"/>
            <a:r>
              <a:rPr lang="en-US" b="0" i="0" dirty="0">
                <a:solidFill>
                  <a:srgbClr val="333333"/>
                </a:solidFill>
                <a:effectLst/>
                <a:latin typeface="inter-regular"/>
              </a:rPr>
              <a:t>Due to a collection of organized set of tables, data can be accessed easily in RDBMS.</a:t>
            </a:r>
          </a:p>
          <a:p>
            <a:pPr algn="just"/>
            <a:r>
              <a:rPr lang="en-US" b="0" i="0" dirty="0">
                <a:solidFill>
                  <a:srgbClr val="610B38"/>
                </a:solidFill>
                <a:effectLst/>
                <a:latin typeface="erdana"/>
              </a:rPr>
              <a:t>Brief History of RDBMS</a:t>
            </a:r>
          </a:p>
          <a:p>
            <a:pPr algn="just"/>
            <a:r>
              <a:rPr lang="en-US" b="0" i="0" dirty="0">
                <a:solidFill>
                  <a:srgbClr val="333333"/>
                </a:solidFill>
                <a:effectLst/>
                <a:latin typeface="inter-regular"/>
              </a:rPr>
              <a:t>During 1970 to 1972, E.F. Codd published a paper to propose the use of relational database model.</a:t>
            </a:r>
          </a:p>
          <a:p>
            <a:pPr algn="just"/>
            <a:r>
              <a:rPr lang="en-US" b="0" i="0" dirty="0">
                <a:solidFill>
                  <a:srgbClr val="333333"/>
                </a:solidFill>
                <a:effectLst/>
                <a:latin typeface="inter-regular"/>
              </a:rPr>
              <a:t>RDBMS is originally based on that E.F. Codd's relational model invention.</a:t>
            </a:r>
          </a:p>
          <a:p>
            <a:pPr algn="just"/>
            <a:r>
              <a:rPr lang="en-US" b="0" i="0" dirty="0">
                <a:solidFill>
                  <a:srgbClr val="610B38"/>
                </a:solidFill>
                <a:effectLst/>
                <a:latin typeface="erdana"/>
              </a:rPr>
              <a:t>What is table</a:t>
            </a:r>
          </a:p>
          <a:p>
            <a:pPr algn="just"/>
            <a:r>
              <a:rPr lang="en-US" b="0" i="0" dirty="0">
                <a:solidFill>
                  <a:srgbClr val="333333"/>
                </a:solidFill>
                <a:effectLst/>
                <a:latin typeface="inter-regular"/>
              </a:rPr>
              <a:t>The RDBMS database uses tables to store data. A table is a collection of related data entries and contains rows and columns to store data.</a:t>
            </a:r>
          </a:p>
          <a:p>
            <a:pPr algn="just"/>
            <a:r>
              <a:rPr lang="en-US" b="0" i="0" dirty="0">
                <a:solidFill>
                  <a:srgbClr val="333333"/>
                </a:solidFill>
                <a:effectLst/>
                <a:latin typeface="inter-regular"/>
              </a:rPr>
              <a:t>A table is the simplest example of data storage in RDBMS.</a:t>
            </a:r>
          </a:p>
          <a:p>
            <a:pPr algn="just"/>
            <a:r>
              <a:rPr lang="en-US" b="0" i="0" dirty="0">
                <a:solidFill>
                  <a:srgbClr val="333333"/>
                </a:solidFill>
                <a:effectLst/>
                <a:latin typeface="inter-regular"/>
              </a:rPr>
              <a:t>Let's see the example of student table.</a:t>
            </a:r>
          </a:p>
        </p:txBody>
      </p:sp>
    </p:spTree>
    <p:extLst>
      <p:ext uri="{BB962C8B-B14F-4D97-AF65-F5344CB8AC3E}">
        <p14:creationId xmlns:p14="http://schemas.microsoft.com/office/powerpoint/2010/main" val="1006473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 xmlns:a16="http://schemas.microsoft.com/office/drawing/2014/main" id="{B86725AF-9CFE-4CD9-AC33-1C42178AA44D}"/>
              </a:ext>
            </a:extLst>
          </p:cNvPr>
          <p:cNvGraphicFramePr>
            <a:graphicFrameLocks noGrp="1"/>
          </p:cNvGraphicFramePr>
          <p:nvPr>
            <p:extLst>
              <p:ext uri="{D42A27DB-BD31-4B8C-83A1-F6EECF244321}">
                <p14:modId xmlns:p14="http://schemas.microsoft.com/office/powerpoint/2010/main" val="2091307414"/>
              </p:ext>
            </p:extLst>
          </p:nvPr>
        </p:nvGraphicFramePr>
        <p:xfrm>
          <a:off x="454023" y="214385"/>
          <a:ext cx="8088172" cy="2438400"/>
        </p:xfrm>
        <a:graphic>
          <a:graphicData uri="http://schemas.openxmlformats.org/drawingml/2006/table">
            <a:tbl>
              <a:tblPr/>
              <a:tblGrid>
                <a:gridCol w="2022043">
                  <a:extLst>
                    <a:ext uri="{9D8B030D-6E8A-4147-A177-3AD203B41FA5}">
                      <a16:colId xmlns="" xmlns:a16="http://schemas.microsoft.com/office/drawing/2014/main" val="4122848013"/>
                    </a:ext>
                  </a:extLst>
                </a:gridCol>
                <a:gridCol w="2022043">
                  <a:extLst>
                    <a:ext uri="{9D8B030D-6E8A-4147-A177-3AD203B41FA5}">
                      <a16:colId xmlns="" xmlns:a16="http://schemas.microsoft.com/office/drawing/2014/main" val="2995519755"/>
                    </a:ext>
                  </a:extLst>
                </a:gridCol>
                <a:gridCol w="2022043">
                  <a:extLst>
                    <a:ext uri="{9D8B030D-6E8A-4147-A177-3AD203B41FA5}">
                      <a16:colId xmlns="" xmlns:a16="http://schemas.microsoft.com/office/drawing/2014/main" val="2097922392"/>
                    </a:ext>
                  </a:extLst>
                </a:gridCol>
                <a:gridCol w="2022043">
                  <a:extLst>
                    <a:ext uri="{9D8B030D-6E8A-4147-A177-3AD203B41FA5}">
                      <a16:colId xmlns="" xmlns:a16="http://schemas.microsoft.com/office/drawing/2014/main" val="2319735796"/>
                    </a:ext>
                  </a:extLst>
                </a:gridCol>
              </a:tblGrid>
              <a:tr h="0">
                <a:tc>
                  <a:txBody>
                    <a:bodyPr/>
                    <a:lstStyle/>
                    <a:p>
                      <a:pPr algn="l" fontAlgn="t"/>
                      <a:r>
                        <a:rPr lang="en-US">
                          <a:solidFill>
                            <a:srgbClr val="000000"/>
                          </a:solidFill>
                          <a:effectLst/>
                          <a:latin typeface="times new roman" panose="02020603050405020304" pitchFamily="18" charset="0"/>
                        </a:rPr>
                        <a:t>ID</a:t>
                      </a:r>
                    </a:p>
                  </a:txBody>
                  <a:tcPr marT="91440" marB="91440">
                    <a:lnL w="7620" cap="flat" cmpd="sng" algn="ctr">
                      <a:solidFill>
                        <a:srgbClr val="40D929"/>
                      </a:solidFill>
                      <a:prstDash val="solid"/>
                      <a:round/>
                      <a:headEnd type="none" w="med" len="med"/>
                      <a:tailEnd type="none" w="med" len="med"/>
                    </a:lnL>
                    <a:lnR w="7620" cap="flat" cmpd="sng" algn="ctr">
                      <a:solidFill>
                        <a:srgbClr val="40D929"/>
                      </a:solidFill>
                      <a:prstDash val="solid"/>
                      <a:round/>
                      <a:headEnd type="none" w="med" len="med"/>
                      <a:tailEnd type="none" w="med" len="med"/>
                    </a:lnR>
                    <a:lnT w="7620" cap="flat" cmpd="sng" algn="ctr">
                      <a:solidFill>
                        <a:srgbClr val="40D929"/>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C7CCBE"/>
                    </a:solidFill>
                  </a:tcPr>
                </a:tc>
                <a:tc>
                  <a:txBody>
                    <a:bodyPr/>
                    <a:lstStyle/>
                    <a:p>
                      <a:pPr algn="l" fontAlgn="t"/>
                      <a:r>
                        <a:rPr lang="en-US">
                          <a:solidFill>
                            <a:srgbClr val="000000"/>
                          </a:solidFill>
                          <a:effectLst/>
                          <a:latin typeface="times new roman" panose="02020603050405020304" pitchFamily="18" charset="0"/>
                        </a:rPr>
                        <a:t>Name</a:t>
                      </a:r>
                    </a:p>
                  </a:txBody>
                  <a:tcPr marT="91440" marB="91440">
                    <a:lnL w="7620" cap="flat" cmpd="sng" algn="ctr">
                      <a:solidFill>
                        <a:srgbClr val="40D929"/>
                      </a:solidFill>
                      <a:prstDash val="solid"/>
                      <a:round/>
                      <a:headEnd type="none" w="med" len="med"/>
                      <a:tailEnd type="none" w="med" len="med"/>
                    </a:lnL>
                    <a:lnR w="7620" cap="flat" cmpd="sng" algn="ctr">
                      <a:solidFill>
                        <a:srgbClr val="40D929"/>
                      </a:solidFill>
                      <a:prstDash val="solid"/>
                      <a:round/>
                      <a:headEnd type="none" w="med" len="med"/>
                      <a:tailEnd type="none" w="med" len="med"/>
                    </a:lnR>
                    <a:lnT w="7620" cap="flat" cmpd="sng" algn="ctr">
                      <a:solidFill>
                        <a:srgbClr val="40D929"/>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C7CCBE"/>
                    </a:solidFill>
                  </a:tcPr>
                </a:tc>
                <a:tc>
                  <a:txBody>
                    <a:bodyPr/>
                    <a:lstStyle/>
                    <a:p>
                      <a:pPr algn="l" fontAlgn="t"/>
                      <a:r>
                        <a:rPr lang="en-US">
                          <a:solidFill>
                            <a:srgbClr val="000000"/>
                          </a:solidFill>
                          <a:effectLst/>
                          <a:latin typeface="times new roman" panose="02020603050405020304" pitchFamily="18" charset="0"/>
                        </a:rPr>
                        <a:t>AGE</a:t>
                      </a:r>
                    </a:p>
                  </a:txBody>
                  <a:tcPr marT="91440" marB="91440">
                    <a:lnL w="7620" cap="flat" cmpd="sng" algn="ctr">
                      <a:solidFill>
                        <a:srgbClr val="40D929"/>
                      </a:solidFill>
                      <a:prstDash val="solid"/>
                      <a:round/>
                      <a:headEnd type="none" w="med" len="med"/>
                      <a:tailEnd type="none" w="med" len="med"/>
                    </a:lnL>
                    <a:lnR w="7620" cap="flat" cmpd="sng" algn="ctr">
                      <a:solidFill>
                        <a:srgbClr val="40D929"/>
                      </a:solidFill>
                      <a:prstDash val="solid"/>
                      <a:round/>
                      <a:headEnd type="none" w="med" len="med"/>
                      <a:tailEnd type="none" w="med" len="med"/>
                    </a:lnR>
                    <a:lnT w="7620" cap="flat" cmpd="sng" algn="ctr">
                      <a:solidFill>
                        <a:srgbClr val="40D929"/>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C7CCBE"/>
                    </a:solidFill>
                  </a:tcPr>
                </a:tc>
                <a:tc>
                  <a:txBody>
                    <a:bodyPr/>
                    <a:lstStyle/>
                    <a:p>
                      <a:pPr algn="l" fontAlgn="t"/>
                      <a:r>
                        <a:rPr lang="en-US">
                          <a:solidFill>
                            <a:srgbClr val="000000"/>
                          </a:solidFill>
                          <a:effectLst/>
                          <a:latin typeface="times new roman" panose="02020603050405020304" pitchFamily="18" charset="0"/>
                        </a:rPr>
                        <a:t>COURSE</a:t>
                      </a:r>
                    </a:p>
                  </a:txBody>
                  <a:tcPr marT="91440" marB="91440">
                    <a:lnL w="7620" cap="flat" cmpd="sng" algn="ctr">
                      <a:solidFill>
                        <a:srgbClr val="40D929"/>
                      </a:solidFill>
                      <a:prstDash val="solid"/>
                      <a:round/>
                      <a:headEnd type="none" w="med" len="med"/>
                      <a:tailEnd type="none" w="med" len="med"/>
                    </a:lnL>
                    <a:lnR w="7620" cap="flat" cmpd="sng" algn="ctr">
                      <a:solidFill>
                        <a:srgbClr val="40D929"/>
                      </a:solidFill>
                      <a:prstDash val="solid"/>
                      <a:round/>
                      <a:headEnd type="none" w="med" len="med"/>
                      <a:tailEnd type="none" w="med" len="med"/>
                    </a:lnR>
                    <a:lnT w="7620" cap="flat" cmpd="sng" algn="ctr">
                      <a:solidFill>
                        <a:srgbClr val="40D929"/>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C7CCBE"/>
                    </a:solidFill>
                  </a:tcPr>
                </a:tc>
                <a:extLst>
                  <a:ext uri="{0D108BD9-81ED-4DB2-BD59-A6C34878D82A}">
                    <a16:rowId xmlns="" xmlns:a16="http://schemas.microsoft.com/office/drawing/2014/main" val="17016687"/>
                  </a:ext>
                </a:extLst>
              </a:tr>
              <a:tr h="0">
                <a:tc>
                  <a:txBody>
                    <a:bodyPr/>
                    <a:lstStyle/>
                    <a:p>
                      <a:pPr algn="just" fontAlgn="t"/>
                      <a:r>
                        <a:rPr lang="en-US">
                          <a:solidFill>
                            <a:srgbClr val="333333"/>
                          </a:solidFill>
                          <a:effectLst/>
                          <a:latin typeface="inter-regular"/>
                        </a:rPr>
                        <a:t>1</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a:solidFill>
                            <a:srgbClr val="333333"/>
                          </a:solidFill>
                          <a:effectLst/>
                          <a:latin typeface="inter-regular"/>
                        </a:rPr>
                        <a:t>Ajeet</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a:solidFill>
                            <a:srgbClr val="333333"/>
                          </a:solidFill>
                          <a:effectLst/>
                          <a:latin typeface="inter-regular"/>
                        </a:rPr>
                        <a:t>24</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a:solidFill>
                            <a:srgbClr val="333333"/>
                          </a:solidFill>
                          <a:effectLst/>
                          <a:latin typeface="inter-regular"/>
                        </a:rPr>
                        <a:t>B.Tech</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extLst>
                  <a:ext uri="{0D108BD9-81ED-4DB2-BD59-A6C34878D82A}">
                    <a16:rowId xmlns="" xmlns:a16="http://schemas.microsoft.com/office/drawing/2014/main" val="211048738"/>
                  </a:ext>
                </a:extLst>
              </a:tr>
              <a:tr h="0">
                <a:tc>
                  <a:txBody>
                    <a:bodyPr/>
                    <a:lstStyle/>
                    <a:p>
                      <a:pPr algn="just" fontAlgn="t"/>
                      <a:r>
                        <a:rPr lang="en-US">
                          <a:solidFill>
                            <a:srgbClr val="333333"/>
                          </a:solidFill>
                          <a:effectLst/>
                          <a:latin typeface="inter-regular"/>
                        </a:rPr>
                        <a:t>2</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a:solidFill>
                            <a:srgbClr val="333333"/>
                          </a:solidFill>
                          <a:effectLst/>
                          <a:latin typeface="inter-regular"/>
                        </a:rPr>
                        <a:t>aryan</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a:solidFill>
                            <a:srgbClr val="333333"/>
                          </a:solidFill>
                          <a:effectLst/>
                          <a:latin typeface="inter-regular"/>
                        </a:rPr>
                        <a:t>20</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a:solidFill>
                            <a:srgbClr val="333333"/>
                          </a:solidFill>
                          <a:effectLst/>
                          <a:latin typeface="inter-regular"/>
                        </a:rPr>
                        <a:t>C.A</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extLst>
                  <a:ext uri="{0D108BD9-81ED-4DB2-BD59-A6C34878D82A}">
                    <a16:rowId xmlns="" xmlns:a16="http://schemas.microsoft.com/office/drawing/2014/main" val="13505242"/>
                  </a:ext>
                </a:extLst>
              </a:tr>
              <a:tr h="0">
                <a:tc>
                  <a:txBody>
                    <a:bodyPr/>
                    <a:lstStyle/>
                    <a:p>
                      <a:pPr algn="just" fontAlgn="t"/>
                      <a:r>
                        <a:rPr lang="en-US">
                          <a:solidFill>
                            <a:srgbClr val="333333"/>
                          </a:solidFill>
                          <a:effectLst/>
                          <a:latin typeface="inter-regular"/>
                        </a:rPr>
                        <a:t>3</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a:solidFill>
                            <a:srgbClr val="333333"/>
                          </a:solidFill>
                          <a:effectLst/>
                          <a:latin typeface="inter-regular"/>
                        </a:rPr>
                        <a:t>Mahesh</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a:solidFill>
                            <a:srgbClr val="333333"/>
                          </a:solidFill>
                          <a:effectLst/>
                          <a:latin typeface="inter-regular"/>
                        </a:rPr>
                        <a:t>21</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a:solidFill>
                            <a:srgbClr val="333333"/>
                          </a:solidFill>
                          <a:effectLst/>
                          <a:latin typeface="inter-regular"/>
                        </a:rPr>
                        <a:t>BCA</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extLst>
                  <a:ext uri="{0D108BD9-81ED-4DB2-BD59-A6C34878D82A}">
                    <a16:rowId xmlns="" xmlns:a16="http://schemas.microsoft.com/office/drawing/2014/main" val="1462393423"/>
                  </a:ext>
                </a:extLst>
              </a:tr>
              <a:tr h="0">
                <a:tc>
                  <a:txBody>
                    <a:bodyPr/>
                    <a:lstStyle/>
                    <a:p>
                      <a:pPr algn="just" fontAlgn="t"/>
                      <a:r>
                        <a:rPr lang="en-US">
                          <a:solidFill>
                            <a:srgbClr val="333333"/>
                          </a:solidFill>
                          <a:effectLst/>
                          <a:latin typeface="inter-regular"/>
                        </a:rPr>
                        <a:t>4</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a:solidFill>
                            <a:srgbClr val="333333"/>
                          </a:solidFill>
                          <a:effectLst/>
                          <a:latin typeface="inter-regular"/>
                        </a:rPr>
                        <a:t>Ratan</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a:solidFill>
                            <a:srgbClr val="333333"/>
                          </a:solidFill>
                          <a:effectLst/>
                          <a:latin typeface="inter-regular"/>
                        </a:rPr>
                        <a:t>22</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a:solidFill>
                            <a:srgbClr val="333333"/>
                          </a:solidFill>
                          <a:effectLst/>
                          <a:latin typeface="inter-regular"/>
                        </a:rPr>
                        <a:t>MCA</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extLst>
                  <a:ext uri="{0D108BD9-81ED-4DB2-BD59-A6C34878D82A}">
                    <a16:rowId xmlns="" xmlns:a16="http://schemas.microsoft.com/office/drawing/2014/main" val="374666479"/>
                  </a:ext>
                </a:extLst>
              </a:tr>
              <a:tr h="0">
                <a:tc>
                  <a:txBody>
                    <a:bodyPr/>
                    <a:lstStyle/>
                    <a:p>
                      <a:pPr algn="just" fontAlgn="t"/>
                      <a:r>
                        <a:rPr lang="en-US">
                          <a:solidFill>
                            <a:srgbClr val="333333"/>
                          </a:solidFill>
                          <a:effectLst/>
                          <a:latin typeface="inter-regular"/>
                        </a:rPr>
                        <a:t>5</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a:solidFill>
                            <a:srgbClr val="333333"/>
                          </a:solidFill>
                          <a:effectLst/>
                          <a:latin typeface="inter-regular"/>
                        </a:rPr>
                        <a:t>Vimal</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a:solidFill>
                            <a:srgbClr val="333333"/>
                          </a:solidFill>
                          <a:effectLst/>
                          <a:latin typeface="inter-regular"/>
                        </a:rPr>
                        <a:t>26</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dirty="0">
                          <a:solidFill>
                            <a:srgbClr val="333333"/>
                          </a:solidFill>
                          <a:effectLst/>
                          <a:latin typeface="inter-regular"/>
                        </a:rPr>
                        <a:t>BSC</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extLst>
                  <a:ext uri="{0D108BD9-81ED-4DB2-BD59-A6C34878D82A}">
                    <a16:rowId xmlns="" xmlns:a16="http://schemas.microsoft.com/office/drawing/2014/main" val="2019556626"/>
                  </a:ext>
                </a:extLst>
              </a:tr>
            </a:tbl>
          </a:graphicData>
        </a:graphic>
      </p:graphicFrame>
      <p:sp>
        <p:nvSpPr>
          <p:cNvPr id="4" name="TextBox 3">
            <a:extLst>
              <a:ext uri="{FF2B5EF4-FFF2-40B4-BE49-F238E27FC236}">
                <a16:creationId xmlns="" xmlns:a16="http://schemas.microsoft.com/office/drawing/2014/main" id="{33D2F822-ECD2-4FF8-9EE3-FF2B5EC952FF}"/>
              </a:ext>
            </a:extLst>
          </p:cNvPr>
          <p:cNvSpPr txBox="1"/>
          <p:nvPr/>
        </p:nvSpPr>
        <p:spPr>
          <a:xfrm>
            <a:off x="286327" y="2692645"/>
            <a:ext cx="11720946" cy="923330"/>
          </a:xfrm>
          <a:prstGeom prst="rect">
            <a:avLst/>
          </a:prstGeom>
          <a:noFill/>
        </p:spPr>
        <p:txBody>
          <a:bodyPr wrap="square">
            <a:spAutoFit/>
          </a:bodyPr>
          <a:lstStyle/>
          <a:p>
            <a:pPr algn="just"/>
            <a:r>
              <a:rPr lang="en-US" b="1" i="0" dirty="0">
                <a:effectLst/>
                <a:latin typeface="erdana"/>
              </a:rPr>
              <a:t>What is field</a:t>
            </a:r>
          </a:p>
          <a:p>
            <a:pPr algn="just"/>
            <a:r>
              <a:rPr lang="en-US" b="0" i="0" dirty="0">
                <a:solidFill>
                  <a:srgbClr val="333333"/>
                </a:solidFill>
                <a:effectLst/>
                <a:latin typeface="inter-regular"/>
              </a:rPr>
              <a:t>Field is a smaller entity of the table which contains specific information about every record in the table. In the above example, the field in the student table consist of id, name, age, course.</a:t>
            </a:r>
          </a:p>
        </p:txBody>
      </p:sp>
      <p:sp>
        <p:nvSpPr>
          <p:cNvPr id="8" name="TextBox 7">
            <a:extLst>
              <a:ext uri="{FF2B5EF4-FFF2-40B4-BE49-F238E27FC236}">
                <a16:creationId xmlns="" xmlns:a16="http://schemas.microsoft.com/office/drawing/2014/main" id="{CDACC62A-3270-4724-AF47-ADD986978C23}"/>
              </a:ext>
            </a:extLst>
          </p:cNvPr>
          <p:cNvSpPr txBox="1"/>
          <p:nvPr/>
        </p:nvSpPr>
        <p:spPr>
          <a:xfrm>
            <a:off x="286326" y="3615975"/>
            <a:ext cx="11443855" cy="1200329"/>
          </a:xfrm>
          <a:prstGeom prst="rect">
            <a:avLst/>
          </a:prstGeom>
          <a:noFill/>
        </p:spPr>
        <p:txBody>
          <a:bodyPr wrap="square">
            <a:spAutoFit/>
          </a:bodyPr>
          <a:lstStyle/>
          <a:p>
            <a:pPr algn="just"/>
            <a:r>
              <a:rPr lang="en-US" b="1" i="0" dirty="0">
                <a:effectLst/>
                <a:latin typeface="erdana"/>
              </a:rPr>
              <a:t>What is row or record</a:t>
            </a:r>
          </a:p>
          <a:p>
            <a:pPr algn="just"/>
            <a:r>
              <a:rPr lang="en-US" b="0" i="0" dirty="0">
                <a:solidFill>
                  <a:srgbClr val="333333"/>
                </a:solidFill>
                <a:effectLst/>
                <a:latin typeface="inter-regular"/>
              </a:rPr>
              <a:t>A row of a table is also called record. It contains the specific information of each individual entry in the table. It is a horizontal entity in the table. For example: The above table contains 5 records.</a:t>
            </a:r>
          </a:p>
          <a:p>
            <a:pPr algn="just"/>
            <a:r>
              <a:rPr lang="en-US" b="0" i="0" dirty="0">
                <a:solidFill>
                  <a:srgbClr val="333333"/>
                </a:solidFill>
                <a:effectLst/>
                <a:latin typeface="inter-regular"/>
              </a:rPr>
              <a:t>Let's see one record/row in the table.</a:t>
            </a:r>
          </a:p>
        </p:txBody>
      </p:sp>
      <p:graphicFrame>
        <p:nvGraphicFramePr>
          <p:cNvPr id="9" name="Table 8">
            <a:extLst>
              <a:ext uri="{FF2B5EF4-FFF2-40B4-BE49-F238E27FC236}">
                <a16:creationId xmlns="" xmlns:a16="http://schemas.microsoft.com/office/drawing/2014/main" id="{946F555C-537F-4B46-9DF0-CAD9B112F103}"/>
              </a:ext>
            </a:extLst>
          </p:cNvPr>
          <p:cNvGraphicFramePr>
            <a:graphicFrameLocks noGrp="1"/>
          </p:cNvGraphicFramePr>
          <p:nvPr>
            <p:extLst>
              <p:ext uri="{D42A27DB-BD31-4B8C-83A1-F6EECF244321}">
                <p14:modId xmlns:p14="http://schemas.microsoft.com/office/powerpoint/2010/main" val="2293962102"/>
              </p:ext>
            </p:extLst>
          </p:nvPr>
        </p:nvGraphicFramePr>
        <p:xfrm>
          <a:off x="777296" y="5244047"/>
          <a:ext cx="8088172" cy="396240"/>
        </p:xfrm>
        <a:graphic>
          <a:graphicData uri="http://schemas.openxmlformats.org/drawingml/2006/table">
            <a:tbl>
              <a:tblPr/>
              <a:tblGrid>
                <a:gridCol w="2022043">
                  <a:extLst>
                    <a:ext uri="{9D8B030D-6E8A-4147-A177-3AD203B41FA5}">
                      <a16:colId xmlns="" xmlns:a16="http://schemas.microsoft.com/office/drawing/2014/main" val="308846493"/>
                    </a:ext>
                  </a:extLst>
                </a:gridCol>
                <a:gridCol w="2022043">
                  <a:extLst>
                    <a:ext uri="{9D8B030D-6E8A-4147-A177-3AD203B41FA5}">
                      <a16:colId xmlns="" xmlns:a16="http://schemas.microsoft.com/office/drawing/2014/main" val="2525687729"/>
                    </a:ext>
                  </a:extLst>
                </a:gridCol>
                <a:gridCol w="2022043">
                  <a:extLst>
                    <a:ext uri="{9D8B030D-6E8A-4147-A177-3AD203B41FA5}">
                      <a16:colId xmlns="" xmlns:a16="http://schemas.microsoft.com/office/drawing/2014/main" val="1522185766"/>
                    </a:ext>
                  </a:extLst>
                </a:gridCol>
                <a:gridCol w="2022043">
                  <a:extLst>
                    <a:ext uri="{9D8B030D-6E8A-4147-A177-3AD203B41FA5}">
                      <a16:colId xmlns="" xmlns:a16="http://schemas.microsoft.com/office/drawing/2014/main" val="2842663840"/>
                    </a:ext>
                  </a:extLst>
                </a:gridCol>
              </a:tblGrid>
              <a:tr h="0">
                <a:tc>
                  <a:txBody>
                    <a:bodyPr/>
                    <a:lstStyle/>
                    <a:p>
                      <a:pPr algn="just" fontAlgn="t"/>
                      <a:r>
                        <a:rPr lang="en-US">
                          <a:solidFill>
                            <a:srgbClr val="333333"/>
                          </a:solidFill>
                          <a:effectLst/>
                          <a:latin typeface="inter-regular"/>
                        </a:rPr>
                        <a:t>1</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a:solidFill>
                            <a:srgbClr val="333333"/>
                          </a:solidFill>
                          <a:effectLst/>
                          <a:latin typeface="inter-regular"/>
                        </a:rPr>
                        <a:t>Ajeet</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a:solidFill>
                            <a:srgbClr val="333333"/>
                          </a:solidFill>
                          <a:effectLst/>
                          <a:latin typeface="inter-regular"/>
                        </a:rPr>
                        <a:t>24</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dirty="0" err="1">
                          <a:solidFill>
                            <a:srgbClr val="333333"/>
                          </a:solidFill>
                          <a:effectLst/>
                          <a:latin typeface="inter-regular"/>
                        </a:rPr>
                        <a:t>B.Tech</a:t>
                      </a:r>
                      <a:endParaRPr lang="en-US" dirty="0">
                        <a:solidFill>
                          <a:srgbClr val="333333"/>
                        </a:solidFill>
                        <a:effectLst/>
                        <a:latin typeface="inter-regular"/>
                      </a:endParaRP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extLst>
                  <a:ext uri="{0D108BD9-81ED-4DB2-BD59-A6C34878D82A}">
                    <a16:rowId xmlns="" xmlns:a16="http://schemas.microsoft.com/office/drawing/2014/main" val="1285562754"/>
                  </a:ext>
                </a:extLst>
              </a:tr>
            </a:tbl>
          </a:graphicData>
        </a:graphic>
      </p:graphicFrame>
    </p:spTree>
    <p:extLst>
      <p:ext uri="{BB962C8B-B14F-4D97-AF65-F5344CB8AC3E}">
        <p14:creationId xmlns:p14="http://schemas.microsoft.com/office/powerpoint/2010/main" val="3662037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70B0DC9D-7816-4DE1-8D5B-9CB47B7E103D}"/>
              </a:ext>
            </a:extLst>
          </p:cNvPr>
          <p:cNvSpPr txBox="1"/>
          <p:nvPr/>
        </p:nvSpPr>
        <p:spPr>
          <a:xfrm>
            <a:off x="129308" y="0"/>
            <a:ext cx="11868727" cy="923330"/>
          </a:xfrm>
          <a:prstGeom prst="rect">
            <a:avLst/>
          </a:prstGeom>
          <a:noFill/>
        </p:spPr>
        <p:txBody>
          <a:bodyPr wrap="square">
            <a:spAutoFit/>
          </a:bodyPr>
          <a:lstStyle/>
          <a:p>
            <a:pPr algn="just"/>
            <a:r>
              <a:rPr lang="en-US" b="1" dirty="0">
                <a:effectLst/>
                <a:latin typeface="erdana"/>
              </a:rPr>
              <a:t>What is column</a:t>
            </a:r>
          </a:p>
          <a:p>
            <a:pPr algn="just"/>
            <a:r>
              <a:rPr lang="en-US" b="0" i="0" dirty="0">
                <a:solidFill>
                  <a:srgbClr val="333333"/>
                </a:solidFill>
                <a:effectLst/>
                <a:latin typeface="inter-regular"/>
              </a:rPr>
              <a:t>A column is a vertical entity in the table which contains all information associated with a specific field in a table. For example: "name" is a column in the above table which contains all information about student's name.</a:t>
            </a:r>
          </a:p>
        </p:txBody>
      </p:sp>
      <p:graphicFrame>
        <p:nvGraphicFramePr>
          <p:cNvPr id="4" name="Table 3">
            <a:extLst>
              <a:ext uri="{FF2B5EF4-FFF2-40B4-BE49-F238E27FC236}">
                <a16:creationId xmlns="" xmlns:a16="http://schemas.microsoft.com/office/drawing/2014/main" id="{60791DF8-5F83-44E7-AA50-E579E8A6E52D}"/>
              </a:ext>
            </a:extLst>
          </p:cNvPr>
          <p:cNvGraphicFramePr>
            <a:graphicFrameLocks noGrp="1"/>
          </p:cNvGraphicFramePr>
          <p:nvPr>
            <p:extLst>
              <p:ext uri="{D42A27DB-BD31-4B8C-83A1-F6EECF244321}">
                <p14:modId xmlns:p14="http://schemas.microsoft.com/office/powerpoint/2010/main" val="2715573259"/>
              </p:ext>
            </p:extLst>
          </p:nvPr>
        </p:nvGraphicFramePr>
        <p:xfrm>
          <a:off x="352421" y="1061821"/>
          <a:ext cx="8088173" cy="1981200"/>
        </p:xfrm>
        <a:graphic>
          <a:graphicData uri="http://schemas.openxmlformats.org/drawingml/2006/table">
            <a:tbl>
              <a:tblPr/>
              <a:tblGrid>
                <a:gridCol w="8088173">
                  <a:extLst>
                    <a:ext uri="{9D8B030D-6E8A-4147-A177-3AD203B41FA5}">
                      <a16:colId xmlns="" xmlns:a16="http://schemas.microsoft.com/office/drawing/2014/main" val="4028912631"/>
                    </a:ext>
                  </a:extLst>
                </a:gridCol>
              </a:tblGrid>
              <a:tr h="0">
                <a:tc>
                  <a:txBody>
                    <a:bodyPr/>
                    <a:lstStyle/>
                    <a:p>
                      <a:pPr algn="just" fontAlgn="t"/>
                      <a:r>
                        <a:rPr lang="en-US">
                          <a:solidFill>
                            <a:srgbClr val="333333"/>
                          </a:solidFill>
                          <a:effectLst/>
                          <a:latin typeface="inter-regular"/>
                        </a:rPr>
                        <a:t>Ajeet</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extLst>
                  <a:ext uri="{0D108BD9-81ED-4DB2-BD59-A6C34878D82A}">
                    <a16:rowId xmlns="" xmlns:a16="http://schemas.microsoft.com/office/drawing/2014/main" val="528577699"/>
                  </a:ext>
                </a:extLst>
              </a:tr>
              <a:tr h="0">
                <a:tc>
                  <a:txBody>
                    <a:bodyPr/>
                    <a:lstStyle/>
                    <a:p>
                      <a:pPr algn="just" fontAlgn="t"/>
                      <a:r>
                        <a:rPr lang="en-US">
                          <a:solidFill>
                            <a:srgbClr val="333333"/>
                          </a:solidFill>
                          <a:effectLst/>
                          <a:latin typeface="inter-regular"/>
                        </a:rPr>
                        <a:t>Aryan</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extLst>
                  <a:ext uri="{0D108BD9-81ED-4DB2-BD59-A6C34878D82A}">
                    <a16:rowId xmlns="" xmlns:a16="http://schemas.microsoft.com/office/drawing/2014/main" val="1491064295"/>
                  </a:ext>
                </a:extLst>
              </a:tr>
              <a:tr h="0">
                <a:tc>
                  <a:txBody>
                    <a:bodyPr/>
                    <a:lstStyle/>
                    <a:p>
                      <a:pPr algn="just" fontAlgn="t"/>
                      <a:r>
                        <a:rPr lang="en-US" dirty="0">
                          <a:solidFill>
                            <a:srgbClr val="333333"/>
                          </a:solidFill>
                          <a:effectLst/>
                          <a:latin typeface="inter-regular"/>
                        </a:rPr>
                        <a:t>Mahesh</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extLst>
                  <a:ext uri="{0D108BD9-81ED-4DB2-BD59-A6C34878D82A}">
                    <a16:rowId xmlns="" xmlns:a16="http://schemas.microsoft.com/office/drawing/2014/main" val="211116280"/>
                  </a:ext>
                </a:extLst>
              </a:tr>
              <a:tr h="0">
                <a:tc>
                  <a:txBody>
                    <a:bodyPr/>
                    <a:lstStyle/>
                    <a:p>
                      <a:pPr algn="just" fontAlgn="t"/>
                      <a:r>
                        <a:rPr lang="en-US">
                          <a:solidFill>
                            <a:srgbClr val="333333"/>
                          </a:solidFill>
                          <a:effectLst/>
                          <a:latin typeface="inter-regular"/>
                        </a:rPr>
                        <a:t>Ratan</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extLst>
                  <a:ext uri="{0D108BD9-81ED-4DB2-BD59-A6C34878D82A}">
                    <a16:rowId xmlns="" xmlns:a16="http://schemas.microsoft.com/office/drawing/2014/main" val="965107211"/>
                  </a:ext>
                </a:extLst>
              </a:tr>
              <a:tr h="0">
                <a:tc>
                  <a:txBody>
                    <a:bodyPr/>
                    <a:lstStyle/>
                    <a:p>
                      <a:pPr algn="just" fontAlgn="t"/>
                      <a:r>
                        <a:rPr lang="en-US" dirty="0">
                          <a:solidFill>
                            <a:srgbClr val="333333"/>
                          </a:solidFill>
                          <a:effectLst/>
                          <a:latin typeface="inter-regular"/>
                        </a:rPr>
                        <a:t>Vimal</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extLst>
                  <a:ext uri="{0D108BD9-81ED-4DB2-BD59-A6C34878D82A}">
                    <a16:rowId xmlns="" xmlns:a16="http://schemas.microsoft.com/office/drawing/2014/main" val="1143881002"/>
                  </a:ext>
                </a:extLst>
              </a:tr>
            </a:tbl>
          </a:graphicData>
        </a:graphic>
      </p:graphicFrame>
      <p:sp>
        <p:nvSpPr>
          <p:cNvPr id="6" name="TextBox 5">
            <a:extLst>
              <a:ext uri="{FF2B5EF4-FFF2-40B4-BE49-F238E27FC236}">
                <a16:creationId xmlns="" xmlns:a16="http://schemas.microsoft.com/office/drawing/2014/main" id="{1A958A7C-2A6B-4E64-893E-A106207211E0}"/>
              </a:ext>
            </a:extLst>
          </p:cNvPr>
          <p:cNvSpPr txBox="1"/>
          <p:nvPr/>
        </p:nvSpPr>
        <p:spPr>
          <a:xfrm>
            <a:off x="310136" y="3181512"/>
            <a:ext cx="11507069" cy="1477328"/>
          </a:xfrm>
          <a:prstGeom prst="rect">
            <a:avLst/>
          </a:prstGeom>
          <a:noFill/>
        </p:spPr>
        <p:txBody>
          <a:bodyPr wrap="square">
            <a:spAutoFit/>
          </a:bodyPr>
          <a:lstStyle/>
          <a:p>
            <a:pPr algn="just"/>
            <a:r>
              <a:rPr lang="en-US" b="0" i="0" dirty="0">
                <a:solidFill>
                  <a:srgbClr val="610B4B"/>
                </a:solidFill>
                <a:effectLst/>
                <a:latin typeface="erdana"/>
              </a:rPr>
              <a:t>NULL Values</a:t>
            </a:r>
          </a:p>
          <a:p>
            <a:pPr algn="just"/>
            <a:r>
              <a:rPr lang="en-US" b="0" i="0" dirty="0">
                <a:solidFill>
                  <a:srgbClr val="333333"/>
                </a:solidFill>
                <a:effectLst/>
                <a:latin typeface="inter-regular"/>
              </a:rPr>
              <a:t>The NULL value of the table specifies that the field has been left blank during record creation. It is totally different from the value filled with zero or a field that contains space.</a:t>
            </a:r>
          </a:p>
          <a:p>
            <a:pPr algn="just"/>
            <a:r>
              <a:rPr lang="en-US" b="0" i="0" dirty="0">
                <a:solidFill>
                  <a:srgbClr val="610B4B"/>
                </a:solidFill>
                <a:effectLst/>
                <a:latin typeface="erdana"/>
              </a:rPr>
              <a:t>Data Integrity</a:t>
            </a:r>
          </a:p>
          <a:p>
            <a:pPr algn="just"/>
            <a:r>
              <a:rPr lang="en-US" b="0" i="0" dirty="0">
                <a:solidFill>
                  <a:srgbClr val="333333"/>
                </a:solidFill>
                <a:effectLst/>
                <a:latin typeface="inter-regular"/>
              </a:rPr>
              <a:t>There are the following categories of data integrity exist with each RDBMS:</a:t>
            </a:r>
          </a:p>
        </p:txBody>
      </p:sp>
      <p:sp>
        <p:nvSpPr>
          <p:cNvPr id="8" name="TextBox 7">
            <a:extLst>
              <a:ext uri="{FF2B5EF4-FFF2-40B4-BE49-F238E27FC236}">
                <a16:creationId xmlns="" xmlns:a16="http://schemas.microsoft.com/office/drawing/2014/main" id="{6AC33A29-C988-4A2F-8F94-15EDD96BC4BF}"/>
              </a:ext>
            </a:extLst>
          </p:cNvPr>
          <p:cNvSpPr txBox="1"/>
          <p:nvPr/>
        </p:nvSpPr>
        <p:spPr>
          <a:xfrm>
            <a:off x="200020" y="4780516"/>
            <a:ext cx="11507069" cy="2031325"/>
          </a:xfrm>
          <a:prstGeom prst="rect">
            <a:avLst/>
          </a:prstGeom>
          <a:noFill/>
        </p:spPr>
        <p:txBody>
          <a:bodyPr wrap="square">
            <a:spAutoFit/>
          </a:bodyPr>
          <a:lstStyle/>
          <a:p>
            <a:pPr algn="just"/>
            <a:r>
              <a:rPr lang="en-US" b="1" i="0" dirty="0">
                <a:solidFill>
                  <a:srgbClr val="333333"/>
                </a:solidFill>
                <a:effectLst/>
                <a:latin typeface="inter-bold"/>
              </a:rPr>
              <a:t>Entity integrity</a:t>
            </a:r>
            <a:r>
              <a:rPr lang="en-US" b="0" i="0" dirty="0">
                <a:solidFill>
                  <a:srgbClr val="333333"/>
                </a:solidFill>
                <a:effectLst/>
                <a:latin typeface="inter-regular"/>
              </a:rPr>
              <a:t>: It specifies that there should be no duplicate rows in a table.</a:t>
            </a:r>
          </a:p>
          <a:p>
            <a:pPr algn="just"/>
            <a:r>
              <a:rPr lang="en-US" b="1" i="0" dirty="0">
                <a:solidFill>
                  <a:srgbClr val="333333"/>
                </a:solidFill>
                <a:effectLst/>
                <a:latin typeface="inter-bold"/>
              </a:rPr>
              <a:t>Domain integrity</a:t>
            </a:r>
            <a:r>
              <a:rPr lang="en-US" b="0" i="0" dirty="0">
                <a:solidFill>
                  <a:srgbClr val="333333"/>
                </a:solidFill>
                <a:effectLst/>
                <a:latin typeface="inter-regular"/>
              </a:rPr>
              <a:t>: It enforces valid entries for a given column by restricting the type, the format, or the range of values.</a:t>
            </a:r>
          </a:p>
          <a:p>
            <a:pPr algn="just"/>
            <a:r>
              <a:rPr lang="en-US" b="1" i="0" dirty="0">
                <a:solidFill>
                  <a:srgbClr val="333333"/>
                </a:solidFill>
                <a:effectLst/>
                <a:latin typeface="inter-bold"/>
              </a:rPr>
              <a:t>Referential integrity</a:t>
            </a:r>
            <a:r>
              <a:rPr lang="en-US" b="0" i="0" dirty="0">
                <a:solidFill>
                  <a:srgbClr val="333333"/>
                </a:solidFill>
                <a:effectLst/>
                <a:latin typeface="inter-regular"/>
              </a:rPr>
              <a:t>: It specifies that rows cannot be deleted, which are used by other records.</a:t>
            </a:r>
          </a:p>
          <a:p>
            <a:pPr algn="just"/>
            <a:r>
              <a:rPr lang="en-US" b="1" i="0" dirty="0">
                <a:solidFill>
                  <a:srgbClr val="333333"/>
                </a:solidFill>
                <a:effectLst/>
                <a:latin typeface="inter-bold"/>
              </a:rPr>
              <a:t>User-defined integrity</a:t>
            </a:r>
            <a:r>
              <a:rPr lang="en-US" b="0" i="0" dirty="0">
                <a:solidFill>
                  <a:srgbClr val="333333"/>
                </a:solidFill>
                <a:effectLst/>
                <a:latin typeface="inter-regular"/>
              </a:rPr>
              <a:t>: It enforces some specific business rules that are defined by users. These rules are different from entity, domain or referential integrity.</a:t>
            </a:r>
          </a:p>
          <a:p>
            <a:r>
              <a:rPr lang="en-US" dirty="0"/>
              <a:t/>
            </a:r>
            <a:br>
              <a:rPr lang="en-US" dirty="0"/>
            </a:br>
            <a:endParaRPr lang="en-US" dirty="0"/>
          </a:p>
        </p:txBody>
      </p:sp>
    </p:spTree>
    <p:extLst>
      <p:ext uri="{BB962C8B-B14F-4D97-AF65-F5344CB8AC3E}">
        <p14:creationId xmlns:p14="http://schemas.microsoft.com/office/powerpoint/2010/main" val="4064428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01BE7A7A-DFEF-4CF2-B06F-5A089243AEB0}"/>
              </a:ext>
            </a:extLst>
          </p:cNvPr>
          <p:cNvSpPr txBox="1"/>
          <p:nvPr/>
        </p:nvSpPr>
        <p:spPr>
          <a:xfrm>
            <a:off x="0" y="224286"/>
            <a:ext cx="12108873" cy="1200329"/>
          </a:xfrm>
          <a:prstGeom prst="rect">
            <a:avLst/>
          </a:prstGeom>
          <a:noFill/>
        </p:spPr>
        <p:txBody>
          <a:bodyPr wrap="square">
            <a:spAutoFit/>
          </a:bodyPr>
          <a:lstStyle/>
          <a:p>
            <a:pPr algn="just"/>
            <a:r>
              <a:rPr lang="en-US" b="1" i="0" dirty="0">
                <a:effectLst/>
                <a:latin typeface="erdana"/>
              </a:rPr>
              <a:t>Difference between DBMS and RDBMS</a:t>
            </a:r>
          </a:p>
          <a:p>
            <a:pPr algn="just"/>
            <a:r>
              <a:rPr lang="en-US" b="0" i="0" dirty="0">
                <a:solidFill>
                  <a:srgbClr val="333333"/>
                </a:solidFill>
                <a:effectLst/>
                <a:latin typeface="inter-regular"/>
              </a:rPr>
              <a:t>Although DBMS and RDBMS both are used to store information in physical database but there are some remarkable differences between them.</a:t>
            </a:r>
          </a:p>
          <a:p>
            <a:pPr algn="just"/>
            <a:r>
              <a:rPr lang="en-US" b="0" i="0" dirty="0">
                <a:solidFill>
                  <a:srgbClr val="333333"/>
                </a:solidFill>
                <a:effectLst/>
                <a:latin typeface="inter-regular"/>
              </a:rPr>
              <a:t>The main differences between DBMS and RDBMS are given below:</a:t>
            </a:r>
          </a:p>
        </p:txBody>
      </p:sp>
      <p:graphicFrame>
        <p:nvGraphicFramePr>
          <p:cNvPr id="4" name="Table 3">
            <a:extLst>
              <a:ext uri="{FF2B5EF4-FFF2-40B4-BE49-F238E27FC236}">
                <a16:creationId xmlns="" xmlns:a16="http://schemas.microsoft.com/office/drawing/2014/main" id="{D9EF06E2-0729-4A8C-9030-AECF8BAF7D29}"/>
              </a:ext>
            </a:extLst>
          </p:cNvPr>
          <p:cNvGraphicFramePr>
            <a:graphicFrameLocks noGrp="1"/>
          </p:cNvGraphicFramePr>
          <p:nvPr>
            <p:extLst>
              <p:ext uri="{D42A27DB-BD31-4B8C-83A1-F6EECF244321}">
                <p14:modId xmlns:p14="http://schemas.microsoft.com/office/powerpoint/2010/main" val="98423551"/>
              </p:ext>
            </p:extLst>
          </p:nvPr>
        </p:nvGraphicFramePr>
        <p:xfrm>
          <a:off x="323273" y="1708727"/>
          <a:ext cx="11674762" cy="4959926"/>
        </p:xfrm>
        <a:graphic>
          <a:graphicData uri="http://schemas.openxmlformats.org/drawingml/2006/table">
            <a:tbl>
              <a:tblPr/>
              <a:tblGrid>
                <a:gridCol w="498495">
                  <a:extLst>
                    <a:ext uri="{9D8B030D-6E8A-4147-A177-3AD203B41FA5}">
                      <a16:colId xmlns="" xmlns:a16="http://schemas.microsoft.com/office/drawing/2014/main" val="2730481943"/>
                    </a:ext>
                  </a:extLst>
                </a:gridCol>
                <a:gridCol w="4945077">
                  <a:extLst>
                    <a:ext uri="{9D8B030D-6E8A-4147-A177-3AD203B41FA5}">
                      <a16:colId xmlns="" xmlns:a16="http://schemas.microsoft.com/office/drawing/2014/main" val="4045354939"/>
                    </a:ext>
                  </a:extLst>
                </a:gridCol>
                <a:gridCol w="6231190">
                  <a:extLst>
                    <a:ext uri="{9D8B030D-6E8A-4147-A177-3AD203B41FA5}">
                      <a16:colId xmlns="" xmlns:a16="http://schemas.microsoft.com/office/drawing/2014/main" val="1137427966"/>
                    </a:ext>
                  </a:extLst>
                </a:gridCol>
              </a:tblGrid>
              <a:tr h="350424">
                <a:tc>
                  <a:txBody>
                    <a:bodyPr/>
                    <a:lstStyle/>
                    <a:p>
                      <a:pPr algn="l" fontAlgn="t"/>
                      <a:r>
                        <a:rPr lang="en-US" sz="1200" dirty="0">
                          <a:solidFill>
                            <a:srgbClr val="000000"/>
                          </a:solidFill>
                          <a:effectLst/>
                          <a:latin typeface="times new roman" panose="02020603050405020304" pitchFamily="18" charset="0"/>
                        </a:rPr>
                        <a:t>No.</a:t>
                      </a:r>
                    </a:p>
                  </a:txBody>
                  <a:tcPr marL="33995" marR="33995" marT="33995" marB="33995">
                    <a:lnL w="7620" cap="flat" cmpd="sng" algn="ctr">
                      <a:solidFill>
                        <a:srgbClr val="C87124"/>
                      </a:solidFill>
                      <a:prstDash val="solid"/>
                      <a:round/>
                      <a:headEnd type="none" w="med" len="med"/>
                      <a:tailEnd type="none" w="med" len="med"/>
                    </a:lnL>
                    <a:lnR w="7620" cap="flat" cmpd="sng" algn="ctr">
                      <a:solidFill>
                        <a:srgbClr val="C87124"/>
                      </a:solidFill>
                      <a:prstDash val="solid"/>
                      <a:round/>
                      <a:headEnd type="none" w="med" len="med"/>
                      <a:tailEnd type="none" w="med" len="med"/>
                    </a:lnR>
                    <a:lnT w="7620" cap="flat" cmpd="sng" algn="ctr">
                      <a:solidFill>
                        <a:srgbClr val="C87124"/>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C7CCBE"/>
                    </a:solidFill>
                  </a:tcPr>
                </a:tc>
                <a:tc>
                  <a:txBody>
                    <a:bodyPr/>
                    <a:lstStyle/>
                    <a:p>
                      <a:pPr algn="l" fontAlgn="t"/>
                      <a:r>
                        <a:rPr lang="en-US" sz="1200">
                          <a:solidFill>
                            <a:srgbClr val="000000"/>
                          </a:solidFill>
                          <a:effectLst/>
                          <a:latin typeface="times new roman" panose="02020603050405020304" pitchFamily="18" charset="0"/>
                        </a:rPr>
                        <a:t>DBMS</a:t>
                      </a:r>
                    </a:p>
                  </a:txBody>
                  <a:tcPr marL="33995" marR="33995" marT="33995" marB="33995">
                    <a:lnL w="7620" cap="flat" cmpd="sng" algn="ctr">
                      <a:solidFill>
                        <a:srgbClr val="C87124"/>
                      </a:solidFill>
                      <a:prstDash val="solid"/>
                      <a:round/>
                      <a:headEnd type="none" w="med" len="med"/>
                      <a:tailEnd type="none" w="med" len="med"/>
                    </a:lnL>
                    <a:lnR w="7620" cap="flat" cmpd="sng" algn="ctr">
                      <a:solidFill>
                        <a:srgbClr val="C87124"/>
                      </a:solidFill>
                      <a:prstDash val="solid"/>
                      <a:round/>
                      <a:headEnd type="none" w="med" len="med"/>
                      <a:tailEnd type="none" w="med" len="med"/>
                    </a:lnR>
                    <a:lnT w="7620" cap="flat" cmpd="sng" algn="ctr">
                      <a:solidFill>
                        <a:srgbClr val="C87124"/>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C7CCBE"/>
                    </a:solidFill>
                  </a:tcPr>
                </a:tc>
                <a:tc>
                  <a:txBody>
                    <a:bodyPr/>
                    <a:lstStyle/>
                    <a:p>
                      <a:pPr algn="l" fontAlgn="t"/>
                      <a:r>
                        <a:rPr lang="en-US" sz="1200">
                          <a:solidFill>
                            <a:srgbClr val="000000"/>
                          </a:solidFill>
                          <a:effectLst/>
                          <a:latin typeface="times new roman" panose="02020603050405020304" pitchFamily="18" charset="0"/>
                        </a:rPr>
                        <a:t>RDBMS</a:t>
                      </a:r>
                    </a:p>
                  </a:txBody>
                  <a:tcPr marL="33995" marR="33995" marT="33995" marB="33995">
                    <a:lnL w="7620" cap="flat" cmpd="sng" algn="ctr">
                      <a:solidFill>
                        <a:srgbClr val="C87124"/>
                      </a:solidFill>
                      <a:prstDash val="solid"/>
                      <a:round/>
                      <a:headEnd type="none" w="med" len="med"/>
                      <a:tailEnd type="none" w="med" len="med"/>
                    </a:lnL>
                    <a:lnR w="7620" cap="flat" cmpd="sng" algn="ctr">
                      <a:solidFill>
                        <a:srgbClr val="C87124"/>
                      </a:solidFill>
                      <a:prstDash val="solid"/>
                      <a:round/>
                      <a:headEnd type="none" w="med" len="med"/>
                      <a:tailEnd type="none" w="med" len="med"/>
                    </a:lnR>
                    <a:lnT w="7620" cap="flat" cmpd="sng" algn="ctr">
                      <a:solidFill>
                        <a:srgbClr val="C87124"/>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C7CCBE"/>
                    </a:solidFill>
                  </a:tcPr>
                </a:tc>
                <a:extLst>
                  <a:ext uri="{0D108BD9-81ED-4DB2-BD59-A6C34878D82A}">
                    <a16:rowId xmlns="" xmlns:a16="http://schemas.microsoft.com/office/drawing/2014/main" val="2312961620"/>
                  </a:ext>
                </a:extLst>
              </a:tr>
              <a:tr h="387248">
                <a:tc>
                  <a:txBody>
                    <a:bodyPr/>
                    <a:lstStyle/>
                    <a:p>
                      <a:pPr algn="just" fontAlgn="t"/>
                      <a:r>
                        <a:rPr lang="en-US" sz="1200">
                          <a:solidFill>
                            <a:srgbClr val="333333"/>
                          </a:solidFill>
                          <a:effectLst/>
                          <a:latin typeface="inter-regular"/>
                        </a:rPr>
                        <a:t>1)</a:t>
                      </a:r>
                    </a:p>
                  </a:txBody>
                  <a:tcPr marL="22663" marR="22663" marT="22663" marB="2266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200" dirty="0">
                          <a:solidFill>
                            <a:srgbClr val="333333"/>
                          </a:solidFill>
                          <a:effectLst/>
                          <a:latin typeface="inter-regular"/>
                        </a:rPr>
                        <a:t>DBMS applications store </a:t>
                      </a:r>
                      <a:r>
                        <a:rPr lang="en-US" sz="1200" b="1" dirty="0">
                          <a:solidFill>
                            <a:srgbClr val="333333"/>
                          </a:solidFill>
                          <a:effectLst/>
                          <a:latin typeface="inter-bold"/>
                        </a:rPr>
                        <a:t>data as file</a:t>
                      </a:r>
                      <a:r>
                        <a:rPr lang="en-US" sz="1200" dirty="0">
                          <a:solidFill>
                            <a:srgbClr val="333333"/>
                          </a:solidFill>
                          <a:effectLst/>
                          <a:latin typeface="inter-regular"/>
                        </a:rPr>
                        <a:t>.</a:t>
                      </a:r>
                    </a:p>
                  </a:txBody>
                  <a:tcPr marL="22663" marR="22663" marT="22663" marB="2266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200">
                          <a:solidFill>
                            <a:srgbClr val="333333"/>
                          </a:solidFill>
                          <a:effectLst/>
                          <a:latin typeface="inter-regular"/>
                        </a:rPr>
                        <a:t>RDBMS applications store </a:t>
                      </a:r>
                      <a:r>
                        <a:rPr lang="en-US" sz="1200" b="1">
                          <a:solidFill>
                            <a:srgbClr val="333333"/>
                          </a:solidFill>
                          <a:effectLst/>
                          <a:latin typeface="inter-bold"/>
                        </a:rPr>
                        <a:t>data in a tabular form</a:t>
                      </a:r>
                      <a:r>
                        <a:rPr lang="en-US" sz="1200">
                          <a:solidFill>
                            <a:srgbClr val="333333"/>
                          </a:solidFill>
                          <a:effectLst/>
                          <a:latin typeface="inter-regular"/>
                        </a:rPr>
                        <a:t>.</a:t>
                      </a:r>
                    </a:p>
                  </a:txBody>
                  <a:tcPr marL="22663" marR="22663" marT="22663" marB="2266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extLst>
                  <a:ext uri="{0D108BD9-81ED-4DB2-BD59-A6C34878D82A}">
                    <a16:rowId xmlns="" xmlns:a16="http://schemas.microsoft.com/office/drawing/2014/main" val="1675991443"/>
                  </a:ext>
                </a:extLst>
              </a:tr>
              <a:tr h="612102">
                <a:tc>
                  <a:txBody>
                    <a:bodyPr/>
                    <a:lstStyle/>
                    <a:p>
                      <a:pPr algn="just" fontAlgn="t"/>
                      <a:r>
                        <a:rPr lang="en-US" sz="1200">
                          <a:solidFill>
                            <a:srgbClr val="333333"/>
                          </a:solidFill>
                          <a:effectLst/>
                          <a:latin typeface="inter-regular"/>
                        </a:rPr>
                        <a:t>2)</a:t>
                      </a:r>
                    </a:p>
                  </a:txBody>
                  <a:tcPr marL="22663" marR="22663" marT="22663" marB="2266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1200" dirty="0">
                          <a:solidFill>
                            <a:srgbClr val="333333"/>
                          </a:solidFill>
                          <a:effectLst/>
                          <a:latin typeface="inter-regular"/>
                        </a:rPr>
                        <a:t>In DBMS, data is generally stored in either a hierarchical form or a navigational form.</a:t>
                      </a:r>
                    </a:p>
                  </a:txBody>
                  <a:tcPr marL="22663" marR="22663" marT="22663" marB="2266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1200">
                          <a:solidFill>
                            <a:srgbClr val="333333"/>
                          </a:solidFill>
                          <a:effectLst/>
                          <a:latin typeface="inter-regular"/>
                        </a:rPr>
                        <a:t>In RDBMS, the tables have an identifier called primary key and the data values are stored in the form of tables.</a:t>
                      </a:r>
                    </a:p>
                  </a:txBody>
                  <a:tcPr marL="22663" marR="22663" marT="22663" marB="2266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extLst>
                  <a:ext uri="{0D108BD9-81ED-4DB2-BD59-A6C34878D82A}">
                    <a16:rowId xmlns="" xmlns:a16="http://schemas.microsoft.com/office/drawing/2014/main" val="1257584097"/>
                  </a:ext>
                </a:extLst>
              </a:tr>
              <a:tr h="274821">
                <a:tc>
                  <a:txBody>
                    <a:bodyPr/>
                    <a:lstStyle/>
                    <a:p>
                      <a:pPr algn="just" fontAlgn="t"/>
                      <a:r>
                        <a:rPr lang="en-US" sz="1200">
                          <a:solidFill>
                            <a:srgbClr val="333333"/>
                          </a:solidFill>
                          <a:effectLst/>
                          <a:latin typeface="inter-regular"/>
                        </a:rPr>
                        <a:t>3)</a:t>
                      </a:r>
                    </a:p>
                  </a:txBody>
                  <a:tcPr marL="22663" marR="22663" marT="22663" marB="2266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200" b="1">
                          <a:solidFill>
                            <a:srgbClr val="333333"/>
                          </a:solidFill>
                          <a:effectLst/>
                          <a:latin typeface="inter-bold"/>
                        </a:rPr>
                        <a:t>Normalization is not</a:t>
                      </a:r>
                      <a:r>
                        <a:rPr lang="en-US" sz="1200">
                          <a:solidFill>
                            <a:srgbClr val="333333"/>
                          </a:solidFill>
                          <a:effectLst/>
                          <a:latin typeface="inter-regular"/>
                        </a:rPr>
                        <a:t> present in DBMS.</a:t>
                      </a:r>
                    </a:p>
                  </a:txBody>
                  <a:tcPr marL="22663" marR="22663" marT="22663" marB="2266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200" b="1">
                          <a:solidFill>
                            <a:srgbClr val="333333"/>
                          </a:solidFill>
                          <a:effectLst/>
                          <a:latin typeface="inter-bold"/>
                        </a:rPr>
                        <a:t>Normalization is</a:t>
                      </a:r>
                      <a:r>
                        <a:rPr lang="en-US" sz="1200">
                          <a:solidFill>
                            <a:srgbClr val="333333"/>
                          </a:solidFill>
                          <a:effectLst/>
                          <a:latin typeface="inter-regular"/>
                        </a:rPr>
                        <a:t> present in RDBMS.</a:t>
                      </a:r>
                    </a:p>
                  </a:txBody>
                  <a:tcPr marL="22663" marR="22663" marT="22663" marB="2266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extLst>
                  <a:ext uri="{0D108BD9-81ED-4DB2-BD59-A6C34878D82A}">
                    <a16:rowId xmlns="" xmlns:a16="http://schemas.microsoft.com/office/drawing/2014/main" val="532513522"/>
                  </a:ext>
                </a:extLst>
              </a:tr>
              <a:tr h="724529">
                <a:tc>
                  <a:txBody>
                    <a:bodyPr/>
                    <a:lstStyle/>
                    <a:p>
                      <a:pPr algn="just" fontAlgn="t"/>
                      <a:r>
                        <a:rPr lang="en-US" sz="1200">
                          <a:solidFill>
                            <a:srgbClr val="333333"/>
                          </a:solidFill>
                          <a:effectLst/>
                          <a:latin typeface="inter-regular"/>
                        </a:rPr>
                        <a:t>4)</a:t>
                      </a:r>
                    </a:p>
                  </a:txBody>
                  <a:tcPr marL="22663" marR="22663" marT="22663" marB="2266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1200" dirty="0">
                          <a:solidFill>
                            <a:srgbClr val="333333"/>
                          </a:solidFill>
                          <a:effectLst/>
                          <a:latin typeface="inter-regular"/>
                        </a:rPr>
                        <a:t>DBMS does </a:t>
                      </a:r>
                      <a:r>
                        <a:rPr lang="en-US" sz="1200" b="1" dirty="0">
                          <a:solidFill>
                            <a:srgbClr val="333333"/>
                          </a:solidFill>
                          <a:effectLst/>
                          <a:latin typeface="inter-bold"/>
                        </a:rPr>
                        <a:t>not apply any security</a:t>
                      </a:r>
                      <a:r>
                        <a:rPr lang="en-US" sz="1200" dirty="0">
                          <a:solidFill>
                            <a:srgbClr val="333333"/>
                          </a:solidFill>
                          <a:effectLst/>
                          <a:latin typeface="inter-regular"/>
                        </a:rPr>
                        <a:t> with regards to data manipulation.</a:t>
                      </a:r>
                    </a:p>
                  </a:txBody>
                  <a:tcPr marL="22663" marR="22663" marT="22663" marB="2266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1200">
                          <a:solidFill>
                            <a:srgbClr val="333333"/>
                          </a:solidFill>
                          <a:effectLst/>
                          <a:latin typeface="inter-regular"/>
                        </a:rPr>
                        <a:t>RDBMS </a:t>
                      </a:r>
                      <a:r>
                        <a:rPr lang="en-US" sz="1200" b="1">
                          <a:solidFill>
                            <a:srgbClr val="333333"/>
                          </a:solidFill>
                          <a:effectLst/>
                          <a:latin typeface="inter-bold"/>
                        </a:rPr>
                        <a:t>defines the integrity constraint</a:t>
                      </a:r>
                      <a:r>
                        <a:rPr lang="en-US" sz="1200">
                          <a:solidFill>
                            <a:srgbClr val="333333"/>
                          </a:solidFill>
                          <a:effectLst/>
                          <a:latin typeface="inter-regular"/>
                        </a:rPr>
                        <a:t> for the purpose of ACID (Atomocity, Consistency, Isolation and Durability) property.</a:t>
                      </a:r>
                    </a:p>
                  </a:txBody>
                  <a:tcPr marL="22663" marR="22663" marT="22663" marB="2266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extLst>
                  <a:ext uri="{0D108BD9-81ED-4DB2-BD59-A6C34878D82A}">
                    <a16:rowId xmlns="" xmlns:a16="http://schemas.microsoft.com/office/drawing/2014/main" val="1040491890"/>
                  </a:ext>
                </a:extLst>
              </a:tr>
              <a:tr h="836956">
                <a:tc>
                  <a:txBody>
                    <a:bodyPr/>
                    <a:lstStyle/>
                    <a:p>
                      <a:pPr algn="just" fontAlgn="t"/>
                      <a:r>
                        <a:rPr lang="en-US" sz="1200">
                          <a:solidFill>
                            <a:srgbClr val="333333"/>
                          </a:solidFill>
                          <a:effectLst/>
                          <a:latin typeface="inter-regular"/>
                        </a:rPr>
                        <a:t>5)</a:t>
                      </a:r>
                    </a:p>
                  </a:txBody>
                  <a:tcPr marL="22663" marR="22663" marT="22663" marB="2266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200">
                          <a:solidFill>
                            <a:srgbClr val="333333"/>
                          </a:solidFill>
                          <a:effectLst/>
                          <a:latin typeface="inter-regular"/>
                        </a:rPr>
                        <a:t>DBMS uses file system to store data, so there will be </a:t>
                      </a:r>
                      <a:r>
                        <a:rPr lang="en-US" sz="1200" b="1">
                          <a:solidFill>
                            <a:srgbClr val="333333"/>
                          </a:solidFill>
                          <a:effectLst/>
                          <a:latin typeface="inter-bold"/>
                        </a:rPr>
                        <a:t>no relation between the tables</a:t>
                      </a:r>
                      <a:r>
                        <a:rPr lang="en-US" sz="1200">
                          <a:solidFill>
                            <a:srgbClr val="333333"/>
                          </a:solidFill>
                          <a:effectLst/>
                          <a:latin typeface="inter-regular"/>
                        </a:rPr>
                        <a:t>.</a:t>
                      </a:r>
                    </a:p>
                  </a:txBody>
                  <a:tcPr marL="22663" marR="22663" marT="22663" marB="2266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200">
                          <a:solidFill>
                            <a:srgbClr val="333333"/>
                          </a:solidFill>
                          <a:effectLst/>
                          <a:latin typeface="inter-regular"/>
                        </a:rPr>
                        <a:t>in RDBMS, data values are stored in the form of tables, so a </a:t>
                      </a:r>
                      <a:r>
                        <a:rPr lang="en-US" sz="1200" b="1">
                          <a:solidFill>
                            <a:srgbClr val="333333"/>
                          </a:solidFill>
                          <a:effectLst/>
                          <a:latin typeface="inter-bold"/>
                        </a:rPr>
                        <a:t>relationship</a:t>
                      </a:r>
                      <a:r>
                        <a:rPr lang="en-US" sz="1200">
                          <a:solidFill>
                            <a:srgbClr val="333333"/>
                          </a:solidFill>
                          <a:effectLst/>
                          <a:latin typeface="inter-regular"/>
                        </a:rPr>
                        <a:t> between these data values will be stored in the form of a table as well.</a:t>
                      </a:r>
                    </a:p>
                  </a:txBody>
                  <a:tcPr marL="22663" marR="22663" marT="22663" marB="2266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extLst>
                  <a:ext uri="{0D108BD9-81ED-4DB2-BD59-A6C34878D82A}">
                    <a16:rowId xmlns="" xmlns:a16="http://schemas.microsoft.com/office/drawing/2014/main" val="1323825757"/>
                  </a:ext>
                </a:extLst>
              </a:tr>
              <a:tr h="612102">
                <a:tc>
                  <a:txBody>
                    <a:bodyPr/>
                    <a:lstStyle/>
                    <a:p>
                      <a:pPr algn="just" fontAlgn="t"/>
                      <a:r>
                        <a:rPr lang="en-US" sz="1200">
                          <a:solidFill>
                            <a:srgbClr val="333333"/>
                          </a:solidFill>
                          <a:effectLst/>
                          <a:latin typeface="inter-regular"/>
                        </a:rPr>
                        <a:t>6)</a:t>
                      </a:r>
                    </a:p>
                  </a:txBody>
                  <a:tcPr marL="22663" marR="22663" marT="22663" marB="2266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1200">
                          <a:solidFill>
                            <a:srgbClr val="333333"/>
                          </a:solidFill>
                          <a:effectLst/>
                          <a:latin typeface="inter-regular"/>
                        </a:rPr>
                        <a:t>DBMS has to provide some uniform methods to access the stored information.</a:t>
                      </a:r>
                    </a:p>
                  </a:txBody>
                  <a:tcPr marL="22663" marR="22663" marT="22663" marB="2266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1200">
                          <a:solidFill>
                            <a:srgbClr val="333333"/>
                          </a:solidFill>
                          <a:effectLst/>
                          <a:latin typeface="inter-regular"/>
                        </a:rPr>
                        <a:t>RDBMS system supports a tabular structure of the data and a relationship between them to access the stored information.</a:t>
                      </a:r>
                    </a:p>
                  </a:txBody>
                  <a:tcPr marL="22663" marR="22663" marT="22663" marB="2266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extLst>
                  <a:ext uri="{0D108BD9-81ED-4DB2-BD59-A6C34878D82A}">
                    <a16:rowId xmlns="" xmlns:a16="http://schemas.microsoft.com/office/drawing/2014/main" val="3501949397"/>
                  </a:ext>
                </a:extLst>
              </a:tr>
              <a:tr h="274821">
                <a:tc>
                  <a:txBody>
                    <a:bodyPr/>
                    <a:lstStyle/>
                    <a:p>
                      <a:pPr algn="just" fontAlgn="t"/>
                      <a:r>
                        <a:rPr lang="en-US" sz="1200">
                          <a:solidFill>
                            <a:srgbClr val="333333"/>
                          </a:solidFill>
                          <a:effectLst/>
                          <a:latin typeface="inter-regular"/>
                        </a:rPr>
                        <a:t>7)</a:t>
                      </a:r>
                    </a:p>
                  </a:txBody>
                  <a:tcPr marL="22663" marR="22663" marT="22663" marB="2266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200" dirty="0">
                          <a:solidFill>
                            <a:srgbClr val="333333"/>
                          </a:solidFill>
                          <a:effectLst/>
                          <a:latin typeface="inter-regular"/>
                        </a:rPr>
                        <a:t>DBMS </a:t>
                      </a:r>
                      <a:r>
                        <a:rPr lang="en-US" sz="1200" b="1" dirty="0">
                          <a:solidFill>
                            <a:srgbClr val="333333"/>
                          </a:solidFill>
                          <a:effectLst/>
                          <a:latin typeface="inter-bold"/>
                        </a:rPr>
                        <a:t>does not support distributed database</a:t>
                      </a:r>
                      <a:r>
                        <a:rPr lang="en-US" sz="1200" dirty="0">
                          <a:solidFill>
                            <a:srgbClr val="333333"/>
                          </a:solidFill>
                          <a:effectLst/>
                          <a:latin typeface="inter-regular"/>
                        </a:rPr>
                        <a:t>.</a:t>
                      </a:r>
                    </a:p>
                  </a:txBody>
                  <a:tcPr marL="22663" marR="22663" marT="22663" marB="2266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200">
                          <a:solidFill>
                            <a:srgbClr val="333333"/>
                          </a:solidFill>
                          <a:effectLst/>
                          <a:latin typeface="inter-regular"/>
                        </a:rPr>
                        <a:t>RDBMS </a:t>
                      </a:r>
                      <a:r>
                        <a:rPr lang="en-US" sz="1200" b="1">
                          <a:solidFill>
                            <a:srgbClr val="333333"/>
                          </a:solidFill>
                          <a:effectLst/>
                          <a:latin typeface="inter-bold"/>
                        </a:rPr>
                        <a:t>supports distributed database</a:t>
                      </a:r>
                      <a:r>
                        <a:rPr lang="en-US" sz="1200">
                          <a:solidFill>
                            <a:srgbClr val="333333"/>
                          </a:solidFill>
                          <a:effectLst/>
                          <a:latin typeface="inter-regular"/>
                        </a:rPr>
                        <a:t>.</a:t>
                      </a:r>
                    </a:p>
                  </a:txBody>
                  <a:tcPr marL="22663" marR="22663" marT="22663" marB="2266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extLst>
                  <a:ext uri="{0D108BD9-81ED-4DB2-BD59-A6C34878D82A}">
                    <a16:rowId xmlns="" xmlns:a16="http://schemas.microsoft.com/office/drawing/2014/main" val="3169764088"/>
                  </a:ext>
                </a:extLst>
              </a:tr>
              <a:tr h="499675">
                <a:tc>
                  <a:txBody>
                    <a:bodyPr/>
                    <a:lstStyle/>
                    <a:p>
                      <a:pPr algn="just" fontAlgn="t"/>
                      <a:r>
                        <a:rPr lang="en-US" sz="1200">
                          <a:solidFill>
                            <a:srgbClr val="333333"/>
                          </a:solidFill>
                          <a:effectLst/>
                          <a:latin typeface="inter-regular"/>
                        </a:rPr>
                        <a:t>8)</a:t>
                      </a:r>
                    </a:p>
                  </a:txBody>
                  <a:tcPr marL="22663" marR="22663" marT="22663" marB="2266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1200">
                          <a:solidFill>
                            <a:srgbClr val="333333"/>
                          </a:solidFill>
                          <a:effectLst/>
                          <a:latin typeface="inter-regular"/>
                        </a:rPr>
                        <a:t>DBMS is meant to be for small organization and </a:t>
                      </a:r>
                      <a:r>
                        <a:rPr lang="en-US" sz="1200" b="1">
                          <a:solidFill>
                            <a:srgbClr val="333333"/>
                          </a:solidFill>
                          <a:effectLst/>
                          <a:latin typeface="inter-bold"/>
                        </a:rPr>
                        <a:t>deal with small data</a:t>
                      </a:r>
                      <a:r>
                        <a:rPr lang="en-US" sz="1200">
                          <a:solidFill>
                            <a:srgbClr val="333333"/>
                          </a:solidFill>
                          <a:effectLst/>
                          <a:latin typeface="inter-regular"/>
                        </a:rPr>
                        <a:t>. it supports </a:t>
                      </a:r>
                      <a:r>
                        <a:rPr lang="en-US" sz="1200" b="1">
                          <a:solidFill>
                            <a:srgbClr val="333333"/>
                          </a:solidFill>
                          <a:effectLst/>
                          <a:latin typeface="inter-bold"/>
                        </a:rPr>
                        <a:t>single user</a:t>
                      </a:r>
                      <a:r>
                        <a:rPr lang="en-US" sz="1200">
                          <a:solidFill>
                            <a:srgbClr val="333333"/>
                          </a:solidFill>
                          <a:effectLst/>
                          <a:latin typeface="inter-regular"/>
                        </a:rPr>
                        <a:t>.</a:t>
                      </a:r>
                    </a:p>
                  </a:txBody>
                  <a:tcPr marL="22663" marR="22663" marT="22663" marB="2266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1200">
                          <a:solidFill>
                            <a:srgbClr val="333333"/>
                          </a:solidFill>
                          <a:effectLst/>
                          <a:latin typeface="inter-regular"/>
                        </a:rPr>
                        <a:t>RDBMS is designed to </a:t>
                      </a:r>
                      <a:r>
                        <a:rPr lang="en-US" sz="1200" b="1">
                          <a:solidFill>
                            <a:srgbClr val="333333"/>
                          </a:solidFill>
                          <a:effectLst/>
                          <a:latin typeface="inter-bold"/>
                        </a:rPr>
                        <a:t>handle large amount of data</a:t>
                      </a:r>
                      <a:r>
                        <a:rPr lang="en-US" sz="1200">
                          <a:solidFill>
                            <a:srgbClr val="333333"/>
                          </a:solidFill>
                          <a:effectLst/>
                          <a:latin typeface="inter-regular"/>
                        </a:rPr>
                        <a:t>. it supports </a:t>
                      </a:r>
                      <a:r>
                        <a:rPr lang="en-US" sz="1200" b="1">
                          <a:solidFill>
                            <a:srgbClr val="333333"/>
                          </a:solidFill>
                          <a:effectLst/>
                          <a:latin typeface="inter-bold"/>
                        </a:rPr>
                        <a:t>multiple users</a:t>
                      </a:r>
                      <a:r>
                        <a:rPr lang="en-US" sz="1200">
                          <a:solidFill>
                            <a:srgbClr val="333333"/>
                          </a:solidFill>
                          <a:effectLst/>
                          <a:latin typeface="inter-regular"/>
                        </a:rPr>
                        <a:t>.</a:t>
                      </a:r>
                    </a:p>
                  </a:txBody>
                  <a:tcPr marL="22663" marR="22663" marT="22663" marB="2266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extLst>
                  <a:ext uri="{0D108BD9-81ED-4DB2-BD59-A6C34878D82A}">
                    <a16:rowId xmlns="" xmlns:a16="http://schemas.microsoft.com/office/drawing/2014/main" val="3756438600"/>
                  </a:ext>
                </a:extLst>
              </a:tr>
              <a:tr h="387248">
                <a:tc>
                  <a:txBody>
                    <a:bodyPr/>
                    <a:lstStyle/>
                    <a:p>
                      <a:pPr algn="just" fontAlgn="t"/>
                      <a:r>
                        <a:rPr lang="en-US" sz="1200">
                          <a:solidFill>
                            <a:srgbClr val="333333"/>
                          </a:solidFill>
                          <a:effectLst/>
                          <a:latin typeface="inter-regular"/>
                        </a:rPr>
                        <a:t>9)</a:t>
                      </a:r>
                    </a:p>
                  </a:txBody>
                  <a:tcPr marL="22663" marR="22663" marT="22663" marB="2266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200">
                          <a:solidFill>
                            <a:srgbClr val="333333"/>
                          </a:solidFill>
                          <a:effectLst/>
                          <a:latin typeface="inter-regular"/>
                        </a:rPr>
                        <a:t>Examples of DBMS are file systems, </a:t>
                      </a:r>
                      <a:r>
                        <a:rPr lang="en-US" sz="1200" b="1">
                          <a:solidFill>
                            <a:srgbClr val="333333"/>
                          </a:solidFill>
                          <a:effectLst/>
                          <a:latin typeface="inter-bold"/>
                        </a:rPr>
                        <a:t>xml</a:t>
                      </a:r>
                      <a:r>
                        <a:rPr lang="en-US" sz="1200">
                          <a:solidFill>
                            <a:srgbClr val="333333"/>
                          </a:solidFill>
                          <a:effectLst/>
                          <a:latin typeface="inter-regular"/>
                        </a:rPr>
                        <a:t> etc.</a:t>
                      </a:r>
                    </a:p>
                  </a:txBody>
                  <a:tcPr marL="22663" marR="22663" marT="22663" marB="2266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200" dirty="0">
                          <a:solidFill>
                            <a:srgbClr val="333333"/>
                          </a:solidFill>
                          <a:effectLst/>
                          <a:latin typeface="inter-regular"/>
                        </a:rPr>
                        <a:t>Example of RDBMS are </a:t>
                      </a:r>
                      <a:r>
                        <a:rPr lang="en-US" sz="1200" b="1" dirty="0" err="1">
                          <a:solidFill>
                            <a:srgbClr val="333333"/>
                          </a:solidFill>
                          <a:effectLst/>
                          <a:latin typeface="inter-bold"/>
                        </a:rPr>
                        <a:t>mysql</a:t>
                      </a:r>
                      <a:r>
                        <a:rPr lang="en-US" sz="1200" dirty="0">
                          <a:solidFill>
                            <a:srgbClr val="333333"/>
                          </a:solidFill>
                          <a:effectLst/>
                          <a:latin typeface="inter-regular"/>
                        </a:rPr>
                        <a:t>, </a:t>
                      </a:r>
                      <a:r>
                        <a:rPr lang="en-US" sz="1200" b="1" dirty="0" err="1">
                          <a:solidFill>
                            <a:srgbClr val="333333"/>
                          </a:solidFill>
                          <a:effectLst/>
                          <a:latin typeface="inter-bold"/>
                        </a:rPr>
                        <a:t>postgre</a:t>
                      </a:r>
                      <a:r>
                        <a:rPr lang="en-US" sz="1200" dirty="0">
                          <a:solidFill>
                            <a:srgbClr val="333333"/>
                          </a:solidFill>
                          <a:effectLst/>
                          <a:latin typeface="inter-regular"/>
                        </a:rPr>
                        <a:t>, </a:t>
                      </a:r>
                      <a:r>
                        <a:rPr lang="en-US" sz="1200" b="1" dirty="0" err="1">
                          <a:solidFill>
                            <a:srgbClr val="333333"/>
                          </a:solidFill>
                          <a:effectLst/>
                          <a:latin typeface="inter-bold"/>
                        </a:rPr>
                        <a:t>sql</a:t>
                      </a:r>
                      <a:r>
                        <a:rPr lang="en-US" sz="1200" b="1" dirty="0">
                          <a:solidFill>
                            <a:srgbClr val="333333"/>
                          </a:solidFill>
                          <a:effectLst/>
                          <a:latin typeface="inter-bold"/>
                        </a:rPr>
                        <a:t> server</a:t>
                      </a:r>
                      <a:r>
                        <a:rPr lang="en-US" sz="1200" dirty="0">
                          <a:solidFill>
                            <a:srgbClr val="333333"/>
                          </a:solidFill>
                          <a:effectLst/>
                          <a:latin typeface="inter-regular"/>
                        </a:rPr>
                        <a:t>, </a:t>
                      </a:r>
                      <a:r>
                        <a:rPr lang="en-US" sz="1200" b="1" dirty="0">
                          <a:solidFill>
                            <a:srgbClr val="333333"/>
                          </a:solidFill>
                          <a:effectLst/>
                          <a:latin typeface="inter-bold"/>
                        </a:rPr>
                        <a:t>oracle</a:t>
                      </a:r>
                      <a:r>
                        <a:rPr lang="en-US" sz="1200" dirty="0">
                          <a:solidFill>
                            <a:srgbClr val="333333"/>
                          </a:solidFill>
                          <a:effectLst/>
                          <a:latin typeface="inter-regular"/>
                        </a:rPr>
                        <a:t> etc.</a:t>
                      </a:r>
                    </a:p>
                  </a:txBody>
                  <a:tcPr marL="22663" marR="22663" marT="22663" marB="2266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extLst>
                  <a:ext uri="{0D108BD9-81ED-4DB2-BD59-A6C34878D82A}">
                    <a16:rowId xmlns="" xmlns:a16="http://schemas.microsoft.com/office/drawing/2014/main" val="3637758473"/>
                  </a:ext>
                </a:extLst>
              </a:tr>
            </a:tbl>
          </a:graphicData>
        </a:graphic>
      </p:graphicFrame>
    </p:spTree>
    <p:extLst>
      <p:ext uri="{BB962C8B-B14F-4D97-AF65-F5344CB8AC3E}">
        <p14:creationId xmlns:p14="http://schemas.microsoft.com/office/powerpoint/2010/main" val="16157587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BE5E19E-573D-43A2-8A3D-55C96F5FB21B}"/>
              </a:ext>
            </a:extLst>
          </p:cNvPr>
          <p:cNvSpPr>
            <a:spLocks noGrp="1"/>
          </p:cNvSpPr>
          <p:nvPr>
            <p:ph type="title"/>
          </p:nvPr>
        </p:nvSpPr>
        <p:spPr>
          <a:xfrm>
            <a:off x="0" y="18256"/>
            <a:ext cx="12192000" cy="1016218"/>
          </a:xfrm>
        </p:spPr>
        <p:txBody>
          <a:bodyPr>
            <a:normAutofit fontScale="90000"/>
          </a:bodyPr>
          <a:lstStyle/>
          <a:p>
            <a:r>
              <a:rPr lang="en-US" b="0" i="0" dirty="0">
                <a:solidFill>
                  <a:srgbClr val="610B38"/>
                </a:solidFill>
                <a:effectLst/>
                <a:latin typeface="erdana"/>
              </a:rPr>
              <a:t/>
            </a:r>
            <a:br>
              <a:rPr lang="en-US" b="0" i="0" dirty="0">
                <a:solidFill>
                  <a:srgbClr val="610B38"/>
                </a:solidFill>
                <a:effectLst/>
                <a:latin typeface="erdana"/>
              </a:rPr>
            </a:br>
            <a:r>
              <a:rPr lang="en-US" b="0" i="0" dirty="0">
                <a:solidFill>
                  <a:srgbClr val="610B38"/>
                </a:solidFill>
                <a:effectLst/>
                <a:latin typeface="erdana"/>
              </a:rPr>
              <a:t/>
            </a:r>
            <a:br>
              <a:rPr lang="en-US" b="0" i="0" dirty="0">
                <a:solidFill>
                  <a:srgbClr val="610B38"/>
                </a:solidFill>
                <a:effectLst/>
                <a:latin typeface="erdana"/>
              </a:rPr>
            </a:br>
            <a:r>
              <a:rPr lang="en-US" b="0" i="0" dirty="0">
                <a:solidFill>
                  <a:srgbClr val="610B38"/>
                </a:solidFill>
                <a:effectLst/>
                <a:latin typeface="erdana"/>
              </a:rPr>
              <a:t>DBMS vs. File System</a:t>
            </a:r>
            <a:br>
              <a:rPr lang="en-US" b="0" i="0" dirty="0">
                <a:solidFill>
                  <a:srgbClr val="610B38"/>
                </a:solidFill>
                <a:effectLst/>
                <a:latin typeface="erdana"/>
              </a:rPr>
            </a:br>
            <a:r>
              <a:rPr kumimoji="0" lang="en-US" altLang="en-US" sz="1300" b="0" i="0" u="none" strike="noStrike" cap="none" normalizeH="0" baseline="0" dirty="0">
                <a:ln>
                  <a:noFill/>
                </a:ln>
                <a:solidFill>
                  <a:srgbClr val="333333"/>
                </a:solidFill>
                <a:effectLst/>
                <a:latin typeface="inter-regular"/>
              </a:rPr>
              <a:t>There are following differences between DBMS and File system:</a:t>
            </a:r>
            <a:r>
              <a:rPr kumimoji="0" lang="en-US" altLang="en-US" sz="1300" b="0" i="0" u="none" strike="noStrike" cap="none" normalizeH="0" baseline="0" dirty="0">
                <a:ln>
                  <a:noFill/>
                </a:ln>
                <a:solidFill>
                  <a:schemeClr val="tx1"/>
                </a:solidFill>
                <a:effectLst/>
                <a:latin typeface="Arial" panose="020B0604020202020204" pitchFamily="34" charset="0"/>
              </a:rPr>
              <a:t/>
            </a:r>
            <a:br>
              <a:rPr kumimoji="0" lang="en-US" altLang="en-US" sz="1300" b="0" i="0" u="none" strike="noStrike" cap="none" normalizeH="0" baseline="0" dirty="0">
                <a:ln>
                  <a:noFill/>
                </a:ln>
                <a:solidFill>
                  <a:schemeClr val="tx1"/>
                </a:solidFill>
                <a:effectLst/>
                <a:latin typeface="Arial" panose="020B0604020202020204" pitchFamily="34" charset="0"/>
              </a:rPr>
            </a:br>
            <a:r>
              <a:rPr lang="en-US" b="0" i="0" dirty="0">
                <a:solidFill>
                  <a:srgbClr val="610B38"/>
                </a:solidFill>
                <a:effectLst/>
                <a:latin typeface="erdana"/>
              </a:rPr>
              <a:t/>
            </a:r>
            <a:br>
              <a:rPr lang="en-US" b="0" i="0" dirty="0">
                <a:solidFill>
                  <a:srgbClr val="610B38"/>
                </a:solidFill>
                <a:effectLst/>
                <a:latin typeface="erdana"/>
              </a:rPr>
            </a:br>
            <a:endParaRPr lang="en-US" dirty="0"/>
          </a:p>
        </p:txBody>
      </p:sp>
      <p:graphicFrame>
        <p:nvGraphicFramePr>
          <p:cNvPr id="4" name="Content Placeholder 3">
            <a:extLst>
              <a:ext uri="{FF2B5EF4-FFF2-40B4-BE49-F238E27FC236}">
                <a16:creationId xmlns="" xmlns:a16="http://schemas.microsoft.com/office/drawing/2014/main" id="{E57A10D1-AC41-4D4D-A160-9B31EB9C205A}"/>
              </a:ext>
            </a:extLst>
          </p:cNvPr>
          <p:cNvGraphicFramePr>
            <a:graphicFrameLocks noGrp="1"/>
          </p:cNvGraphicFramePr>
          <p:nvPr>
            <p:ph idx="1"/>
            <p:extLst>
              <p:ext uri="{D42A27DB-BD31-4B8C-83A1-F6EECF244321}">
                <p14:modId xmlns:p14="http://schemas.microsoft.com/office/powerpoint/2010/main" val="1016402333"/>
              </p:ext>
            </p:extLst>
          </p:nvPr>
        </p:nvGraphicFramePr>
        <p:xfrm>
          <a:off x="133926" y="1034475"/>
          <a:ext cx="11947238" cy="5773032"/>
        </p:xfrm>
        <a:graphic>
          <a:graphicData uri="http://schemas.openxmlformats.org/drawingml/2006/table">
            <a:tbl>
              <a:tblPr/>
              <a:tblGrid>
                <a:gridCol w="5973619">
                  <a:extLst>
                    <a:ext uri="{9D8B030D-6E8A-4147-A177-3AD203B41FA5}">
                      <a16:colId xmlns="" xmlns:a16="http://schemas.microsoft.com/office/drawing/2014/main" val="1089707649"/>
                    </a:ext>
                  </a:extLst>
                </a:gridCol>
                <a:gridCol w="5973619">
                  <a:extLst>
                    <a:ext uri="{9D8B030D-6E8A-4147-A177-3AD203B41FA5}">
                      <a16:colId xmlns="" xmlns:a16="http://schemas.microsoft.com/office/drawing/2014/main" val="925951792"/>
                    </a:ext>
                  </a:extLst>
                </a:gridCol>
              </a:tblGrid>
              <a:tr h="430870">
                <a:tc>
                  <a:txBody>
                    <a:bodyPr/>
                    <a:lstStyle/>
                    <a:p>
                      <a:pPr algn="l" fontAlgn="t"/>
                      <a:r>
                        <a:rPr lang="en-US" sz="1800">
                          <a:solidFill>
                            <a:srgbClr val="000000"/>
                          </a:solidFill>
                          <a:effectLst/>
                          <a:latin typeface="times new roman" panose="02020603050405020304" pitchFamily="18" charset="0"/>
                        </a:rPr>
                        <a:t>DBMS</a:t>
                      </a:r>
                    </a:p>
                  </a:txBody>
                  <a:tcPr marL="89540" marR="89540" marT="89540" marB="89540">
                    <a:lnL w="7620" cap="flat" cmpd="sng" algn="ctr">
                      <a:solidFill>
                        <a:srgbClr val="E8C41F"/>
                      </a:solidFill>
                      <a:prstDash val="solid"/>
                      <a:round/>
                      <a:headEnd type="none" w="med" len="med"/>
                      <a:tailEnd type="none" w="med" len="med"/>
                    </a:lnL>
                    <a:lnR w="7620" cap="flat" cmpd="sng" algn="ctr">
                      <a:solidFill>
                        <a:srgbClr val="E8C41F"/>
                      </a:solidFill>
                      <a:prstDash val="solid"/>
                      <a:round/>
                      <a:headEnd type="none" w="med" len="med"/>
                      <a:tailEnd type="none" w="med" len="med"/>
                    </a:lnR>
                    <a:lnT w="7620" cap="flat" cmpd="sng" algn="ctr">
                      <a:solidFill>
                        <a:srgbClr val="E8C41F"/>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C7CCBE"/>
                    </a:solidFill>
                  </a:tcPr>
                </a:tc>
                <a:tc>
                  <a:txBody>
                    <a:bodyPr/>
                    <a:lstStyle/>
                    <a:p>
                      <a:pPr algn="l" fontAlgn="t"/>
                      <a:r>
                        <a:rPr lang="en-US" sz="1800">
                          <a:solidFill>
                            <a:srgbClr val="000000"/>
                          </a:solidFill>
                          <a:effectLst/>
                          <a:latin typeface="times new roman" panose="02020603050405020304" pitchFamily="18" charset="0"/>
                        </a:rPr>
                        <a:t>File System</a:t>
                      </a:r>
                    </a:p>
                  </a:txBody>
                  <a:tcPr marL="89540" marR="89540" marT="89540" marB="89540">
                    <a:lnL w="7620" cap="flat" cmpd="sng" algn="ctr">
                      <a:solidFill>
                        <a:srgbClr val="E8C41F"/>
                      </a:solidFill>
                      <a:prstDash val="solid"/>
                      <a:round/>
                      <a:headEnd type="none" w="med" len="med"/>
                      <a:tailEnd type="none" w="med" len="med"/>
                    </a:lnL>
                    <a:lnR w="7620" cap="flat" cmpd="sng" algn="ctr">
                      <a:solidFill>
                        <a:srgbClr val="E8C41F"/>
                      </a:solidFill>
                      <a:prstDash val="solid"/>
                      <a:round/>
                      <a:headEnd type="none" w="med" len="med"/>
                      <a:tailEnd type="none" w="med" len="med"/>
                    </a:lnR>
                    <a:lnT w="7620" cap="flat" cmpd="sng" algn="ctr">
                      <a:solidFill>
                        <a:srgbClr val="E8C41F"/>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C7CCBE"/>
                    </a:solidFill>
                  </a:tcPr>
                </a:tc>
                <a:extLst>
                  <a:ext uri="{0D108BD9-81ED-4DB2-BD59-A6C34878D82A}">
                    <a16:rowId xmlns="" xmlns:a16="http://schemas.microsoft.com/office/drawing/2014/main" val="971729561"/>
                  </a:ext>
                </a:extLst>
              </a:tr>
              <a:tr h="879267">
                <a:tc>
                  <a:txBody>
                    <a:bodyPr/>
                    <a:lstStyle/>
                    <a:p>
                      <a:pPr algn="just" fontAlgn="t"/>
                      <a:r>
                        <a:rPr lang="en-US" sz="1800">
                          <a:solidFill>
                            <a:srgbClr val="333333"/>
                          </a:solidFill>
                          <a:effectLst/>
                          <a:latin typeface="inter-regular"/>
                        </a:rPr>
                        <a:t>DBMS is a collection of data. In DBMS, the user is not required to write the procedures.</a:t>
                      </a:r>
                    </a:p>
                  </a:txBody>
                  <a:tcPr marL="59693" marR="59693" marT="59693" marB="5969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800">
                          <a:solidFill>
                            <a:srgbClr val="333333"/>
                          </a:solidFill>
                          <a:effectLst/>
                          <a:latin typeface="inter-regular"/>
                        </a:rPr>
                        <a:t>File system is a collection of data. In this system, the user has to write the procedures for managing the database.</a:t>
                      </a:r>
                    </a:p>
                  </a:txBody>
                  <a:tcPr marL="59693" marR="59693" marT="59693" marB="5969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extLst>
                  <a:ext uri="{0D108BD9-81ED-4DB2-BD59-A6C34878D82A}">
                    <a16:rowId xmlns="" xmlns:a16="http://schemas.microsoft.com/office/drawing/2014/main" val="1343567089"/>
                  </a:ext>
                </a:extLst>
              </a:tr>
              <a:tr h="634831">
                <a:tc>
                  <a:txBody>
                    <a:bodyPr/>
                    <a:lstStyle/>
                    <a:p>
                      <a:pPr algn="just" fontAlgn="t"/>
                      <a:r>
                        <a:rPr lang="en-US" sz="1800">
                          <a:solidFill>
                            <a:srgbClr val="333333"/>
                          </a:solidFill>
                          <a:effectLst/>
                          <a:latin typeface="inter-regular"/>
                        </a:rPr>
                        <a:t>DBMS gives an abstract view of data that hides the details.</a:t>
                      </a:r>
                    </a:p>
                  </a:txBody>
                  <a:tcPr marL="59693" marR="59693" marT="59693" marB="5969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1800">
                          <a:solidFill>
                            <a:srgbClr val="333333"/>
                          </a:solidFill>
                          <a:effectLst/>
                          <a:latin typeface="inter-regular"/>
                        </a:rPr>
                        <a:t>File system provides the detail of the data representation and storage of data.</a:t>
                      </a:r>
                    </a:p>
                  </a:txBody>
                  <a:tcPr marL="59693" marR="59693" marT="59693" marB="5969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extLst>
                  <a:ext uri="{0D108BD9-81ED-4DB2-BD59-A6C34878D82A}">
                    <a16:rowId xmlns="" xmlns:a16="http://schemas.microsoft.com/office/drawing/2014/main" val="508519118"/>
                  </a:ext>
                </a:extLst>
              </a:tr>
              <a:tr h="1134538">
                <a:tc>
                  <a:txBody>
                    <a:bodyPr/>
                    <a:lstStyle/>
                    <a:p>
                      <a:pPr algn="just" fontAlgn="t"/>
                      <a:r>
                        <a:rPr lang="en-US" sz="1800">
                          <a:solidFill>
                            <a:srgbClr val="333333"/>
                          </a:solidFill>
                          <a:effectLst/>
                          <a:latin typeface="inter-regular"/>
                        </a:rPr>
                        <a:t>DBMS provides a crash recovery mechanism, i.e., DBMS protects the user from the system failure.</a:t>
                      </a:r>
                    </a:p>
                  </a:txBody>
                  <a:tcPr marL="59693" marR="59693" marT="59693" marB="5969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800" dirty="0">
                          <a:solidFill>
                            <a:srgbClr val="333333"/>
                          </a:solidFill>
                          <a:effectLst/>
                          <a:latin typeface="inter-regular"/>
                        </a:rPr>
                        <a:t>File system doesn't have a crash mechanism, i.e., if the system crashes while entering some data, then the content of the file will lost.</a:t>
                      </a:r>
                    </a:p>
                  </a:txBody>
                  <a:tcPr marL="59693" marR="59693" marT="59693" marB="5969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extLst>
                  <a:ext uri="{0D108BD9-81ED-4DB2-BD59-A6C34878D82A}">
                    <a16:rowId xmlns="" xmlns:a16="http://schemas.microsoft.com/office/drawing/2014/main" val="2689973643"/>
                  </a:ext>
                </a:extLst>
              </a:tr>
              <a:tr h="623996">
                <a:tc>
                  <a:txBody>
                    <a:bodyPr/>
                    <a:lstStyle/>
                    <a:p>
                      <a:pPr algn="just" fontAlgn="t"/>
                      <a:r>
                        <a:rPr lang="en-US" sz="1800" dirty="0">
                          <a:solidFill>
                            <a:srgbClr val="333333"/>
                          </a:solidFill>
                          <a:effectLst/>
                          <a:latin typeface="inter-regular"/>
                        </a:rPr>
                        <a:t>DBMS provides a good protection mechanism.</a:t>
                      </a:r>
                    </a:p>
                  </a:txBody>
                  <a:tcPr marL="59693" marR="59693" marT="59693" marB="5969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1800">
                          <a:solidFill>
                            <a:srgbClr val="333333"/>
                          </a:solidFill>
                          <a:effectLst/>
                          <a:latin typeface="inter-regular"/>
                        </a:rPr>
                        <a:t>It is very difficult to protect a file under the file system.</a:t>
                      </a:r>
                    </a:p>
                  </a:txBody>
                  <a:tcPr marL="59693" marR="59693" marT="59693" marB="5969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extLst>
                  <a:ext uri="{0D108BD9-81ED-4DB2-BD59-A6C34878D82A}">
                    <a16:rowId xmlns="" xmlns:a16="http://schemas.microsoft.com/office/drawing/2014/main" val="2503092783"/>
                  </a:ext>
                </a:extLst>
              </a:tr>
              <a:tr h="879267">
                <a:tc>
                  <a:txBody>
                    <a:bodyPr/>
                    <a:lstStyle/>
                    <a:p>
                      <a:pPr algn="just" fontAlgn="t"/>
                      <a:r>
                        <a:rPr lang="en-US" sz="1800">
                          <a:solidFill>
                            <a:srgbClr val="333333"/>
                          </a:solidFill>
                          <a:effectLst/>
                          <a:latin typeface="inter-regular"/>
                        </a:rPr>
                        <a:t>DBMS contains a wide variety of sophisticated techniques to store and retrieve the data.</a:t>
                      </a:r>
                    </a:p>
                  </a:txBody>
                  <a:tcPr marL="59693" marR="59693" marT="59693" marB="5969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800">
                          <a:solidFill>
                            <a:srgbClr val="333333"/>
                          </a:solidFill>
                          <a:effectLst/>
                          <a:latin typeface="inter-regular"/>
                        </a:rPr>
                        <a:t>File system can't efficiently store and retrieve the data.</a:t>
                      </a:r>
                    </a:p>
                  </a:txBody>
                  <a:tcPr marL="59693" marR="59693" marT="59693" marB="5969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extLst>
                  <a:ext uri="{0D108BD9-81ED-4DB2-BD59-A6C34878D82A}">
                    <a16:rowId xmlns="" xmlns:a16="http://schemas.microsoft.com/office/drawing/2014/main" val="2112544302"/>
                  </a:ext>
                </a:extLst>
              </a:tr>
              <a:tr h="1134538">
                <a:tc>
                  <a:txBody>
                    <a:bodyPr/>
                    <a:lstStyle/>
                    <a:p>
                      <a:pPr algn="just" fontAlgn="t"/>
                      <a:r>
                        <a:rPr lang="en-US" sz="1800">
                          <a:solidFill>
                            <a:srgbClr val="333333"/>
                          </a:solidFill>
                          <a:effectLst/>
                          <a:latin typeface="inter-regular"/>
                        </a:rPr>
                        <a:t>DBMS takes care of Concurrent access of data using some form of locking.</a:t>
                      </a:r>
                    </a:p>
                  </a:txBody>
                  <a:tcPr marL="59693" marR="59693" marT="59693" marB="5969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1800" dirty="0">
                          <a:solidFill>
                            <a:srgbClr val="333333"/>
                          </a:solidFill>
                          <a:effectLst/>
                          <a:latin typeface="inter-regular"/>
                        </a:rPr>
                        <a:t>In the File system, concurrent access has many problems like redirecting the file while other deleting some information or updating some information.</a:t>
                      </a:r>
                    </a:p>
                  </a:txBody>
                  <a:tcPr marL="59693" marR="59693" marT="59693" marB="59693">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extLst>
                  <a:ext uri="{0D108BD9-81ED-4DB2-BD59-A6C34878D82A}">
                    <a16:rowId xmlns="" xmlns:a16="http://schemas.microsoft.com/office/drawing/2014/main" val="2872536083"/>
                  </a:ext>
                </a:extLst>
              </a:tr>
            </a:tbl>
          </a:graphicData>
        </a:graphic>
      </p:graphicFrame>
    </p:spTree>
    <p:extLst>
      <p:ext uri="{BB962C8B-B14F-4D97-AF65-F5344CB8AC3E}">
        <p14:creationId xmlns:p14="http://schemas.microsoft.com/office/powerpoint/2010/main" val="4095468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C1CBEE49-F0EB-4BD9-B167-FC3B6B3D2352}"/>
              </a:ext>
            </a:extLst>
          </p:cNvPr>
          <p:cNvSpPr txBox="1"/>
          <p:nvPr/>
        </p:nvSpPr>
        <p:spPr>
          <a:xfrm>
            <a:off x="240144" y="0"/>
            <a:ext cx="11868727" cy="3139321"/>
          </a:xfrm>
          <a:prstGeom prst="rect">
            <a:avLst/>
          </a:prstGeom>
          <a:noFill/>
        </p:spPr>
        <p:txBody>
          <a:bodyPr wrap="square">
            <a:spAutoFit/>
          </a:bodyPr>
          <a:lstStyle/>
          <a:p>
            <a:pPr algn="just"/>
            <a:r>
              <a:rPr lang="en-US" b="0" i="0" dirty="0">
                <a:solidFill>
                  <a:srgbClr val="610B38"/>
                </a:solidFill>
                <a:effectLst/>
                <a:latin typeface="erdana"/>
              </a:rPr>
              <a:t>What is Data?</a:t>
            </a:r>
          </a:p>
          <a:p>
            <a:pPr algn="just"/>
            <a:r>
              <a:rPr lang="en-US" b="0" i="0" dirty="0">
                <a:solidFill>
                  <a:srgbClr val="333333"/>
                </a:solidFill>
                <a:effectLst/>
                <a:latin typeface="inter-regular"/>
              </a:rPr>
              <a:t>Data is a collection of a distinct small unit of information. It can be used in a variety of forms like text, numbers, media, bytes, etc. it can be stored in pieces of paper or electronic memory, etc.</a:t>
            </a:r>
          </a:p>
          <a:p>
            <a:pPr algn="just"/>
            <a:r>
              <a:rPr lang="en-US" b="0" i="0" dirty="0">
                <a:solidFill>
                  <a:srgbClr val="333333"/>
                </a:solidFill>
                <a:effectLst/>
                <a:latin typeface="inter-regular"/>
              </a:rPr>
              <a:t>Word 'Data' is originated from the word 'datum' that means 'single piece of information.' It is plural of the word datum.</a:t>
            </a:r>
          </a:p>
          <a:p>
            <a:pPr algn="just"/>
            <a:r>
              <a:rPr lang="en-US" b="0" i="0" dirty="0">
                <a:solidFill>
                  <a:srgbClr val="333333"/>
                </a:solidFill>
                <a:effectLst/>
                <a:latin typeface="inter-regular"/>
              </a:rPr>
              <a:t>In computing, Data is information that can be translated into a form for efficient movement and processing. Data is interchangeable.</a:t>
            </a:r>
          </a:p>
          <a:p>
            <a:pPr algn="just"/>
            <a:r>
              <a:rPr lang="en-US" b="0" i="0" dirty="0">
                <a:solidFill>
                  <a:srgbClr val="610B38"/>
                </a:solidFill>
                <a:effectLst/>
                <a:latin typeface="erdana"/>
              </a:rPr>
              <a:t>What is Database?</a:t>
            </a:r>
          </a:p>
          <a:p>
            <a:pPr algn="just"/>
            <a:r>
              <a:rPr lang="en-US" b="0" i="0" dirty="0">
                <a:solidFill>
                  <a:srgbClr val="333333"/>
                </a:solidFill>
                <a:effectLst/>
                <a:latin typeface="inter-regular"/>
              </a:rPr>
              <a:t>A </a:t>
            </a:r>
            <a:r>
              <a:rPr lang="en-US" b="1" i="0" dirty="0">
                <a:solidFill>
                  <a:srgbClr val="333333"/>
                </a:solidFill>
                <a:effectLst/>
                <a:latin typeface="inter-bold"/>
              </a:rPr>
              <a:t>database</a:t>
            </a:r>
            <a:r>
              <a:rPr lang="en-US" b="0" i="0" dirty="0">
                <a:solidFill>
                  <a:srgbClr val="333333"/>
                </a:solidFill>
                <a:effectLst/>
                <a:latin typeface="inter-regular"/>
              </a:rPr>
              <a:t> is an organized collection of data, so that it can be easily accessed and managed.</a:t>
            </a:r>
          </a:p>
          <a:p>
            <a:pPr algn="just"/>
            <a:r>
              <a:rPr lang="en-US" b="0" i="0" dirty="0">
                <a:solidFill>
                  <a:srgbClr val="610B38"/>
                </a:solidFill>
                <a:effectLst/>
                <a:latin typeface="erdana"/>
              </a:rPr>
              <a:t>Types of Databases</a:t>
            </a:r>
          </a:p>
          <a:p>
            <a:pPr algn="just"/>
            <a:r>
              <a:rPr lang="en-US" b="0" i="0" dirty="0">
                <a:solidFill>
                  <a:srgbClr val="333333"/>
                </a:solidFill>
                <a:effectLst/>
                <a:latin typeface="inter-regular"/>
              </a:rPr>
              <a:t>There are various types of databases used for storing different varieties of data:</a:t>
            </a:r>
            <a:endParaRPr lang="en-US" dirty="0">
              <a:solidFill>
                <a:srgbClr val="333333"/>
              </a:solidFill>
              <a:latin typeface="inter-regular"/>
            </a:endParaRPr>
          </a:p>
          <a:p>
            <a:pPr algn="just"/>
            <a:endParaRPr lang="en-US" b="0" i="0" dirty="0">
              <a:solidFill>
                <a:srgbClr val="333333"/>
              </a:solidFill>
              <a:effectLst/>
              <a:latin typeface="inter-regular"/>
            </a:endParaRPr>
          </a:p>
        </p:txBody>
      </p:sp>
      <p:pic>
        <p:nvPicPr>
          <p:cNvPr id="2050" name="Picture 2" descr="Types of Databases">
            <a:extLst>
              <a:ext uri="{FF2B5EF4-FFF2-40B4-BE49-F238E27FC236}">
                <a16:creationId xmlns="" xmlns:a16="http://schemas.microsoft.com/office/drawing/2014/main" id="{B76602A0-8904-4944-8C5F-105FBB3AC5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4605" y="3352763"/>
            <a:ext cx="62865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1881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8ECEC167-0F9D-4BF3-803E-ED56FF590EB8}"/>
              </a:ext>
            </a:extLst>
          </p:cNvPr>
          <p:cNvSpPr txBox="1"/>
          <p:nvPr/>
        </p:nvSpPr>
        <p:spPr>
          <a:xfrm>
            <a:off x="203200" y="199655"/>
            <a:ext cx="10631055" cy="5909310"/>
          </a:xfrm>
          <a:prstGeom prst="rect">
            <a:avLst/>
          </a:prstGeom>
          <a:noFill/>
        </p:spPr>
        <p:txBody>
          <a:bodyPr wrap="square">
            <a:spAutoFit/>
          </a:bodyPr>
          <a:lstStyle/>
          <a:p>
            <a:pPr algn="just"/>
            <a:r>
              <a:rPr lang="en-US" b="0" i="0" dirty="0">
                <a:solidFill>
                  <a:srgbClr val="610B38"/>
                </a:solidFill>
                <a:effectLst/>
                <a:latin typeface="erdana"/>
              </a:rPr>
              <a:t>1) Centralized Database</a:t>
            </a:r>
          </a:p>
          <a:p>
            <a:pPr algn="just"/>
            <a:r>
              <a:rPr lang="en-US" b="0" i="0" dirty="0">
                <a:solidFill>
                  <a:srgbClr val="333333"/>
                </a:solidFill>
                <a:effectLst/>
                <a:latin typeface="inter-regular"/>
              </a:rPr>
              <a:t>It is the type of database that stores data at a centralized database system. It comforts the users to access the stored data from different locations through several applications. These applications contain the authentication process to let users access data securely. An example of a Centralized database can be Central Library that carries a central database of each library in a college/university.</a:t>
            </a:r>
          </a:p>
          <a:p>
            <a:pPr algn="just"/>
            <a:r>
              <a:rPr lang="en-US" b="0" i="0" dirty="0">
                <a:solidFill>
                  <a:srgbClr val="610B4B"/>
                </a:solidFill>
                <a:effectLst/>
                <a:latin typeface="erdana"/>
              </a:rPr>
              <a:t>Advantages of Centralized Database</a:t>
            </a:r>
          </a:p>
          <a:p>
            <a:pPr algn="just">
              <a:buFont typeface="Arial" panose="020B0604020202020204" pitchFamily="34" charset="0"/>
              <a:buChar char="•"/>
            </a:pPr>
            <a:r>
              <a:rPr lang="en-US" b="0" i="0" dirty="0">
                <a:solidFill>
                  <a:srgbClr val="000000"/>
                </a:solidFill>
                <a:effectLst/>
                <a:latin typeface="inter-regular"/>
              </a:rPr>
              <a:t>It has decreased the risk of data management, i.e., manipulation of data will not affect the core data.</a:t>
            </a:r>
          </a:p>
          <a:p>
            <a:pPr algn="just">
              <a:buFont typeface="Arial" panose="020B0604020202020204" pitchFamily="34" charset="0"/>
              <a:buChar char="•"/>
            </a:pPr>
            <a:r>
              <a:rPr lang="en-US" b="0" i="0" dirty="0">
                <a:solidFill>
                  <a:srgbClr val="000000"/>
                </a:solidFill>
                <a:effectLst/>
                <a:latin typeface="inter-regular"/>
              </a:rPr>
              <a:t>Data consistency is maintained as it manages data in a central repository.</a:t>
            </a:r>
          </a:p>
          <a:p>
            <a:pPr algn="just">
              <a:buFont typeface="Arial" panose="020B0604020202020204" pitchFamily="34" charset="0"/>
              <a:buChar char="•"/>
            </a:pPr>
            <a:r>
              <a:rPr lang="en-US" b="0" i="0" dirty="0">
                <a:solidFill>
                  <a:srgbClr val="000000"/>
                </a:solidFill>
                <a:effectLst/>
                <a:latin typeface="inter-regular"/>
              </a:rPr>
              <a:t>It provides better data quality, which enables organizations to establish data standards.</a:t>
            </a:r>
          </a:p>
          <a:p>
            <a:pPr algn="just">
              <a:buFont typeface="Arial" panose="020B0604020202020204" pitchFamily="34" charset="0"/>
              <a:buChar char="•"/>
            </a:pPr>
            <a:r>
              <a:rPr lang="en-US" b="0" i="0" dirty="0">
                <a:solidFill>
                  <a:srgbClr val="000000"/>
                </a:solidFill>
                <a:effectLst/>
                <a:latin typeface="inter-regular"/>
              </a:rPr>
              <a:t>It is less costly because fewer vendors are required to handle the data sets.</a:t>
            </a:r>
          </a:p>
          <a:p>
            <a:pPr algn="just"/>
            <a:r>
              <a:rPr lang="en-US" b="0" i="0" dirty="0">
                <a:solidFill>
                  <a:srgbClr val="610B4B"/>
                </a:solidFill>
                <a:effectLst/>
                <a:latin typeface="erdana"/>
              </a:rPr>
              <a:t>Disadvantages of Centralized Database</a:t>
            </a:r>
          </a:p>
          <a:p>
            <a:pPr algn="just">
              <a:buFont typeface="Arial" panose="020B0604020202020204" pitchFamily="34" charset="0"/>
              <a:buChar char="•"/>
            </a:pPr>
            <a:r>
              <a:rPr lang="en-US" b="0" i="0" dirty="0">
                <a:solidFill>
                  <a:srgbClr val="000000"/>
                </a:solidFill>
                <a:effectLst/>
                <a:latin typeface="inter-regular"/>
              </a:rPr>
              <a:t>The size of the centralized database is large, which increases the response time for fetching the data.</a:t>
            </a:r>
          </a:p>
          <a:p>
            <a:pPr algn="just">
              <a:buFont typeface="Arial" panose="020B0604020202020204" pitchFamily="34" charset="0"/>
              <a:buChar char="•"/>
            </a:pPr>
            <a:r>
              <a:rPr lang="en-US" b="0" i="0" dirty="0">
                <a:solidFill>
                  <a:srgbClr val="000000"/>
                </a:solidFill>
                <a:effectLst/>
                <a:latin typeface="inter-regular"/>
              </a:rPr>
              <a:t>It is not easy to update such an extensive database system.</a:t>
            </a:r>
          </a:p>
          <a:p>
            <a:pPr algn="just">
              <a:buFont typeface="Arial" panose="020B0604020202020204" pitchFamily="34" charset="0"/>
              <a:buChar char="•"/>
            </a:pPr>
            <a:r>
              <a:rPr lang="en-US" b="0" i="0" dirty="0">
                <a:solidFill>
                  <a:srgbClr val="000000"/>
                </a:solidFill>
                <a:effectLst/>
                <a:latin typeface="inter-regular"/>
              </a:rPr>
              <a:t>If any server failure occurs, entire data will be lost, which could be a huge loss.</a:t>
            </a:r>
          </a:p>
          <a:p>
            <a:pPr algn="just"/>
            <a:r>
              <a:rPr lang="en-US" b="0" i="0" dirty="0">
                <a:solidFill>
                  <a:srgbClr val="610B38"/>
                </a:solidFill>
                <a:effectLst/>
                <a:latin typeface="erdana"/>
              </a:rPr>
              <a:t>2) Distributed Database</a:t>
            </a:r>
          </a:p>
          <a:p>
            <a:pPr algn="just"/>
            <a:r>
              <a:rPr lang="en-US" b="0" i="0" dirty="0">
                <a:solidFill>
                  <a:srgbClr val="333333"/>
                </a:solidFill>
                <a:effectLst/>
                <a:latin typeface="inter-regular"/>
              </a:rPr>
              <a:t>Unlike a centralized database system, in distributed systems, data is distributed among different database systems of an organization. These database systems are connected via communication links. Such links help the end-users to access the data easily. </a:t>
            </a:r>
            <a:r>
              <a:rPr lang="en-US" b="1" i="0" dirty="0">
                <a:solidFill>
                  <a:srgbClr val="333333"/>
                </a:solidFill>
                <a:effectLst/>
                <a:latin typeface="inter-bold"/>
              </a:rPr>
              <a:t>Examples</a:t>
            </a:r>
            <a:r>
              <a:rPr lang="en-US" b="0" i="0" dirty="0">
                <a:solidFill>
                  <a:srgbClr val="333333"/>
                </a:solidFill>
                <a:effectLst/>
                <a:latin typeface="inter-regular"/>
              </a:rPr>
              <a:t> of the Distributed database are Apache Cassandra, HBase, Ignite, etc.</a:t>
            </a:r>
          </a:p>
          <a:p>
            <a:pPr algn="just"/>
            <a:r>
              <a:rPr lang="en-US" b="0" i="0" dirty="0">
                <a:solidFill>
                  <a:srgbClr val="333333"/>
                </a:solidFill>
                <a:effectLst/>
                <a:latin typeface="inter-regular"/>
              </a:rPr>
              <a:t>We can further divide a distributed database system into:</a:t>
            </a:r>
          </a:p>
          <a:p>
            <a:pPr algn="just"/>
            <a:endParaRPr lang="en-US" b="0" i="0" dirty="0">
              <a:solidFill>
                <a:srgbClr val="000000"/>
              </a:solidFill>
              <a:effectLst/>
              <a:latin typeface="inter-regular"/>
            </a:endParaRPr>
          </a:p>
        </p:txBody>
      </p:sp>
    </p:spTree>
    <p:extLst>
      <p:ext uri="{BB962C8B-B14F-4D97-AF65-F5344CB8AC3E}">
        <p14:creationId xmlns:p14="http://schemas.microsoft.com/office/powerpoint/2010/main" val="1121766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Types of Databases">
            <a:extLst>
              <a:ext uri="{FF2B5EF4-FFF2-40B4-BE49-F238E27FC236}">
                <a16:creationId xmlns="" xmlns:a16="http://schemas.microsoft.com/office/drawing/2014/main" id="{EFA0E51F-217B-413B-A0A5-5A52EB7FE9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2931" y="210127"/>
            <a:ext cx="4448175" cy="33528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 xmlns:a16="http://schemas.microsoft.com/office/drawing/2014/main" id="{66F8FD66-9137-4FD2-BD6F-8C180B5A8596}"/>
              </a:ext>
            </a:extLst>
          </p:cNvPr>
          <p:cNvSpPr txBox="1"/>
          <p:nvPr/>
        </p:nvSpPr>
        <p:spPr>
          <a:xfrm>
            <a:off x="508000" y="4059904"/>
            <a:ext cx="11176000" cy="2308324"/>
          </a:xfrm>
          <a:prstGeom prst="rect">
            <a:avLst/>
          </a:prstGeom>
          <a:noFill/>
        </p:spPr>
        <p:txBody>
          <a:bodyPr wrap="square">
            <a:spAutoFit/>
          </a:bodyPr>
          <a:lstStyle/>
          <a:p>
            <a:pPr algn="just">
              <a:buFont typeface="Arial" panose="020B0604020202020204" pitchFamily="34" charset="0"/>
              <a:buChar char="•"/>
            </a:pPr>
            <a:r>
              <a:rPr lang="en-US" b="1" i="0" dirty="0">
                <a:solidFill>
                  <a:srgbClr val="000000"/>
                </a:solidFill>
                <a:effectLst/>
                <a:latin typeface="inter-bold"/>
              </a:rPr>
              <a:t>Homogeneous DDB:</a:t>
            </a:r>
            <a:r>
              <a:rPr lang="en-US" b="0" i="0" dirty="0">
                <a:solidFill>
                  <a:srgbClr val="000000"/>
                </a:solidFill>
                <a:effectLst/>
                <a:latin typeface="inter-regular"/>
              </a:rPr>
              <a:t> Those database systems which execute on the same operating system and use the same application process and carry the same hardware devices.</a:t>
            </a:r>
          </a:p>
          <a:p>
            <a:pPr algn="just">
              <a:buFont typeface="Arial" panose="020B0604020202020204" pitchFamily="34" charset="0"/>
              <a:buChar char="•"/>
            </a:pPr>
            <a:r>
              <a:rPr lang="en-US" b="1" i="0" dirty="0">
                <a:solidFill>
                  <a:srgbClr val="000000"/>
                </a:solidFill>
                <a:effectLst/>
                <a:latin typeface="inter-bold"/>
              </a:rPr>
              <a:t>Heterogeneous DDB:</a:t>
            </a:r>
            <a:r>
              <a:rPr lang="en-US" b="0" i="0" dirty="0">
                <a:solidFill>
                  <a:srgbClr val="000000"/>
                </a:solidFill>
                <a:effectLst/>
                <a:latin typeface="inter-regular"/>
              </a:rPr>
              <a:t> Those database systems which execute on different operating systems under different application procedures, and carries different hardware devices.</a:t>
            </a:r>
          </a:p>
          <a:p>
            <a:pPr algn="just"/>
            <a:r>
              <a:rPr lang="en-US" b="0" i="0" dirty="0">
                <a:solidFill>
                  <a:srgbClr val="610B4B"/>
                </a:solidFill>
                <a:effectLst/>
                <a:latin typeface="erdana"/>
              </a:rPr>
              <a:t>Advantages of Distributed Database</a:t>
            </a:r>
          </a:p>
          <a:p>
            <a:pPr algn="just">
              <a:buFont typeface="Arial" panose="020B0604020202020204" pitchFamily="34" charset="0"/>
              <a:buChar char="•"/>
            </a:pPr>
            <a:r>
              <a:rPr lang="en-US" b="0" i="0" dirty="0">
                <a:solidFill>
                  <a:srgbClr val="000000"/>
                </a:solidFill>
                <a:effectLst/>
                <a:latin typeface="inter-regular"/>
              </a:rPr>
              <a:t>Modular development is possible in a distributed database, i.e., the system can be expanded by including new computers and connecting them to the distributed system.</a:t>
            </a:r>
          </a:p>
          <a:p>
            <a:pPr algn="just">
              <a:buFont typeface="Arial" panose="020B0604020202020204" pitchFamily="34" charset="0"/>
              <a:buChar char="•"/>
            </a:pPr>
            <a:r>
              <a:rPr lang="en-US" b="0" i="0" dirty="0">
                <a:solidFill>
                  <a:srgbClr val="000000"/>
                </a:solidFill>
                <a:effectLst/>
                <a:latin typeface="inter-regular"/>
              </a:rPr>
              <a:t>One server failure will not affect the entire data set.</a:t>
            </a:r>
          </a:p>
        </p:txBody>
      </p:sp>
    </p:spTree>
    <p:extLst>
      <p:ext uri="{BB962C8B-B14F-4D97-AF65-F5344CB8AC3E}">
        <p14:creationId xmlns:p14="http://schemas.microsoft.com/office/powerpoint/2010/main" val="1115074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BC91E2B0-4A41-4BA1-BADF-32D1DC305D79}"/>
              </a:ext>
            </a:extLst>
          </p:cNvPr>
          <p:cNvSpPr txBox="1"/>
          <p:nvPr/>
        </p:nvSpPr>
        <p:spPr>
          <a:xfrm>
            <a:off x="267853" y="0"/>
            <a:ext cx="11388437" cy="4801314"/>
          </a:xfrm>
          <a:prstGeom prst="rect">
            <a:avLst/>
          </a:prstGeom>
          <a:noFill/>
        </p:spPr>
        <p:txBody>
          <a:bodyPr wrap="square">
            <a:spAutoFit/>
          </a:bodyPr>
          <a:lstStyle/>
          <a:p>
            <a:pPr algn="just"/>
            <a:r>
              <a:rPr lang="en-US" b="0" i="0" dirty="0">
                <a:solidFill>
                  <a:srgbClr val="610B38"/>
                </a:solidFill>
                <a:effectLst/>
                <a:latin typeface="erdana"/>
              </a:rPr>
              <a:t>3) Relational Database</a:t>
            </a:r>
          </a:p>
          <a:p>
            <a:pPr algn="just"/>
            <a:r>
              <a:rPr lang="en-US" b="0" i="0" dirty="0">
                <a:solidFill>
                  <a:srgbClr val="333333"/>
                </a:solidFill>
                <a:effectLst/>
                <a:latin typeface="inter-regular"/>
              </a:rPr>
              <a:t>This database is based on the relational data model, which stores data in the form of rows(tuple) and columns(attributes), and together forms a table(relation). A relational database uses SQL for storing, manipulating, as well as maintaining the data. E.F. Codd invented the database in 1970. Each table in the database carries a key that makes the data unique from others. </a:t>
            </a:r>
            <a:r>
              <a:rPr lang="en-US" b="1" i="0" dirty="0">
                <a:solidFill>
                  <a:srgbClr val="333333"/>
                </a:solidFill>
                <a:effectLst/>
                <a:latin typeface="inter-bold"/>
              </a:rPr>
              <a:t>Examples</a:t>
            </a:r>
            <a:r>
              <a:rPr lang="en-US" b="0" i="0" dirty="0">
                <a:solidFill>
                  <a:srgbClr val="333333"/>
                </a:solidFill>
                <a:effectLst/>
                <a:latin typeface="inter-regular"/>
              </a:rPr>
              <a:t> of Relational databases are MySQL, Microsoft SQL Server, Oracle, etc.</a:t>
            </a:r>
          </a:p>
          <a:p>
            <a:pPr algn="just"/>
            <a:r>
              <a:rPr lang="en-US" b="0" i="0" dirty="0">
                <a:solidFill>
                  <a:srgbClr val="610B4B"/>
                </a:solidFill>
                <a:effectLst/>
                <a:latin typeface="erdana"/>
              </a:rPr>
              <a:t>Properties of Relational Database</a:t>
            </a:r>
          </a:p>
          <a:p>
            <a:pPr algn="just"/>
            <a:r>
              <a:rPr lang="en-US" b="0" i="0" dirty="0">
                <a:solidFill>
                  <a:srgbClr val="333333"/>
                </a:solidFill>
                <a:effectLst/>
                <a:latin typeface="inter-regular"/>
              </a:rPr>
              <a:t>There are following four commonly known properties of a relational model known as ACID properties, where:</a:t>
            </a:r>
          </a:p>
          <a:p>
            <a:pPr algn="just"/>
            <a:r>
              <a:rPr lang="en-US" b="1" i="0" dirty="0">
                <a:solidFill>
                  <a:srgbClr val="333333"/>
                </a:solidFill>
                <a:effectLst/>
                <a:latin typeface="inter-bold"/>
              </a:rPr>
              <a:t>A means Atomicity:</a:t>
            </a:r>
            <a:r>
              <a:rPr lang="en-US" b="0" i="0" dirty="0">
                <a:solidFill>
                  <a:srgbClr val="333333"/>
                </a:solidFill>
                <a:effectLst/>
                <a:latin typeface="inter-regular"/>
              </a:rPr>
              <a:t> This ensures the data operation will complete either with success or with failure. It follows the 'all or nothing' strategy. For example, a transaction will either be committed or will abort.</a:t>
            </a:r>
          </a:p>
          <a:p>
            <a:pPr algn="just"/>
            <a:r>
              <a:rPr lang="en-US" b="1" i="0" dirty="0">
                <a:solidFill>
                  <a:srgbClr val="333333"/>
                </a:solidFill>
                <a:effectLst/>
                <a:latin typeface="inter-bold"/>
              </a:rPr>
              <a:t>C means Consistency:</a:t>
            </a:r>
            <a:r>
              <a:rPr lang="en-US" b="0" i="0" dirty="0">
                <a:solidFill>
                  <a:srgbClr val="333333"/>
                </a:solidFill>
                <a:effectLst/>
                <a:latin typeface="inter-regular"/>
              </a:rPr>
              <a:t> If we perform any operation over the data, its value before and after the operation should be preserved. For example, the account balance before and after the transaction should be correct, i.e., it should remain conserved.</a:t>
            </a:r>
          </a:p>
          <a:p>
            <a:pPr algn="just"/>
            <a:r>
              <a:rPr lang="en-US" b="1" i="0" dirty="0">
                <a:solidFill>
                  <a:srgbClr val="333333"/>
                </a:solidFill>
                <a:effectLst/>
                <a:latin typeface="inter-bold"/>
              </a:rPr>
              <a:t>I means Isolation:</a:t>
            </a:r>
            <a:r>
              <a:rPr lang="en-US" b="0" i="0" dirty="0">
                <a:solidFill>
                  <a:srgbClr val="333333"/>
                </a:solidFill>
                <a:effectLst/>
                <a:latin typeface="inter-regular"/>
              </a:rPr>
              <a:t> There can be concurrent users for accessing data at the same time from the database. Thus, isolation between the data should remain isolated. For example, when multiple transactions occur at the same time, one transaction effects should not be visible to the other transactions in the database.</a:t>
            </a:r>
          </a:p>
          <a:p>
            <a:pPr algn="just"/>
            <a:r>
              <a:rPr lang="en-US" b="1" i="0" dirty="0">
                <a:solidFill>
                  <a:srgbClr val="333333"/>
                </a:solidFill>
                <a:effectLst/>
                <a:latin typeface="inter-bold"/>
              </a:rPr>
              <a:t>D means Durability:</a:t>
            </a:r>
            <a:r>
              <a:rPr lang="en-US" b="0" i="0" dirty="0">
                <a:solidFill>
                  <a:srgbClr val="333333"/>
                </a:solidFill>
                <a:effectLst/>
                <a:latin typeface="inter-regular"/>
              </a:rPr>
              <a:t> It ensures that once it completes the operation and commits the data, data changes should remain permanent.</a:t>
            </a:r>
          </a:p>
        </p:txBody>
      </p:sp>
    </p:spTree>
    <p:extLst>
      <p:ext uri="{BB962C8B-B14F-4D97-AF65-F5344CB8AC3E}">
        <p14:creationId xmlns:p14="http://schemas.microsoft.com/office/powerpoint/2010/main" val="3331748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4A7F83E3-41F4-453B-9C74-7F7C304BFE07}"/>
              </a:ext>
            </a:extLst>
          </p:cNvPr>
          <p:cNvSpPr txBox="1"/>
          <p:nvPr/>
        </p:nvSpPr>
        <p:spPr>
          <a:xfrm>
            <a:off x="249382" y="189776"/>
            <a:ext cx="11794836" cy="1477328"/>
          </a:xfrm>
          <a:prstGeom prst="rect">
            <a:avLst/>
          </a:prstGeom>
          <a:noFill/>
        </p:spPr>
        <p:txBody>
          <a:bodyPr wrap="square">
            <a:spAutoFit/>
          </a:bodyPr>
          <a:lstStyle/>
          <a:p>
            <a:pPr algn="just"/>
            <a:r>
              <a:rPr lang="en-US" b="0" i="0" dirty="0">
                <a:solidFill>
                  <a:srgbClr val="610B38"/>
                </a:solidFill>
                <a:effectLst/>
                <a:latin typeface="erdana"/>
              </a:rPr>
              <a:t>4) NoSQL Database</a:t>
            </a:r>
          </a:p>
          <a:p>
            <a:pPr algn="just"/>
            <a:r>
              <a:rPr lang="en-US" b="0" i="0" dirty="0">
                <a:solidFill>
                  <a:srgbClr val="333333"/>
                </a:solidFill>
                <a:effectLst/>
                <a:latin typeface="inter-regular"/>
              </a:rPr>
              <a:t>Non-SQL/Not Only SQL is a type of database that is used for storing a wide range of data sets. It is not a relational database as it stores data not only in tabular form but in several different ways. It came into existence when the demand for building modern applications increased. Thus, NoSQL presented a wide variety of database technologies in response to the demands. We can further divide a NoSQL database into the following four types:</a:t>
            </a:r>
          </a:p>
        </p:txBody>
      </p:sp>
      <p:pic>
        <p:nvPicPr>
          <p:cNvPr id="4098" name="Picture 2" descr="Types of Databases">
            <a:extLst>
              <a:ext uri="{FF2B5EF4-FFF2-40B4-BE49-F238E27FC236}">
                <a16:creationId xmlns="" xmlns:a16="http://schemas.microsoft.com/office/drawing/2014/main" id="{F90C187A-6996-413D-B73E-B8492794AC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1879" y="1667104"/>
            <a:ext cx="3074121" cy="289195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 xmlns:a16="http://schemas.microsoft.com/office/drawing/2014/main" id="{1DA07C7F-9F60-4A6B-A72C-1A2F28F04030}"/>
              </a:ext>
            </a:extLst>
          </p:cNvPr>
          <p:cNvSpPr txBox="1"/>
          <p:nvPr/>
        </p:nvSpPr>
        <p:spPr>
          <a:xfrm>
            <a:off x="73890" y="4466626"/>
            <a:ext cx="11794835" cy="2308324"/>
          </a:xfrm>
          <a:prstGeom prst="rect">
            <a:avLst/>
          </a:prstGeom>
          <a:noFill/>
        </p:spPr>
        <p:txBody>
          <a:bodyPr wrap="square">
            <a:spAutoFit/>
          </a:bodyPr>
          <a:lstStyle/>
          <a:p>
            <a:pPr algn="just">
              <a:buFont typeface="+mj-lt"/>
              <a:buAutoNum type="arabicPeriod"/>
            </a:pPr>
            <a:r>
              <a:rPr lang="en-US" b="1" i="0" dirty="0">
                <a:solidFill>
                  <a:srgbClr val="000000"/>
                </a:solidFill>
                <a:effectLst/>
                <a:latin typeface="inter-bold"/>
              </a:rPr>
              <a:t>Key-value storage:</a:t>
            </a:r>
            <a:r>
              <a:rPr lang="en-US" b="0" i="0" dirty="0">
                <a:solidFill>
                  <a:srgbClr val="000000"/>
                </a:solidFill>
                <a:effectLst/>
                <a:latin typeface="inter-regular"/>
              </a:rPr>
              <a:t> It is the simplest type of database storage where it stores every single item as a key (or attribute name) holding its value, together.</a:t>
            </a:r>
          </a:p>
          <a:p>
            <a:pPr algn="just">
              <a:buFont typeface="+mj-lt"/>
              <a:buAutoNum type="arabicPeriod"/>
            </a:pPr>
            <a:r>
              <a:rPr lang="en-US" b="1" i="0" dirty="0">
                <a:solidFill>
                  <a:srgbClr val="000000"/>
                </a:solidFill>
                <a:effectLst/>
                <a:latin typeface="inter-bold"/>
              </a:rPr>
              <a:t>Document-oriented Database:</a:t>
            </a:r>
            <a:r>
              <a:rPr lang="en-US" b="0" i="0" dirty="0">
                <a:solidFill>
                  <a:srgbClr val="000000"/>
                </a:solidFill>
                <a:effectLst/>
                <a:latin typeface="inter-regular"/>
              </a:rPr>
              <a:t> A type of database used to store data as JSON-like document. It helps developers in storing data by using the same document-model format as used in the application code.</a:t>
            </a:r>
          </a:p>
          <a:p>
            <a:pPr algn="just">
              <a:buFont typeface="+mj-lt"/>
              <a:buAutoNum type="arabicPeriod"/>
            </a:pPr>
            <a:r>
              <a:rPr lang="en-US" b="1" i="0" dirty="0">
                <a:solidFill>
                  <a:srgbClr val="000000"/>
                </a:solidFill>
                <a:effectLst/>
                <a:latin typeface="inter-bold"/>
              </a:rPr>
              <a:t>Graph Databases:</a:t>
            </a:r>
            <a:r>
              <a:rPr lang="en-US" b="0" i="0" dirty="0">
                <a:solidFill>
                  <a:srgbClr val="000000"/>
                </a:solidFill>
                <a:effectLst/>
                <a:latin typeface="inter-regular"/>
              </a:rPr>
              <a:t> It is used for storing vast amounts of data in a graph-like structure. Most commonly, social networking websites use the graph database.</a:t>
            </a:r>
          </a:p>
          <a:p>
            <a:pPr algn="just">
              <a:buFont typeface="+mj-lt"/>
              <a:buAutoNum type="arabicPeriod"/>
            </a:pPr>
            <a:r>
              <a:rPr lang="en-US" b="1" i="0" dirty="0">
                <a:solidFill>
                  <a:srgbClr val="000000"/>
                </a:solidFill>
                <a:effectLst/>
                <a:latin typeface="inter-bold"/>
              </a:rPr>
              <a:t>Wide-column stores:</a:t>
            </a:r>
            <a:r>
              <a:rPr lang="en-US" b="0" i="0" dirty="0">
                <a:solidFill>
                  <a:srgbClr val="000000"/>
                </a:solidFill>
                <a:effectLst/>
                <a:latin typeface="inter-regular"/>
              </a:rPr>
              <a:t> It is similar to the data represented in relational databases. Here, data is stored in large columns together, instead of storing in rows.</a:t>
            </a:r>
          </a:p>
        </p:txBody>
      </p:sp>
    </p:spTree>
    <p:extLst>
      <p:ext uri="{BB962C8B-B14F-4D97-AF65-F5344CB8AC3E}">
        <p14:creationId xmlns:p14="http://schemas.microsoft.com/office/powerpoint/2010/main" val="1275737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821B2289-40FC-4A44-86F8-62332ECF10B0}"/>
              </a:ext>
            </a:extLst>
          </p:cNvPr>
          <p:cNvSpPr txBox="1"/>
          <p:nvPr/>
        </p:nvSpPr>
        <p:spPr>
          <a:xfrm>
            <a:off x="147780" y="106832"/>
            <a:ext cx="11850256" cy="6463308"/>
          </a:xfrm>
          <a:prstGeom prst="rect">
            <a:avLst/>
          </a:prstGeom>
          <a:noFill/>
        </p:spPr>
        <p:txBody>
          <a:bodyPr wrap="square">
            <a:spAutoFit/>
          </a:bodyPr>
          <a:lstStyle/>
          <a:p>
            <a:pPr algn="just"/>
            <a:r>
              <a:rPr lang="en-US" b="0" i="0" dirty="0">
                <a:solidFill>
                  <a:srgbClr val="610B4B"/>
                </a:solidFill>
                <a:effectLst/>
                <a:latin typeface="erdana"/>
              </a:rPr>
              <a:t>Advantages of NoSQL Database</a:t>
            </a:r>
          </a:p>
          <a:p>
            <a:pPr algn="just">
              <a:buFont typeface="Arial" panose="020B0604020202020204" pitchFamily="34" charset="0"/>
              <a:buChar char="•"/>
            </a:pPr>
            <a:r>
              <a:rPr lang="en-US" b="0" i="0" dirty="0">
                <a:solidFill>
                  <a:srgbClr val="000000"/>
                </a:solidFill>
                <a:effectLst/>
                <a:latin typeface="inter-regular"/>
              </a:rPr>
              <a:t>It enables good productivity in the application development as it is not required to store data in a structured format.</a:t>
            </a:r>
          </a:p>
          <a:p>
            <a:pPr algn="just">
              <a:buFont typeface="Arial" panose="020B0604020202020204" pitchFamily="34" charset="0"/>
              <a:buChar char="•"/>
            </a:pPr>
            <a:r>
              <a:rPr lang="en-US" b="0" i="0" dirty="0">
                <a:solidFill>
                  <a:srgbClr val="000000"/>
                </a:solidFill>
                <a:effectLst/>
                <a:latin typeface="inter-regular"/>
              </a:rPr>
              <a:t>It is a better option for managing and handling large data sets.</a:t>
            </a:r>
          </a:p>
          <a:p>
            <a:pPr algn="just">
              <a:buFont typeface="Arial" panose="020B0604020202020204" pitchFamily="34" charset="0"/>
              <a:buChar char="•"/>
            </a:pPr>
            <a:r>
              <a:rPr lang="en-US" b="0" i="0" dirty="0">
                <a:solidFill>
                  <a:srgbClr val="000000"/>
                </a:solidFill>
                <a:effectLst/>
                <a:latin typeface="inter-regular"/>
              </a:rPr>
              <a:t>It provides high scalability.</a:t>
            </a:r>
          </a:p>
          <a:p>
            <a:pPr algn="just">
              <a:buFont typeface="Arial" panose="020B0604020202020204" pitchFamily="34" charset="0"/>
              <a:buChar char="•"/>
            </a:pPr>
            <a:r>
              <a:rPr lang="en-US" b="0" i="0" dirty="0">
                <a:solidFill>
                  <a:srgbClr val="000000"/>
                </a:solidFill>
                <a:effectLst/>
                <a:latin typeface="inter-regular"/>
              </a:rPr>
              <a:t>Users can quickly access data from the database through key-value.</a:t>
            </a:r>
          </a:p>
          <a:p>
            <a:pPr algn="just"/>
            <a:endParaRPr lang="en-US" b="0" i="0" dirty="0">
              <a:solidFill>
                <a:srgbClr val="610B38"/>
              </a:solidFill>
              <a:effectLst/>
              <a:latin typeface="erdana"/>
            </a:endParaRPr>
          </a:p>
          <a:p>
            <a:pPr algn="just"/>
            <a:endParaRPr lang="en-US" dirty="0">
              <a:solidFill>
                <a:srgbClr val="610B38"/>
              </a:solidFill>
              <a:latin typeface="erdana"/>
            </a:endParaRPr>
          </a:p>
          <a:p>
            <a:pPr algn="just"/>
            <a:r>
              <a:rPr lang="en-US" b="0" i="0" dirty="0">
                <a:solidFill>
                  <a:srgbClr val="610B38"/>
                </a:solidFill>
                <a:effectLst/>
                <a:latin typeface="erdana"/>
              </a:rPr>
              <a:t>5) Cloud Database</a:t>
            </a:r>
          </a:p>
          <a:p>
            <a:pPr algn="just"/>
            <a:r>
              <a:rPr lang="en-US" b="0" i="0" dirty="0">
                <a:solidFill>
                  <a:srgbClr val="333333"/>
                </a:solidFill>
                <a:effectLst/>
                <a:latin typeface="inter-regular"/>
              </a:rPr>
              <a:t>A type of database where data is stored in a virtual environment and executes over the cloud computing platform. It provides users with various cloud computing services (SaaS, PaaS, IaaS, etc.) for accessing the database. There are numerous cloud platforms, but the best options are:</a:t>
            </a:r>
          </a:p>
          <a:p>
            <a:pPr algn="just">
              <a:buFont typeface="Arial" panose="020B0604020202020204" pitchFamily="34" charset="0"/>
              <a:buChar char="•"/>
            </a:pPr>
            <a:r>
              <a:rPr lang="en-US" b="0" i="0" dirty="0">
                <a:solidFill>
                  <a:srgbClr val="000000"/>
                </a:solidFill>
                <a:effectLst/>
                <a:latin typeface="inter-regular"/>
              </a:rPr>
              <a:t>Amazon Web Services(AWS)</a:t>
            </a:r>
          </a:p>
          <a:p>
            <a:pPr algn="just">
              <a:buFont typeface="Arial" panose="020B0604020202020204" pitchFamily="34" charset="0"/>
              <a:buChar char="•"/>
            </a:pPr>
            <a:r>
              <a:rPr lang="en-US" b="0" i="0" dirty="0">
                <a:solidFill>
                  <a:srgbClr val="000000"/>
                </a:solidFill>
                <a:effectLst/>
                <a:latin typeface="inter-regular"/>
              </a:rPr>
              <a:t>Microsoft Azure</a:t>
            </a:r>
          </a:p>
          <a:p>
            <a:pPr algn="just">
              <a:buFont typeface="Arial" panose="020B0604020202020204" pitchFamily="34" charset="0"/>
              <a:buChar char="•"/>
            </a:pPr>
            <a:r>
              <a:rPr lang="en-US" b="0" i="0" dirty="0" err="1">
                <a:solidFill>
                  <a:srgbClr val="000000"/>
                </a:solidFill>
                <a:effectLst/>
                <a:latin typeface="inter-regular"/>
              </a:rPr>
              <a:t>Kamatera</a:t>
            </a:r>
            <a:endParaRPr lang="en-US" b="0" i="0" dirty="0">
              <a:solidFill>
                <a:srgbClr val="000000"/>
              </a:solidFill>
              <a:effectLst/>
              <a:latin typeface="inter-regular"/>
            </a:endParaRPr>
          </a:p>
          <a:p>
            <a:pPr algn="just">
              <a:buFont typeface="Arial" panose="020B0604020202020204" pitchFamily="34" charset="0"/>
              <a:buChar char="•"/>
            </a:pPr>
            <a:r>
              <a:rPr lang="en-US" b="0" i="0" dirty="0" err="1">
                <a:solidFill>
                  <a:srgbClr val="000000"/>
                </a:solidFill>
                <a:effectLst/>
                <a:latin typeface="inter-regular"/>
              </a:rPr>
              <a:t>PhonixNAP</a:t>
            </a:r>
            <a:endParaRPr lang="en-US" b="0" i="0" dirty="0">
              <a:solidFill>
                <a:srgbClr val="000000"/>
              </a:solidFill>
              <a:effectLst/>
              <a:latin typeface="inter-regular"/>
            </a:endParaRPr>
          </a:p>
          <a:p>
            <a:pPr algn="just">
              <a:buFont typeface="Arial" panose="020B0604020202020204" pitchFamily="34" charset="0"/>
              <a:buChar char="•"/>
            </a:pPr>
            <a:r>
              <a:rPr lang="en-US" b="0" i="0" dirty="0" err="1">
                <a:solidFill>
                  <a:srgbClr val="000000"/>
                </a:solidFill>
                <a:effectLst/>
                <a:latin typeface="inter-regular"/>
              </a:rPr>
              <a:t>ScienceSoft</a:t>
            </a:r>
            <a:endParaRPr lang="en-US" b="0" i="0" dirty="0">
              <a:solidFill>
                <a:srgbClr val="000000"/>
              </a:solidFill>
              <a:effectLst/>
              <a:latin typeface="inter-regular"/>
            </a:endParaRPr>
          </a:p>
          <a:p>
            <a:pPr algn="just">
              <a:buFont typeface="Arial" panose="020B0604020202020204" pitchFamily="34" charset="0"/>
              <a:buChar char="•"/>
            </a:pPr>
            <a:r>
              <a:rPr lang="en-US" b="0" i="0" dirty="0">
                <a:solidFill>
                  <a:srgbClr val="000000"/>
                </a:solidFill>
                <a:effectLst/>
                <a:latin typeface="inter-regular"/>
              </a:rPr>
              <a:t>Google Cloud SQL, etc.</a:t>
            </a:r>
          </a:p>
          <a:p>
            <a:pPr algn="just"/>
            <a:endParaRPr lang="en-US" b="0" i="0" dirty="0">
              <a:solidFill>
                <a:srgbClr val="610B38"/>
              </a:solidFill>
              <a:effectLst/>
              <a:latin typeface="erdana"/>
            </a:endParaRPr>
          </a:p>
          <a:p>
            <a:pPr algn="just"/>
            <a:endParaRPr lang="en-US" dirty="0">
              <a:solidFill>
                <a:srgbClr val="610B38"/>
              </a:solidFill>
              <a:latin typeface="erdana"/>
            </a:endParaRPr>
          </a:p>
          <a:p>
            <a:pPr algn="just"/>
            <a:r>
              <a:rPr lang="en-US" b="0" i="0" dirty="0">
                <a:solidFill>
                  <a:srgbClr val="610B38"/>
                </a:solidFill>
                <a:effectLst/>
                <a:latin typeface="erdana"/>
              </a:rPr>
              <a:t>6) Object-oriented Databases</a:t>
            </a:r>
          </a:p>
          <a:p>
            <a:pPr algn="just"/>
            <a:r>
              <a:rPr lang="en-US" b="0" i="0" dirty="0">
                <a:solidFill>
                  <a:srgbClr val="333333"/>
                </a:solidFill>
                <a:effectLst/>
                <a:latin typeface="inter-regular"/>
              </a:rPr>
              <a:t>The type of database that uses the object-based data model approach for storing data in the database system. The data is represented and stored as objects which are similar to the objects used in the object-oriented programming language.</a:t>
            </a:r>
          </a:p>
          <a:p>
            <a:pPr algn="just"/>
            <a:endParaRPr lang="en-US" b="0" i="0" dirty="0">
              <a:solidFill>
                <a:srgbClr val="333333"/>
              </a:solidFill>
              <a:effectLst/>
              <a:latin typeface="inter-regular"/>
            </a:endParaRPr>
          </a:p>
        </p:txBody>
      </p:sp>
    </p:spTree>
    <p:extLst>
      <p:ext uri="{BB962C8B-B14F-4D97-AF65-F5344CB8AC3E}">
        <p14:creationId xmlns:p14="http://schemas.microsoft.com/office/powerpoint/2010/main" val="2011258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A1264EAB-30D6-4342-8E08-68050D163B6A}"/>
              </a:ext>
            </a:extLst>
          </p:cNvPr>
          <p:cNvSpPr txBox="1"/>
          <p:nvPr/>
        </p:nvSpPr>
        <p:spPr>
          <a:xfrm>
            <a:off x="0" y="0"/>
            <a:ext cx="12090400" cy="923330"/>
          </a:xfrm>
          <a:prstGeom prst="rect">
            <a:avLst/>
          </a:prstGeom>
          <a:noFill/>
        </p:spPr>
        <p:txBody>
          <a:bodyPr wrap="square">
            <a:spAutoFit/>
          </a:bodyPr>
          <a:lstStyle/>
          <a:p>
            <a:pPr algn="just"/>
            <a:r>
              <a:rPr lang="en-US" b="0" i="0" dirty="0">
                <a:solidFill>
                  <a:srgbClr val="610B38"/>
                </a:solidFill>
                <a:effectLst/>
                <a:latin typeface="erdana"/>
              </a:rPr>
              <a:t>7) Hierarchical Databases</a:t>
            </a:r>
          </a:p>
          <a:p>
            <a:pPr algn="just"/>
            <a:r>
              <a:rPr lang="en-US" b="0" i="0" dirty="0">
                <a:solidFill>
                  <a:srgbClr val="333333"/>
                </a:solidFill>
                <a:effectLst/>
                <a:latin typeface="inter-regular"/>
              </a:rPr>
              <a:t>It is the type of database that stores data in the form of parent-children relationship nodes. Here, it organizes data in a tree-like structure.</a:t>
            </a:r>
          </a:p>
        </p:txBody>
      </p:sp>
      <p:pic>
        <p:nvPicPr>
          <p:cNvPr id="5124" name="Picture 4" descr="Types of Databases">
            <a:extLst>
              <a:ext uri="{FF2B5EF4-FFF2-40B4-BE49-F238E27FC236}">
                <a16:creationId xmlns="" xmlns:a16="http://schemas.microsoft.com/office/drawing/2014/main" id="{1389F587-3E97-40F0-829B-05072BB91D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1295" y="1160029"/>
            <a:ext cx="6278996" cy="218987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 xmlns:a16="http://schemas.microsoft.com/office/drawing/2014/main" id="{EADE7165-B228-4E7C-B0AC-053FF0BBF509}"/>
              </a:ext>
            </a:extLst>
          </p:cNvPr>
          <p:cNvSpPr txBox="1"/>
          <p:nvPr/>
        </p:nvSpPr>
        <p:spPr>
          <a:xfrm>
            <a:off x="161637" y="4000004"/>
            <a:ext cx="11928763" cy="2585323"/>
          </a:xfrm>
          <a:prstGeom prst="rect">
            <a:avLst/>
          </a:prstGeom>
          <a:noFill/>
        </p:spPr>
        <p:txBody>
          <a:bodyPr wrap="square">
            <a:spAutoFit/>
          </a:bodyPr>
          <a:lstStyle/>
          <a:p>
            <a:pPr algn="just"/>
            <a:r>
              <a:rPr lang="en-US" b="0" i="0" dirty="0">
                <a:solidFill>
                  <a:srgbClr val="333333"/>
                </a:solidFill>
                <a:effectLst/>
                <a:latin typeface="inter-regular"/>
              </a:rPr>
              <a:t>Data get stored in the form of records that are connected via links. Each child record in the tree will contain only one parent. On the other hand, each parent record can have multiple child records.</a:t>
            </a:r>
          </a:p>
          <a:p>
            <a:pPr algn="just"/>
            <a:r>
              <a:rPr lang="en-US" b="0" i="0" dirty="0">
                <a:solidFill>
                  <a:srgbClr val="610B38"/>
                </a:solidFill>
                <a:effectLst/>
                <a:latin typeface="erdana"/>
              </a:rPr>
              <a:t>8) Network Databases</a:t>
            </a:r>
          </a:p>
          <a:p>
            <a:pPr algn="just"/>
            <a:r>
              <a:rPr lang="en-US" b="0" i="0" dirty="0">
                <a:solidFill>
                  <a:srgbClr val="333333"/>
                </a:solidFill>
                <a:effectLst/>
                <a:latin typeface="inter-regular"/>
              </a:rPr>
              <a:t>It is the database that typically follows the network data model. Here, the representation of data is in the form of nodes connected via links between them. Unlike the hierarchical database, it allows each record to have multiple children and parent nodes to form a generalized graph structure.</a:t>
            </a:r>
          </a:p>
          <a:p>
            <a:pPr algn="just"/>
            <a:r>
              <a:rPr lang="en-US" b="0" i="0" dirty="0">
                <a:solidFill>
                  <a:srgbClr val="610B38"/>
                </a:solidFill>
                <a:effectLst/>
                <a:latin typeface="erdana"/>
              </a:rPr>
              <a:t>9) Personal Database</a:t>
            </a:r>
          </a:p>
          <a:p>
            <a:pPr algn="just"/>
            <a:r>
              <a:rPr lang="en-US" b="0" i="0" dirty="0">
                <a:solidFill>
                  <a:srgbClr val="333333"/>
                </a:solidFill>
                <a:effectLst/>
                <a:latin typeface="inter-regular"/>
              </a:rPr>
              <a:t>Collecting and storing data on the user's system defines a Personal Database. This database is basically designed for a single user.</a:t>
            </a:r>
          </a:p>
        </p:txBody>
      </p:sp>
    </p:spTree>
    <p:extLst>
      <p:ext uri="{BB962C8B-B14F-4D97-AF65-F5344CB8AC3E}">
        <p14:creationId xmlns:p14="http://schemas.microsoft.com/office/powerpoint/2010/main" val="1990609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 xmlns:a16="http://schemas.microsoft.com/office/drawing/2014/main" id="{EA89C0D9-5CCB-41BA-B4E8-6261CFA4D825}"/>
              </a:ext>
            </a:extLst>
          </p:cNvPr>
          <p:cNvSpPr txBox="1"/>
          <p:nvPr/>
        </p:nvSpPr>
        <p:spPr>
          <a:xfrm>
            <a:off x="554182" y="1030652"/>
            <a:ext cx="11074400" cy="3693319"/>
          </a:xfrm>
          <a:prstGeom prst="rect">
            <a:avLst/>
          </a:prstGeom>
          <a:noFill/>
        </p:spPr>
        <p:txBody>
          <a:bodyPr wrap="square">
            <a:spAutoFit/>
          </a:bodyPr>
          <a:lstStyle/>
          <a:p>
            <a:pPr algn="just"/>
            <a:r>
              <a:rPr lang="en-US" b="0" i="0" dirty="0">
                <a:solidFill>
                  <a:srgbClr val="610B4B"/>
                </a:solidFill>
                <a:effectLst/>
                <a:latin typeface="erdana"/>
              </a:rPr>
              <a:t>Advantage of Personal Database</a:t>
            </a:r>
          </a:p>
          <a:p>
            <a:pPr algn="just">
              <a:buFont typeface="Arial" panose="020B0604020202020204" pitchFamily="34" charset="0"/>
              <a:buChar char="•"/>
            </a:pPr>
            <a:r>
              <a:rPr lang="en-US" b="0" i="0" dirty="0">
                <a:solidFill>
                  <a:srgbClr val="000000"/>
                </a:solidFill>
                <a:effectLst/>
                <a:latin typeface="inter-regular"/>
              </a:rPr>
              <a:t>It is simple and easy to handle.</a:t>
            </a:r>
          </a:p>
          <a:p>
            <a:pPr algn="just">
              <a:buFont typeface="Arial" panose="020B0604020202020204" pitchFamily="34" charset="0"/>
              <a:buChar char="•"/>
            </a:pPr>
            <a:r>
              <a:rPr lang="en-US" b="0" i="0" dirty="0">
                <a:solidFill>
                  <a:srgbClr val="000000"/>
                </a:solidFill>
                <a:effectLst/>
                <a:latin typeface="inter-regular"/>
              </a:rPr>
              <a:t>It occupies less storage space as it is small in size.</a:t>
            </a:r>
          </a:p>
          <a:p>
            <a:pPr algn="just"/>
            <a:r>
              <a:rPr lang="en-US" b="0" i="0" dirty="0">
                <a:solidFill>
                  <a:srgbClr val="610B38"/>
                </a:solidFill>
                <a:effectLst/>
                <a:latin typeface="erdana"/>
              </a:rPr>
              <a:t>10) Operational Database</a:t>
            </a:r>
          </a:p>
          <a:p>
            <a:pPr algn="just"/>
            <a:r>
              <a:rPr lang="en-US" b="0" i="0" dirty="0">
                <a:solidFill>
                  <a:srgbClr val="333333"/>
                </a:solidFill>
                <a:effectLst/>
                <a:latin typeface="inter-regular"/>
              </a:rPr>
              <a:t>The type of database which creates and updates the database in real-time. It is basically designed for executing and handling the daily data operations in several businesses. For example, An organization uses operational databases for managing per day transactions.</a:t>
            </a:r>
          </a:p>
          <a:p>
            <a:pPr algn="just"/>
            <a:r>
              <a:rPr lang="en-US" b="0" i="0" dirty="0">
                <a:solidFill>
                  <a:srgbClr val="610B38"/>
                </a:solidFill>
                <a:effectLst/>
                <a:latin typeface="erdana"/>
              </a:rPr>
              <a:t>11) Enterprise Database</a:t>
            </a:r>
          </a:p>
          <a:p>
            <a:pPr algn="just"/>
            <a:r>
              <a:rPr lang="en-US" b="0" i="0" dirty="0">
                <a:solidFill>
                  <a:srgbClr val="333333"/>
                </a:solidFill>
                <a:effectLst/>
                <a:latin typeface="inter-regular"/>
              </a:rPr>
              <a:t>Large organizations or enterprises use this database for managing a massive amount of data. It helps organizations to increase and improve their efficiency. Such a database allows simultaneous access to users.</a:t>
            </a:r>
          </a:p>
          <a:p>
            <a:pPr algn="just"/>
            <a:r>
              <a:rPr lang="en-US" b="0" i="0" dirty="0">
                <a:solidFill>
                  <a:srgbClr val="610B4B"/>
                </a:solidFill>
                <a:effectLst/>
                <a:latin typeface="erdana"/>
              </a:rPr>
              <a:t>Advantages of Enterprise Database:</a:t>
            </a:r>
          </a:p>
          <a:p>
            <a:pPr algn="just">
              <a:buFont typeface="Arial" panose="020B0604020202020204" pitchFamily="34" charset="0"/>
              <a:buChar char="•"/>
            </a:pPr>
            <a:r>
              <a:rPr lang="en-US" b="0" i="0" dirty="0">
                <a:solidFill>
                  <a:srgbClr val="000000"/>
                </a:solidFill>
                <a:effectLst/>
                <a:latin typeface="inter-regular"/>
              </a:rPr>
              <a:t>Multi processes are supportable over the Enterprise database.</a:t>
            </a:r>
          </a:p>
          <a:p>
            <a:pPr algn="just">
              <a:buFont typeface="Arial" panose="020B0604020202020204" pitchFamily="34" charset="0"/>
              <a:buChar char="•"/>
            </a:pPr>
            <a:r>
              <a:rPr lang="en-US" b="0" i="0" dirty="0">
                <a:solidFill>
                  <a:srgbClr val="000000"/>
                </a:solidFill>
                <a:effectLst/>
                <a:latin typeface="inter-regular"/>
              </a:rPr>
              <a:t>It allows executing parallel queries on the system.</a:t>
            </a:r>
          </a:p>
        </p:txBody>
      </p:sp>
    </p:spTree>
    <p:extLst>
      <p:ext uri="{BB962C8B-B14F-4D97-AF65-F5344CB8AC3E}">
        <p14:creationId xmlns:p14="http://schemas.microsoft.com/office/powerpoint/2010/main" val="20614147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1814</Words>
  <Application>Microsoft Office PowerPoint</Application>
  <PresentationFormat>Custom</PresentationFormat>
  <Paragraphs>193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UNIT-1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DBMS vs. File System There are following differences between DBMS and File system: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UNIT-1</dc:title>
  <dc:creator>gappu joshi</dc:creator>
  <cp:lastModifiedBy>vedant</cp:lastModifiedBy>
  <cp:revision>6</cp:revision>
  <dcterms:created xsi:type="dcterms:W3CDTF">2021-09-14T06:36:01Z</dcterms:created>
  <dcterms:modified xsi:type="dcterms:W3CDTF">2022-09-09T06:15:09Z</dcterms:modified>
</cp:coreProperties>
</file>