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92C302-DA14-4317-8EA4-53A75846D31A}" type="datetimeFigureOut">
              <a:rPr lang="en-US" smtClean="0"/>
              <a:pPr/>
              <a:t>10/27/2021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E3EC24-190A-43C3-9915-07FB2FC7F8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92C302-DA14-4317-8EA4-53A75846D31A}" type="datetimeFigureOut">
              <a:rPr lang="en-US" smtClean="0"/>
              <a:pPr/>
              <a:t>10/27/2021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E3EC24-190A-43C3-9915-07FB2FC7F8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92C302-DA14-4317-8EA4-53A75846D31A}" type="datetimeFigureOut">
              <a:rPr lang="en-US" smtClean="0"/>
              <a:pPr/>
              <a:t>10/27/2021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E3EC24-190A-43C3-9915-07FB2FC7F8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92C302-DA14-4317-8EA4-53A75846D31A}" type="datetimeFigureOut">
              <a:rPr lang="en-US" smtClean="0"/>
              <a:pPr/>
              <a:t>10/27/2021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E3EC24-190A-43C3-9915-07FB2FC7F8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92C302-DA14-4317-8EA4-53A75846D31A}" type="datetimeFigureOut">
              <a:rPr lang="en-US" smtClean="0"/>
              <a:pPr/>
              <a:t>10/27/2021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E3EC24-190A-43C3-9915-07FB2FC7F8F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92C302-DA14-4317-8EA4-53A75846D31A}" type="datetimeFigureOut">
              <a:rPr lang="en-US" smtClean="0"/>
              <a:pPr/>
              <a:t>10/27/2021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E3EC24-190A-43C3-9915-07FB2FC7F8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92C302-DA14-4317-8EA4-53A75846D31A}" type="datetimeFigureOut">
              <a:rPr lang="en-US" smtClean="0"/>
              <a:pPr/>
              <a:t>10/27/2021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E3EC24-190A-43C3-9915-07FB2FC7F8F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92C302-DA14-4317-8EA4-53A75846D31A}" type="datetimeFigureOut">
              <a:rPr lang="en-US" smtClean="0"/>
              <a:pPr/>
              <a:t>10/27/2021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E3EC24-190A-43C3-9915-07FB2FC7F8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92C302-DA14-4317-8EA4-53A75846D31A}" type="datetimeFigureOut">
              <a:rPr lang="en-US" smtClean="0"/>
              <a:pPr/>
              <a:t>10/27/2021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E3EC24-190A-43C3-9915-07FB2FC7F8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92C302-DA14-4317-8EA4-53A75846D31A}" type="datetimeFigureOut">
              <a:rPr lang="en-US" smtClean="0"/>
              <a:pPr/>
              <a:t>10/27/2021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E3EC24-190A-43C3-9915-07FB2FC7F8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92C302-DA14-4317-8EA4-53A75846D31A}" type="datetimeFigureOut">
              <a:rPr lang="en-US" smtClean="0"/>
              <a:pPr/>
              <a:t>10/27/2021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E3EC24-190A-43C3-9915-07FB2FC7F8F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92C302-DA14-4317-8EA4-53A75846D31A}" type="datetimeFigureOut">
              <a:rPr lang="en-US" smtClean="0"/>
              <a:pPr/>
              <a:t>10/27/2021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E3EC24-190A-43C3-9915-07FB2FC7F8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media.geeksforgeeks.org/wp-content/uploads/table6.png"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uru99.com/joins-sql-left-right.html" TargetMode="Externa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UNIT-2.4</a:t>
            </a:r>
            <a:endParaRPr lang="en-US" dirty="0"/>
          </a:p>
        </p:txBody>
      </p:sp>
      <p:sp>
        <p:nvSpPr>
          <p:cNvPr id="3" name="Subtitle 2"/>
          <p:cNvSpPr>
            <a:spLocks noGrp="1"/>
          </p:cNvSpPr>
          <p:nvPr>
            <p:ph type="subTitle" idx="1"/>
          </p:nvPr>
        </p:nvSpPr>
        <p:spPr/>
        <p:txBody>
          <a:bodyPr>
            <a:normAutofit/>
          </a:bodyPr>
          <a:lstStyle/>
          <a:p>
            <a:r>
              <a:rPr lang="en-US" sz="4800" b="1" dirty="0" smtClean="0">
                <a:solidFill>
                  <a:schemeClr val="tx1"/>
                </a:solidFill>
              </a:rPr>
              <a:t>JOINS</a:t>
            </a:r>
            <a:endParaRPr lang="en-US" sz="48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534400" cy="1477328"/>
          </a:xfrm>
          <a:prstGeom prst="rect">
            <a:avLst/>
          </a:prstGeom>
        </p:spPr>
        <p:txBody>
          <a:bodyPr wrap="square">
            <a:spAutoFit/>
          </a:bodyPr>
          <a:lstStyle/>
          <a:p>
            <a:r>
              <a:rPr lang="en-US" b="1" dirty="0" smtClean="0"/>
              <a:t>RIGHT JOIN</a:t>
            </a:r>
            <a:r>
              <a:rPr lang="en-US" dirty="0" smtClean="0"/>
              <a:t>: RIGHT JOIN is similar to LEFT JOIN. This join returns all the rows of the table on the right side of the join and matching rows for the table on the left side of join. The rows for which there is no matching row on left side, the result-set will contain </a:t>
            </a:r>
            <a:r>
              <a:rPr lang="en-US" i="1" dirty="0" smtClean="0"/>
              <a:t>null</a:t>
            </a:r>
            <a:r>
              <a:rPr lang="en-US" dirty="0" smtClean="0"/>
              <a:t>. RIGHT JOIN is also known as RIGHT OUTER JOIN.</a:t>
            </a:r>
          </a:p>
          <a:p>
            <a:r>
              <a:rPr lang="en-US" b="1" dirty="0" smtClean="0"/>
              <a:t>Syntax:</a:t>
            </a:r>
            <a:endParaRPr lang="en-US" dirty="0"/>
          </a:p>
        </p:txBody>
      </p:sp>
      <p:sp>
        <p:nvSpPr>
          <p:cNvPr id="1025" name="Rectangle 1"/>
          <p:cNvSpPr>
            <a:spLocks noChangeArrowheads="1"/>
          </p:cNvSpPr>
          <p:nvPr/>
        </p:nvSpPr>
        <p:spPr bwMode="auto">
          <a:xfrm>
            <a:off x="152400" y="1829958"/>
            <a:ext cx="8458200" cy="1295206"/>
          </a:xfrm>
          <a:prstGeom prst="rect">
            <a:avLst/>
          </a:prstGeom>
          <a:noFill/>
          <a:ln w="9525">
            <a:noFill/>
            <a:miter lim="800000"/>
            <a:headEnd/>
            <a:tailEnd/>
          </a:ln>
          <a:effectLst/>
        </p:spPr>
        <p:txBody>
          <a:bodyPr vert="horz" wrap="square" lIns="0" tIns="0" rIns="0" bIns="6348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73239"/>
                </a:solidFill>
                <a:effectLst/>
                <a:latin typeface="Consolas" pitchFamily="49" charset="0"/>
                <a:cs typeface="Arial" pitchFamily="34" charset="0"/>
              </a:rPr>
              <a:t>SELECT table1.column1,table1.column2,table2.column1,.... FROM table1 RIGHT JOIN table2 ON table1.matching_column = table2.matching_column; </a:t>
            </a:r>
            <a:endParaRPr kumimoji="0" lang="en-US" sz="1600" b="0" i="0" u="none" strike="noStrike" cap="none" normalizeH="0" baseline="0" dirty="0" smtClean="0">
              <a:ln>
                <a:noFill/>
              </a:ln>
              <a:solidFill>
                <a:srgbClr val="273239"/>
              </a:solidFill>
              <a:effectLst/>
              <a:latin typeface="Consolas" pitchFamily="49"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73239"/>
                </a:solidFill>
                <a:effectLst/>
                <a:latin typeface="Consolas" pitchFamily="49" charset="0"/>
                <a:cs typeface="Arial" pitchFamily="34" charset="0"/>
              </a:rPr>
              <a:t>table1</a:t>
            </a:r>
            <a:r>
              <a:rPr kumimoji="0" lang="en-US" sz="1600" b="0" i="0" u="none" strike="noStrike" cap="none" normalizeH="0" baseline="0" dirty="0" smtClean="0">
                <a:ln>
                  <a:noFill/>
                </a:ln>
                <a:solidFill>
                  <a:srgbClr val="273239"/>
                </a:solidFill>
                <a:effectLst/>
                <a:latin typeface="Consolas" pitchFamily="49" charset="0"/>
                <a:cs typeface="Arial" pitchFamily="34" charset="0"/>
              </a:rPr>
              <a:t>: </a:t>
            </a:r>
            <a:r>
              <a:rPr kumimoji="0" lang="en-US" sz="1600" b="0" i="0" u="none" strike="noStrike" cap="none" normalizeH="0" baseline="0" dirty="0" smtClean="0">
                <a:ln>
                  <a:noFill/>
                </a:ln>
                <a:solidFill>
                  <a:srgbClr val="273239"/>
                </a:solidFill>
                <a:effectLst/>
                <a:latin typeface="Consolas" pitchFamily="49" charset="0"/>
                <a:cs typeface="Arial" pitchFamily="34" charset="0"/>
              </a:rPr>
              <a:t>First </a:t>
            </a:r>
            <a:r>
              <a:rPr kumimoji="0" lang="en-US" sz="1600" b="0" i="0" u="none" strike="noStrike" cap="none" normalizeH="0" baseline="0" dirty="0" smtClean="0">
                <a:ln>
                  <a:noFill/>
                </a:ln>
                <a:solidFill>
                  <a:srgbClr val="273239"/>
                </a:solidFill>
                <a:effectLst/>
                <a:latin typeface="Consolas" pitchFamily="49" charset="0"/>
                <a:cs typeface="Arial" pitchFamily="34" charset="0"/>
              </a:rPr>
              <a:t>table. </a:t>
            </a:r>
            <a:endParaRPr kumimoji="0" lang="en-US" sz="1600" b="0" i="0" u="none" strike="noStrike" cap="none" normalizeH="0" baseline="0" dirty="0" smtClean="0">
              <a:ln>
                <a:noFill/>
              </a:ln>
              <a:solidFill>
                <a:srgbClr val="273239"/>
              </a:solidFill>
              <a:effectLst/>
              <a:latin typeface="Consolas" pitchFamily="49"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73239"/>
                </a:solidFill>
                <a:effectLst/>
                <a:latin typeface="Consolas" pitchFamily="49" charset="0"/>
                <a:cs typeface="Arial" pitchFamily="34" charset="0"/>
              </a:rPr>
              <a:t>table2</a:t>
            </a:r>
            <a:r>
              <a:rPr kumimoji="0" lang="en-US" sz="1600" b="0" i="0" u="none" strike="noStrike" cap="none" normalizeH="0" baseline="0" dirty="0" smtClean="0">
                <a:ln>
                  <a:noFill/>
                </a:ln>
                <a:solidFill>
                  <a:srgbClr val="273239"/>
                </a:solidFill>
                <a:effectLst/>
                <a:latin typeface="Consolas" pitchFamily="49" charset="0"/>
                <a:cs typeface="Arial" pitchFamily="34" charset="0"/>
              </a:rPr>
              <a:t>: Second table </a:t>
            </a:r>
            <a:r>
              <a:rPr kumimoji="0" lang="en-US" sz="1600" b="0" i="0" u="none" strike="noStrike" cap="none" normalizeH="0" baseline="0" dirty="0" err="1" smtClean="0">
                <a:ln>
                  <a:noFill/>
                </a:ln>
                <a:solidFill>
                  <a:srgbClr val="273239"/>
                </a:solidFill>
                <a:effectLst/>
                <a:latin typeface="Consolas" pitchFamily="49" charset="0"/>
                <a:cs typeface="Arial" pitchFamily="34" charset="0"/>
              </a:rPr>
              <a:t>matching_column</a:t>
            </a:r>
            <a:r>
              <a:rPr kumimoji="0" lang="en-US" sz="1600" b="0" i="0" u="none" strike="noStrike" cap="none" normalizeH="0" baseline="0" dirty="0" smtClean="0">
                <a:ln>
                  <a:noFill/>
                </a:ln>
                <a:solidFill>
                  <a:srgbClr val="273239"/>
                </a:solidFill>
                <a:effectLst/>
                <a:latin typeface="Consolas" pitchFamily="49"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73239"/>
                </a:solidFill>
                <a:effectLst/>
                <a:latin typeface="Consolas" pitchFamily="49" charset="0"/>
                <a:cs typeface="Arial" pitchFamily="34" charset="0"/>
              </a:rPr>
              <a:t>Column common to both the tables.</a:t>
            </a:r>
            <a:r>
              <a:rPr kumimoji="0" lang="en-US" sz="800" b="0" i="0" u="none" strike="noStrike" cap="none" normalizeH="0" baseline="0" dirty="0" smtClean="0">
                <a:ln>
                  <a:noFill/>
                </a:ln>
                <a:solidFill>
                  <a:schemeClr val="tx1"/>
                </a:solidFill>
                <a:effectLst/>
                <a:latin typeface="Arial" pitchFamily="34"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7" name="Picture 3" descr="Lightbox"/>
          <p:cNvPicPr>
            <a:picLocks noChangeAspect="1" noChangeArrowheads="1"/>
          </p:cNvPicPr>
          <p:nvPr/>
        </p:nvPicPr>
        <p:blipFill>
          <a:blip r:embed="rId2" cstate="print"/>
          <a:srcRect/>
          <a:stretch>
            <a:fillRect/>
          </a:stretch>
        </p:blipFill>
        <p:spPr bwMode="auto">
          <a:xfrm>
            <a:off x="2133600" y="3505200"/>
            <a:ext cx="3714750" cy="280987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152400" y="351711"/>
            <a:ext cx="8382000" cy="556542"/>
          </a:xfrm>
          <a:prstGeom prst="rect">
            <a:avLst/>
          </a:prstGeom>
          <a:noFill/>
          <a:ln w="9525">
            <a:noFill/>
            <a:miter lim="800000"/>
            <a:headEnd/>
            <a:tailEnd/>
          </a:ln>
          <a:effectLst/>
        </p:spPr>
        <p:txBody>
          <a:bodyPr vert="horz" wrap="square" lIns="0" tIns="0" rIns="0" bIns="6348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effectLst/>
                <a:latin typeface="Bookman Old Style" pitchFamily="18" charset="0"/>
                <a:cs typeface="Arial" pitchFamily="34" charset="0"/>
              </a:rPr>
              <a:t>SELECT Student.NAME</a:t>
            </a:r>
            <a:r>
              <a:rPr kumimoji="0" lang="en-US" sz="1600" i="0" u="none" strike="noStrike" cap="none" normalizeH="0" baseline="0" dirty="0" smtClean="0">
                <a:ln>
                  <a:noFill/>
                </a:ln>
                <a:effectLst/>
                <a:latin typeface="Bookman Old Style" pitchFamily="18" charset="0"/>
                <a:cs typeface="Arial" pitchFamily="34" charset="0"/>
              </a:rPr>
              <a:t>, </a:t>
            </a:r>
            <a:r>
              <a:rPr kumimoji="0" lang="en-US" sz="1600" i="0" u="none" strike="noStrike" cap="none" normalizeH="0" baseline="0" dirty="0" err="1" smtClean="0">
                <a:ln>
                  <a:noFill/>
                </a:ln>
                <a:effectLst/>
                <a:latin typeface="Bookman Old Style" pitchFamily="18" charset="0"/>
                <a:cs typeface="Arial" pitchFamily="34" charset="0"/>
              </a:rPr>
              <a:t>StudentCourse.COURSE_ID</a:t>
            </a:r>
            <a:r>
              <a:rPr kumimoji="0" lang="en-US" sz="1600" i="0" u="none" strike="noStrike" cap="none" normalizeH="0" baseline="0" dirty="0" smtClean="0">
                <a:ln>
                  <a:noFill/>
                </a:ln>
                <a:effectLst/>
                <a:latin typeface="Bookman Old Style" pitchFamily="18" charset="0"/>
                <a:cs typeface="Arial" pitchFamily="34" charset="0"/>
              </a:rPr>
              <a:t> </a:t>
            </a:r>
            <a:r>
              <a:rPr kumimoji="0" lang="en-US" sz="1600" i="0" u="none" strike="noStrike" cap="none" normalizeH="0" baseline="0" dirty="0" smtClean="0">
                <a:ln>
                  <a:noFill/>
                </a:ln>
                <a:effectLst/>
                <a:latin typeface="Bookman Old Style" pitchFamily="18" charset="0"/>
                <a:cs typeface="Arial" pitchFamily="34" charset="0"/>
              </a:rPr>
              <a:t>FROM Student RIGHT JOIN </a:t>
            </a:r>
            <a:r>
              <a:rPr kumimoji="0" lang="en-US" sz="1600" i="0" u="none" strike="noStrike" cap="none" normalizeH="0" baseline="0" dirty="0" err="1" smtClean="0">
                <a:ln>
                  <a:noFill/>
                </a:ln>
                <a:effectLst/>
                <a:latin typeface="Bookman Old Style" pitchFamily="18" charset="0"/>
                <a:cs typeface="Arial" pitchFamily="34" charset="0"/>
              </a:rPr>
              <a:t>StudentCourse</a:t>
            </a:r>
            <a:r>
              <a:rPr kumimoji="0" lang="en-US" sz="1600" i="0" u="none" strike="noStrike" cap="none" normalizeH="0" baseline="0" dirty="0" smtClean="0">
                <a:ln>
                  <a:noFill/>
                </a:ln>
                <a:effectLst/>
                <a:latin typeface="Bookman Old Style" pitchFamily="18" charset="0"/>
                <a:cs typeface="Arial" pitchFamily="34" charset="0"/>
              </a:rPr>
              <a:t> </a:t>
            </a:r>
            <a:r>
              <a:rPr kumimoji="0" lang="en-US" sz="1600" i="0" u="none" strike="noStrike" cap="none" normalizeH="0" baseline="0" dirty="0" smtClean="0">
                <a:ln>
                  <a:noFill/>
                </a:ln>
                <a:effectLst/>
                <a:latin typeface="Bookman Old Style" pitchFamily="18" charset="0"/>
                <a:cs typeface="Arial" pitchFamily="34" charset="0"/>
              </a:rPr>
              <a:t>ON </a:t>
            </a:r>
            <a:r>
              <a:rPr kumimoji="0" lang="en-US" sz="1600" i="0" u="none" strike="noStrike" cap="none" normalizeH="0" baseline="0" dirty="0" err="1" smtClean="0">
                <a:ln>
                  <a:noFill/>
                </a:ln>
                <a:effectLst/>
                <a:latin typeface="Bookman Old Style" pitchFamily="18" charset="0"/>
                <a:cs typeface="Arial" pitchFamily="34" charset="0"/>
              </a:rPr>
              <a:t>StudentCourse.ROLL_NO</a:t>
            </a:r>
            <a:r>
              <a:rPr kumimoji="0" lang="en-US" sz="1600" i="0" u="none" strike="noStrike" cap="none" normalizeH="0" baseline="0" dirty="0" smtClean="0">
                <a:ln>
                  <a:noFill/>
                </a:ln>
                <a:effectLst/>
                <a:latin typeface="Bookman Old Style" pitchFamily="18" charset="0"/>
                <a:cs typeface="Arial" pitchFamily="34" charset="0"/>
              </a:rPr>
              <a:t> = </a:t>
            </a:r>
            <a:r>
              <a:rPr kumimoji="0" lang="en-US" sz="1600" i="0" u="none" strike="noStrike" cap="none" normalizeH="0" baseline="0" dirty="0" err="1" smtClean="0">
                <a:ln>
                  <a:noFill/>
                </a:ln>
                <a:effectLst/>
                <a:latin typeface="Bookman Old Style" pitchFamily="18" charset="0"/>
                <a:cs typeface="Arial" pitchFamily="34" charset="0"/>
              </a:rPr>
              <a:t>Student.ROLL_NO</a:t>
            </a:r>
            <a:r>
              <a:rPr kumimoji="0" lang="en-US" sz="1600" b="0" i="0" u="none" strike="noStrike" cap="none" normalizeH="0" baseline="0" dirty="0" smtClean="0">
                <a:ln>
                  <a:noFill/>
                </a:ln>
                <a:solidFill>
                  <a:srgbClr val="273239"/>
                </a:solidFill>
                <a:effectLst/>
                <a:latin typeface="Consolas" pitchFamily="49" charset="0"/>
                <a:cs typeface="Arial" pitchFamily="34" charset="0"/>
              </a:rPr>
              <a:t>;</a:t>
            </a:r>
            <a:r>
              <a:rPr kumimoji="0" lang="en-US" sz="800" b="0" i="0" u="none" strike="noStrike" cap="none" normalizeH="0" baseline="0" dirty="0" smtClean="0">
                <a:ln>
                  <a:noFill/>
                </a:ln>
                <a:solidFill>
                  <a:schemeClr val="tx1"/>
                </a:solidFill>
                <a:effectLst/>
                <a:latin typeface="Arial" pitchFamily="34"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3555" name="Picture 3" descr="table6">
            <a:hlinkClick r:id="rId2"/>
          </p:cNvPr>
          <p:cNvPicPr>
            <a:picLocks noChangeAspect="1" noChangeArrowheads="1"/>
          </p:cNvPicPr>
          <p:nvPr/>
        </p:nvPicPr>
        <p:blipFill>
          <a:blip r:embed="rId3" cstate="print"/>
          <a:srcRect/>
          <a:stretch>
            <a:fillRect/>
          </a:stretch>
        </p:blipFill>
        <p:spPr bwMode="auto">
          <a:xfrm>
            <a:off x="1905000" y="1524000"/>
            <a:ext cx="3438525" cy="3009901"/>
          </a:xfrm>
          <a:prstGeom prst="rect">
            <a:avLst/>
          </a:prstGeom>
          <a:noFill/>
        </p:spPr>
      </p:pic>
      <p:sp>
        <p:nvSpPr>
          <p:cNvPr id="5" name="Rectangle 4"/>
          <p:cNvSpPr/>
          <p:nvPr/>
        </p:nvSpPr>
        <p:spPr>
          <a:xfrm>
            <a:off x="533400" y="990600"/>
            <a:ext cx="1018227" cy="369332"/>
          </a:xfrm>
          <a:prstGeom prst="rect">
            <a:avLst/>
          </a:prstGeom>
        </p:spPr>
        <p:txBody>
          <a:bodyPr wrap="none">
            <a:spAutoFit/>
          </a:bodyPr>
          <a:lstStyle/>
          <a:p>
            <a:r>
              <a:rPr lang="en-US" b="1" dirty="0" smtClean="0">
                <a:solidFill>
                  <a:srgbClr val="273239"/>
                </a:solidFill>
                <a:latin typeface="urw-din"/>
                <a:cs typeface="Arial" pitchFamily="34" charset="0"/>
              </a:rPr>
              <a:t>Output:</a:t>
            </a:r>
            <a:endParaRPr lang="en-US" dirty="0"/>
          </a:p>
        </p:txBody>
      </p:sp>
      <p:sp>
        <p:nvSpPr>
          <p:cNvPr id="6" name="Rectangle 5"/>
          <p:cNvSpPr/>
          <p:nvPr/>
        </p:nvSpPr>
        <p:spPr>
          <a:xfrm>
            <a:off x="762000" y="4648200"/>
            <a:ext cx="7543800" cy="1200329"/>
          </a:xfrm>
          <a:prstGeom prst="rect">
            <a:avLst/>
          </a:prstGeom>
        </p:spPr>
        <p:txBody>
          <a:bodyPr wrap="square">
            <a:spAutoFit/>
          </a:bodyPr>
          <a:lstStyle/>
          <a:p>
            <a:r>
              <a:rPr lang="en-US" b="1" dirty="0" smtClean="0"/>
              <a:t>FULL JOIN:</a:t>
            </a:r>
            <a:r>
              <a:rPr lang="en-US" dirty="0" smtClean="0"/>
              <a:t> FULL JOIN creates the result-set by combining result of both LEFT JOIN and RIGHT JOIN. The result-set will contain all the rows from both the tables. The rows for which there is no matching, the result-set will contain </a:t>
            </a:r>
            <a:r>
              <a:rPr lang="en-US" i="1" dirty="0" smtClean="0"/>
              <a:t>NULL</a:t>
            </a:r>
            <a:r>
              <a:rPr lang="en-US" dirty="0" smtClean="0"/>
              <a:t> values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304800" y="624246"/>
            <a:ext cx="8153400" cy="556542"/>
          </a:xfrm>
          <a:prstGeom prst="rect">
            <a:avLst/>
          </a:prstGeom>
          <a:noFill/>
          <a:ln w="9525">
            <a:noFill/>
            <a:miter lim="800000"/>
            <a:headEnd/>
            <a:tailEnd/>
          </a:ln>
          <a:effectLst/>
        </p:spPr>
        <p:txBody>
          <a:bodyPr vert="horz" wrap="square" lIns="0" tIns="0" rIns="0" bIns="6348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73239"/>
                </a:solidFill>
                <a:effectLst/>
                <a:latin typeface="Consolas" pitchFamily="49" charset="0"/>
                <a:cs typeface="Arial" pitchFamily="34" charset="0"/>
              </a:rPr>
              <a:t>SELECT table1.column1,table1.column2,table2.column1,.... FROM table1 FULL JOIN table2 ON table1.matching_column = table2.matching_column;</a:t>
            </a:r>
            <a:r>
              <a:rPr kumimoji="0" lang="en-US" sz="800" b="0" i="0" u="none" strike="noStrike" cap="none" normalizeH="0" baseline="0" dirty="0" smtClean="0">
                <a:ln>
                  <a:noFill/>
                </a:ln>
                <a:solidFill>
                  <a:schemeClr val="tx1"/>
                </a:solidFill>
                <a:effectLst/>
                <a:latin typeface="Arial" pitchFamily="34"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381000" y="152400"/>
            <a:ext cx="880241" cy="369332"/>
          </a:xfrm>
          <a:prstGeom prst="rect">
            <a:avLst/>
          </a:prstGeom>
        </p:spPr>
        <p:txBody>
          <a:bodyPr wrap="none">
            <a:spAutoFit/>
          </a:bodyPr>
          <a:lstStyle/>
          <a:p>
            <a:r>
              <a:rPr lang="en-US" b="1" dirty="0" smtClean="0"/>
              <a:t>Syntax:</a:t>
            </a:r>
            <a:endParaRPr lang="en-US" dirty="0"/>
          </a:p>
        </p:txBody>
      </p:sp>
      <p:sp>
        <p:nvSpPr>
          <p:cNvPr id="24578" name="Rectangle 2"/>
          <p:cNvSpPr>
            <a:spLocks noChangeArrowheads="1"/>
          </p:cNvSpPr>
          <p:nvPr/>
        </p:nvSpPr>
        <p:spPr bwMode="auto">
          <a:xfrm>
            <a:off x="304800" y="1143000"/>
            <a:ext cx="4419600" cy="802764"/>
          </a:xfrm>
          <a:prstGeom prst="rect">
            <a:avLst/>
          </a:prstGeom>
          <a:noFill/>
          <a:ln w="9525">
            <a:noFill/>
            <a:miter lim="800000"/>
            <a:headEnd/>
            <a:tailEnd/>
          </a:ln>
          <a:effectLst/>
        </p:spPr>
        <p:txBody>
          <a:bodyPr vert="horz" wrap="square" lIns="0" tIns="0" rIns="0" bIns="6348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73239"/>
                </a:solidFill>
                <a:effectLst/>
                <a:latin typeface="Consolas" pitchFamily="49" charset="0"/>
                <a:cs typeface="Arial" pitchFamily="34" charset="0"/>
              </a:rPr>
              <a:t>table1: First table.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73239"/>
                </a:solidFill>
                <a:effectLst/>
                <a:latin typeface="Consolas" pitchFamily="49" charset="0"/>
                <a:cs typeface="Arial" pitchFamily="34" charset="0"/>
              </a:rPr>
              <a:t>table2</a:t>
            </a:r>
            <a:r>
              <a:rPr kumimoji="0" lang="en-US" sz="1600" b="0" i="0" u="none" strike="noStrike" cap="none" normalizeH="0" baseline="0" dirty="0" smtClean="0">
                <a:ln>
                  <a:noFill/>
                </a:ln>
                <a:solidFill>
                  <a:srgbClr val="273239"/>
                </a:solidFill>
                <a:effectLst/>
                <a:latin typeface="Consolas" pitchFamily="49" charset="0"/>
                <a:cs typeface="Arial" pitchFamily="34" charset="0"/>
              </a:rPr>
              <a:t>: Second table </a:t>
            </a:r>
            <a:r>
              <a:rPr kumimoji="0" lang="en-US" sz="1600" b="0" i="0" u="none" strike="noStrike" cap="none" normalizeH="0" baseline="0" dirty="0" err="1" smtClean="0">
                <a:ln>
                  <a:noFill/>
                </a:ln>
                <a:solidFill>
                  <a:srgbClr val="273239"/>
                </a:solidFill>
                <a:effectLst/>
                <a:latin typeface="Consolas" pitchFamily="49" charset="0"/>
                <a:cs typeface="Arial" pitchFamily="34" charset="0"/>
              </a:rPr>
              <a:t>matching_column</a:t>
            </a:r>
            <a:r>
              <a:rPr kumimoji="0" lang="en-US" sz="1600" b="0" i="0" u="none" strike="noStrike" cap="none" normalizeH="0" baseline="0" dirty="0" smtClean="0">
                <a:ln>
                  <a:noFill/>
                </a:ln>
                <a:solidFill>
                  <a:srgbClr val="273239"/>
                </a:solidFill>
                <a:effectLst/>
                <a:latin typeface="Consolas" pitchFamily="49"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73239"/>
                </a:solidFill>
                <a:effectLst/>
                <a:latin typeface="Consolas" pitchFamily="49" charset="0"/>
                <a:cs typeface="Arial" pitchFamily="34" charset="0"/>
              </a:rPr>
              <a:t>Column common to both the tables.</a:t>
            </a:r>
            <a:r>
              <a:rPr kumimoji="0" lang="en-US" sz="800" b="0" i="0" u="none" strike="noStrike" cap="none" normalizeH="0" baseline="0" dirty="0" smtClean="0">
                <a:ln>
                  <a:noFill/>
                </a:ln>
                <a:solidFill>
                  <a:schemeClr val="tx1"/>
                </a:solidFill>
                <a:effectLst/>
                <a:latin typeface="Arial" pitchFamily="34"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4580" name="Picture 4" descr="Lightbox"/>
          <p:cNvPicPr>
            <a:picLocks noChangeAspect="1" noChangeArrowheads="1"/>
          </p:cNvPicPr>
          <p:nvPr/>
        </p:nvPicPr>
        <p:blipFill>
          <a:blip r:embed="rId2" cstate="print"/>
          <a:srcRect/>
          <a:stretch>
            <a:fillRect/>
          </a:stretch>
        </p:blipFill>
        <p:spPr bwMode="auto">
          <a:xfrm>
            <a:off x="5410200" y="1066800"/>
            <a:ext cx="2895600" cy="1897714"/>
          </a:xfrm>
          <a:prstGeom prst="rect">
            <a:avLst/>
          </a:prstGeom>
          <a:noFill/>
        </p:spPr>
      </p:pic>
      <p:sp>
        <p:nvSpPr>
          <p:cNvPr id="24581" name="Rectangle 5"/>
          <p:cNvSpPr>
            <a:spLocks noChangeArrowheads="1"/>
          </p:cNvSpPr>
          <p:nvPr/>
        </p:nvSpPr>
        <p:spPr bwMode="auto">
          <a:xfrm>
            <a:off x="304800" y="3018711"/>
            <a:ext cx="8077200" cy="556542"/>
          </a:xfrm>
          <a:prstGeom prst="rect">
            <a:avLst/>
          </a:prstGeom>
          <a:noFill/>
          <a:ln w="9525">
            <a:noFill/>
            <a:miter lim="800000"/>
            <a:headEnd/>
            <a:tailEnd/>
          </a:ln>
          <a:effectLst/>
        </p:spPr>
        <p:txBody>
          <a:bodyPr vert="horz" wrap="square" lIns="0" tIns="0" rIns="0" bIns="6348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73239"/>
                </a:solidFill>
                <a:effectLst/>
                <a:latin typeface="Consolas" pitchFamily="49" charset="0"/>
                <a:cs typeface="Arial" pitchFamily="34" charset="0"/>
              </a:rPr>
              <a:t>SELECT </a:t>
            </a:r>
            <a:r>
              <a:rPr kumimoji="0" lang="en-US" sz="1600" b="0" i="0" u="none" strike="noStrike" cap="none" normalizeH="0" baseline="0" dirty="0" err="1" smtClean="0">
                <a:ln>
                  <a:noFill/>
                </a:ln>
                <a:solidFill>
                  <a:srgbClr val="273239"/>
                </a:solidFill>
                <a:effectLst/>
                <a:latin typeface="Consolas" pitchFamily="49" charset="0"/>
                <a:cs typeface="Arial" pitchFamily="34" charset="0"/>
              </a:rPr>
              <a:t>Student.NAME,StudentCourse.COURSE_ID</a:t>
            </a:r>
            <a:r>
              <a:rPr kumimoji="0" lang="en-US" sz="1600" b="0" i="0" u="none" strike="noStrike" cap="none" normalizeH="0" baseline="0" dirty="0" smtClean="0">
                <a:ln>
                  <a:noFill/>
                </a:ln>
                <a:solidFill>
                  <a:srgbClr val="273239"/>
                </a:solidFill>
                <a:effectLst/>
                <a:latin typeface="Consolas" pitchFamily="49" charset="0"/>
                <a:cs typeface="Arial" pitchFamily="34" charset="0"/>
              </a:rPr>
              <a:t> FROM Student FULL JOIN </a:t>
            </a:r>
            <a:r>
              <a:rPr kumimoji="0" lang="en-US" sz="1600" b="0" i="0" u="none" strike="noStrike" cap="none" normalizeH="0" baseline="0" dirty="0" err="1" smtClean="0">
                <a:ln>
                  <a:noFill/>
                </a:ln>
                <a:solidFill>
                  <a:srgbClr val="273239"/>
                </a:solidFill>
                <a:effectLst/>
                <a:latin typeface="Consolas" pitchFamily="49" charset="0"/>
                <a:cs typeface="Arial" pitchFamily="34" charset="0"/>
              </a:rPr>
              <a:t>StudentCourse</a:t>
            </a:r>
            <a:r>
              <a:rPr kumimoji="0" lang="en-US" sz="1600" b="0" i="0" u="none" strike="noStrike" cap="none" normalizeH="0" baseline="0" dirty="0" smtClean="0">
                <a:ln>
                  <a:noFill/>
                </a:ln>
                <a:solidFill>
                  <a:srgbClr val="273239"/>
                </a:solidFill>
                <a:effectLst/>
                <a:latin typeface="Consolas" pitchFamily="49" charset="0"/>
                <a:cs typeface="Arial" pitchFamily="34" charset="0"/>
              </a:rPr>
              <a:t> ON </a:t>
            </a:r>
            <a:r>
              <a:rPr kumimoji="0" lang="en-US" sz="1600" b="0" i="0" u="none" strike="noStrike" cap="none" normalizeH="0" baseline="0" dirty="0" err="1" smtClean="0">
                <a:ln>
                  <a:noFill/>
                </a:ln>
                <a:solidFill>
                  <a:srgbClr val="273239"/>
                </a:solidFill>
                <a:effectLst/>
                <a:latin typeface="Consolas" pitchFamily="49" charset="0"/>
                <a:cs typeface="Arial" pitchFamily="34" charset="0"/>
              </a:rPr>
              <a:t>StudentCourse.ROLL_NO</a:t>
            </a:r>
            <a:r>
              <a:rPr kumimoji="0" lang="en-US" sz="1600" b="0" i="0" u="none" strike="noStrike" cap="none" normalizeH="0" baseline="0" dirty="0" smtClean="0">
                <a:ln>
                  <a:noFill/>
                </a:ln>
                <a:solidFill>
                  <a:srgbClr val="273239"/>
                </a:solidFill>
                <a:effectLst/>
                <a:latin typeface="Consolas" pitchFamily="49" charset="0"/>
                <a:cs typeface="Arial" pitchFamily="34" charset="0"/>
              </a:rPr>
              <a:t> = </a:t>
            </a:r>
            <a:r>
              <a:rPr kumimoji="0" lang="en-US" sz="1600" b="0" i="0" u="none" strike="noStrike" cap="none" normalizeH="0" baseline="0" dirty="0" err="1" smtClean="0">
                <a:ln>
                  <a:noFill/>
                </a:ln>
                <a:solidFill>
                  <a:srgbClr val="273239"/>
                </a:solidFill>
                <a:effectLst/>
                <a:latin typeface="Consolas" pitchFamily="49" charset="0"/>
                <a:cs typeface="Arial" pitchFamily="34" charset="0"/>
              </a:rPr>
              <a:t>Student.ROLL_NO</a:t>
            </a:r>
            <a:r>
              <a:rPr kumimoji="0" lang="en-US" sz="1600" b="0" i="0" u="none" strike="noStrike" cap="none" normalizeH="0" baseline="0" dirty="0" smtClean="0">
                <a:ln>
                  <a:noFill/>
                </a:ln>
                <a:solidFill>
                  <a:srgbClr val="273239"/>
                </a:solidFill>
                <a:effectLst/>
                <a:latin typeface="Consolas" pitchFamily="49" charset="0"/>
                <a:cs typeface="Arial" pitchFamily="34" charset="0"/>
              </a:rPr>
              <a:t>;</a:t>
            </a:r>
            <a:r>
              <a:rPr kumimoji="0" lang="en-US" sz="800" b="0" i="0" u="none" strike="noStrike" cap="none" normalizeH="0" baseline="0" dirty="0" smtClean="0">
                <a:ln>
                  <a:noFill/>
                </a:ln>
                <a:solidFill>
                  <a:schemeClr val="tx1"/>
                </a:solidFill>
                <a:effectLst/>
                <a:latin typeface="Arial" pitchFamily="34"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4583" name="Picture 7" descr="Lightbox"/>
          <p:cNvPicPr>
            <a:picLocks noChangeAspect="1" noChangeArrowheads="1"/>
          </p:cNvPicPr>
          <p:nvPr/>
        </p:nvPicPr>
        <p:blipFill>
          <a:blip r:embed="rId3" cstate="print"/>
          <a:srcRect/>
          <a:stretch>
            <a:fillRect/>
          </a:stretch>
        </p:blipFill>
        <p:spPr bwMode="auto">
          <a:xfrm>
            <a:off x="2819400" y="3657600"/>
            <a:ext cx="2514600" cy="2875813"/>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2711383" cy="369332"/>
          </a:xfrm>
          <a:prstGeom prst="rect">
            <a:avLst/>
          </a:prstGeom>
        </p:spPr>
        <p:txBody>
          <a:bodyPr wrap="none">
            <a:spAutoFit/>
          </a:bodyPr>
          <a:lstStyle/>
          <a:p>
            <a:pPr fontAlgn="base"/>
            <a:r>
              <a:rPr lang="en-US" b="1" dirty="0" smtClean="0"/>
              <a:t>(Cartesian Join &amp; Self Join)</a:t>
            </a:r>
            <a:endParaRPr lang="en-US" b="1" dirty="0"/>
          </a:p>
        </p:txBody>
      </p:sp>
      <p:sp>
        <p:nvSpPr>
          <p:cNvPr id="3" name="Rectangle 2"/>
          <p:cNvSpPr/>
          <p:nvPr/>
        </p:nvSpPr>
        <p:spPr>
          <a:xfrm>
            <a:off x="381000" y="762000"/>
            <a:ext cx="3102709" cy="369332"/>
          </a:xfrm>
          <a:prstGeom prst="rect">
            <a:avLst/>
          </a:prstGeom>
        </p:spPr>
        <p:txBody>
          <a:bodyPr wrap="none">
            <a:spAutoFit/>
          </a:bodyPr>
          <a:lstStyle/>
          <a:p>
            <a:r>
              <a:rPr lang="en-US" dirty="0" smtClean="0"/>
              <a:t>Consider the two tables below:</a:t>
            </a:r>
            <a:endParaRPr lang="en-US" dirty="0"/>
          </a:p>
        </p:txBody>
      </p:sp>
      <p:pic>
        <p:nvPicPr>
          <p:cNvPr id="25602" name="Picture 2" descr="Lightbox"/>
          <p:cNvPicPr>
            <a:picLocks noChangeAspect="1" noChangeArrowheads="1"/>
          </p:cNvPicPr>
          <p:nvPr/>
        </p:nvPicPr>
        <p:blipFill>
          <a:blip r:embed="rId2" cstate="print"/>
          <a:srcRect/>
          <a:stretch>
            <a:fillRect/>
          </a:stretch>
        </p:blipFill>
        <p:spPr bwMode="auto">
          <a:xfrm>
            <a:off x="228600" y="1295400"/>
            <a:ext cx="7562850" cy="2667000"/>
          </a:xfrm>
          <a:prstGeom prst="rect">
            <a:avLst/>
          </a:prstGeom>
          <a:noFill/>
        </p:spPr>
      </p:pic>
      <p:pic>
        <p:nvPicPr>
          <p:cNvPr id="25604" name="Picture 4" descr="Lightbox"/>
          <p:cNvPicPr>
            <a:picLocks noChangeAspect="1" noChangeArrowheads="1"/>
          </p:cNvPicPr>
          <p:nvPr/>
        </p:nvPicPr>
        <p:blipFill>
          <a:blip r:embed="rId3" cstate="print"/>
          <a:srcRect/>
          <a:stretch>
            <a:fillRect/>
          </a:stretch>
        </p:blipFill>
        <p:spPr bwMode="auto">
          <a:xfrm>
            <a:off x="1828800" y="4648200"/>
            <a:ext cx="3438525" cy="1685926"/>
          </a:xfrm>
          <a:prstGeom prst="rect">
            <a:avLst/>
          </a:prstGeom>
          <a:noFill/>
        </p:spPr>
      </p:pic>
      <p:sp>
        <p:nvSpPr>
          <p:cNvPr id="6" name="Rectangle 5"/>
          <p:cNvSpPr/>
          <p:nvPr/>
        </p:nvSpPr>
        <p:spPr>
          <a:xfrm>
            <a:off x="2667000" y="4267200"/>
            <a:ext cx="1591974" cy="369332"/>
          </a:xfrm>
          <a:prstGeom prst="rect">
            <a:avLst/>
          </a:prstGeom>
        </p:spPr>
        <p:txBody>
          <a:bodyPr wrap="none">
            <a:spAutoFit/>
          </a:bodyPr>
          <a:lstStyle/>
          <a:p>
            <a:r>
              <a:rPr lang="en-US" b="1" dirty="0" err="1" smtClean="0"/>
              <a:t>StudentCourse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8229600" cy="2585323"/>
          </a:xfrm>
          <a:prstGeom prst="rect">
            <a:avLst/>
          </a:prstGeom>
        </p:spPr>
        <p:txBody>
          <a:bodyPr wrap="square">
            <a:spAutoFit/>
          </a:bodyPr>
          <a:lstStyle/>
          <a:p>
            <a:pPr fontAlgn="base"/>
            <a:r>
              <a:rPr lang="en-US" b="1" dirty="0" smtClean="0"/>
              <a:t>CARTESIAN JOIN</a:t>
            </a:r>
            <a:r>
              <a:rPr lang="en-US" dirty="0" smtClean="0"/>
              <a:t>: The CARTESIAN JOIN is also known as CROSS JOIN. In a CARTESIAN JOIN there is a join for each row of one table to every row of another table. This usually happens when the matching column or WHERE condition is not specified. In the absence of a WHERE condition the CARTESIAN JOIN will behave like a CARTESIAN PRODUCT . i.e., the number of rows in the result-set is the product of the number of rows of the two tables.</a:t>
            </a:r>
          </a:p>
          <a:p>
            <a:pPr fontAlgn="base"/>
            <a:r>
              <a:rPr lang="en-US" dirty="0" smtClean="0"/>
              <a:t>In the presence of WHERE condition this JOIN will function like a INNER JOIN.</a:t>
            </a:r>
          </a:p>
          <a:p>
            <a:pPr fontAlgn="base"/>
            <a:r>
              <a:rPr lang="en-US" dirty="0" smtClean="0"/>
              <a:t>Generally speaking, Cross join is similar to an inner join where the join-condition will always evaluate to True</a:t>
            </a:r>
            <a:endParaRPr lang="en-US" dirty="0"/>
          </a:p>
        </p:txBody>
      </p:sp>
      <p:sp>
        <p:nvSpPr>
          <p:cNvPr id="27649" name="Rectangle 1"/>
          <p:cNvSpPr>
            <a:spLocks noChangeArrowheads="1"/>
          </p:cNvSpPr>
          <p:nvPr/>
        </p:nvSpPr>
        <p:spPr bwMode="auto">
          <a:xfrm>
            <a:off x="838200" y="2556303"/>
            <a:ext cx="3657600" cy="1449094"/>
          </a:xfrm>
          <a:prstGeom prst="rect">
            <a:avLst/>
          </a:prstGeom>
          <a:noFill/>
          <a:ln w="9525">
            <a:noFill/>
            <a:miter lim="800000"/>
            <a:headEnd/>
            <a:tailEnd/>
          </a:ln>
          <a:effectLst/>
        </p:spPr>
        <p:txBody>
          <a:bodyPr vert="horz" wrap="square" lIns="0" tIns="0" rIns="0" bIns="6348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273239"/>
              </a:solidFill>
              <a:effectLst/>
              <a:latin typeface="Consolas" pitchFamily="49"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273239"/>
                </a:solidFill>
                <a:effectLst/>
                <a:latin typeface="Consolas" pitchFamily="49" charset="0"/>
                <a:cs typeface="Arial" pitchFamily="34" charset="0"/>
              </a:rPr>
              <a:t>SELECT table1.column1 , table1.column2, table2.column1... FROM table1 CROSS JOIN table2;</a:t>
            </a:r>
            <a:r>
              <a:rPr kumimoji="0" lang="en-US" sz="900" b="0" i="0" u="none" strike="noStrike" cap="none" normalizeH="0" baseline="0" dirty="0" smtClean="0">
                <a:ln>
                  <a:noFill/>
                </a:ln>
                <a:solidFill>
                  <a:schemeClr val="tx1"/>
                </a:solidFill>
                <a:effectLst/>
                <a:latin typeface="Arial" pitchFamily="34" charset="0"/>
                <a:cs typeface="Arial"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650" name="Rectangle 2"/>
          <p:cNvSpPr>
            <a:spLocks noChangeArrowheads="1"/>
          </p:cNvSpPr>
          <p:nvPr/>
        </p:nvSpPr>
        <p:spPr bwMode="auto">
          <a:xfrm>
            <a:off x="685800" y="4207132"/>
            <a:ext cx="4038600" cy="553998"/>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273239"/>
                </a:solidFill>
                <a:effectLst/>
                <a:latin typeface="Consolas" pitchFamily="49" charset="0"/>
                <a:cs typeface="Arial" pitchFamily="34" charset="0"/>
              </a:rPr>
              <a:t>table1</a:t>
            </a:r>
            <a:r>
              <a:rPr kumimoji="0" lang="en-US" b="0" i="0" u="none" strike="noStrike" cap="none" normalizeH="0" baseline="0" dirty="0" smtClean="0">
                <a:ln>
                  <a:noFill/>
                </a:ln>
                <a:solidFill>
                  <a:srgbClr val="273239"/>
                </a:solidFill>
                <a:effectLst/>
                <a:latin typeface="Consolas" pitchFamily="49" charset="0"/>
                <a:cs typeface="Arial" pitchFamily="34" charset="0"/>
              </a:rPr>
              <a:t>: First table.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273239"/>
                </a:solidFill>
                <a:effectLst/>
                <a:latin typeface="Consolas" pitchFamily="49" charset="0"/>
                <a:cs typeface="Arial" pitchFamily="34" charset="0"/>
              </a:rPr>
              <a:t>table2</a:t>
            </a:r>
            <a:r>
              <a:rPr kumimoji="0" lang="en-US" b="0" i="0" u="none" strike="noStrike" cap="none" normalizeH="0" baseline="0" dirty="0" smtClean="0">
                <a:ln>
                  <a:noFill/>
                </a:ln>
                <a:solidFill>
                  <a:srgbClr val="273239"/>
                </a:solidFill>
                <a:effectLst/>
                <a:latin typeface="Consolas" pitchFamily="49" charset="0"/>
                <a:cs typeface="Arial" pitchFamily="34" charset="0"/>
              </a:rPr>
              <a:t>: Second table</a:t>
            </a:r>
            <a:r>
              <a:rPr kumimoji="0" lang="en-US" sz="900" b="0" i="0" u="none" strike="noStrike" cap="none" normalizeH="0" baseline="0" dirty="0" smtClean="0">
                <a:ln>
                  <a:noFill/>
                </a:ln>
                <a:solidFill>
                  <a:schemeClr val="tx1"/>
                </a:solidFill>
                <a:effectLst/>
                <a:latin typeface="Arial" pitchFamily="34" charset="0"/>
                <a:cs typeface="Arial"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457200" y="4876800"/>
            <a:ext cx="6934200" cy="1200329"/>
          </a:xfrm>
          <a:prstGeom prst="rect">
            <a:avLst/>
          </a:prstGeom>
        </p:spPr>
        <p:txBody>
          <a:bodyPr wrap="square">
            <a:spAutoFit/>
          </a:bodyPr>
          <a:lstStyle/>
          <a:p>
            <a:r>
              <a:rPr lang="en-US" dirty="0" smtClean="0"/>
              <a:t>In the below query we will select NAME and Age from Student table and COURSE_ID from </a:t>
            </a:r>
            <a:r>
              <a:rPr lang="en-US" dirty="0" err="1" smtClean="0"/>
              <a:t>StudentCourse</a:t>
            </a:r>
            <a:r>
              <a:rPr lang="en-US" dirty="0" smtClean="0"/>
              <a:t> table. In the output you can see that each row of the table Student is joined with every row of the table </a:t>
            </a:r>
            <a:r>
              <a:rPr lang="en-US" dirty="0" err="1" smtClean="0"/>
              <a:t>StudentCourse</a:t>
            </a:r>
            <a:r>
              <a:rPr lang="en-US" dirty="0" smtClean="0"/>
              <a:t>. The total rows in the result-set = 4 * 4 = 16.</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381000"/>
            <a:ext cx="8229600" cy="618098"/>
          </a:xfrm>
          <a:prstGeom prst="rect">
            <a:avLst/>
          </a:prstGeom>
          <a:noFill/>
          <a:ln w="9525">
            <a:noFill/>
            <a:miter lim="800000"/>
            <a:headEnd/>
            <a:tailEnd/>
          </a:ln>
          <a:effectLst/>
        </p:spPr>
        <p:txBody>
          <a:bodyPr vert="horz" wrap="square" lIns="0" tIns="0" rIns="0" bIns="6348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273239"/>
                </a:solidFill>
                <a:effectLst/>
                <a:latin typeface="Consolas" pitchFamily="49" charset="0"/>
                <a:cs typeface="Arial" pitchFamily="34" charset="0"/>
              </a:rPr>
              <a:t>SELECT Student.NAME, </a:t>
            </a:r>
            <a:r>
              <a:rPr kumimoji="0" lang="en-US" b="0" i="0" u="none" strike="noStrike" cap="none" normalizeH="0" baseline="0" dirty="0" err="1" smtClean="0">
                <a:ln>
                  <a:noFill/>
                </a:ln>
                <a:solidFill>
                  <a:srgbClr val="273239"/>
                </a:solidFill>
                <a:effectLst/>
                <a:latin typeface="Consolas" pitchFamily="49" charset="0"/>
                <a:cs typeface="Arial" pitchFamily="34" charset="0"/>
              </a:rPr>
              <a:t>Student.AGE</a:t>
            </a:r>
            <a:r>
              <a:rPr kumimoji="0" lang="en-US" b="0" i="0" u="none" strike="noStrike" cap="none" normalizeH="0" baseline="0" dirty="0" smtClean="0">
                <a:ln>
                  <a:noFill/>
                </a:ln>
                <a:solidFill>
                  <a:srgbClr val="273239"/>
                </a:solidFill>
                <a:effectLst/>
                <a:latin typeface="Consolas" pitchFamily="49" charset="0"/>
                <a:cs typeface="Arial" pitchFamily="34" charset="0"/>
              </a:rPr>
              <a:t>, </a:t>
            </a:r>
            <a:r>
              <a:rPr kumimoji="0" lang="en-US" b="0" i="0" u="none" strike="noStrike" cap="none" normalizeH="0" baseline="0" dirty="0" err="1" smtClean="0">
                <a:ln>
                  <a:noFill/>
                </a:ln>
                <a:solidFill>
                  <a:srgbClr val="273239"/>
                </a:solidFill>
                <a:effectLst/>
                <a:latin typeface="Consolas" pitchFamily="49" charset="0"/>
                <a:cs typeface="Arial" pitchFamily="34" charset="0"/>
              </a:rPr>
              <a:t>StudentCourse.COURSE_ID</a:t>
            </a:r>
            <a:r>
              <a:rPr kumimoji="0" lang="en-US" b="0" i="0" u="none" strike="noStrike" cap="none" normalizeH="0" baseline="0" dirty="0" smtClean="0">
                <a:ln>
                  <a:noFill/>
                </a:ln>
                <a:solidFill>
                  <a:srgbClr val="273239"/>
                </a:solidFill>
                <a:effectLst/>
                <a:latin typeface="Consolas" pitchFamily="49" charset="0"/>
                <a:cs typeface="Arial" pitchFamily="34" charset="0"/>
              </a:rPr>
              <a:t> FROM Student CROSS JOIN </a:t>
            </a:r>
            <a:r>
              <a:rPr kumimoji="0" lang="en-US" b="0" i="0" u="none" strike="noStrike" cap="none" normalizeH="0" baseline="0" dirty="0" err="1" smtClean="0">
                <a:ln>
                  <a:noFill/>
                </a:ln>
                <a:solidFill>
                  <a:srgbClr val="273239"/>
                </a:solidFill>
                <a:effectLst/>
                <a:latin typeface="Consolas" pitchFamily="49" charset="0"/>
                <a:cs typeface="Arial" pitchFamily="34" charset="0"/>
              </a:rPr>
              <a:t>StudentCourse</a:t>
            </a:r>
            <a:r>
              <a:rPr kumimoji="0" lang="en-US" sz="1200" b="0" i="0" u="none" strike="noStrike" cap="none" normalizeH="0" baseline="0" dirty="0" smtClean="0">
                <a:ln>
                  <a:noFill/>
                </a:ln>
                <a:solidFill>
                  <a:srgbClr val="273239"/>
                </a:solidFill>
                <a:effectLst/>
                <a:latin typeface="Consolas" pitchFamily="49" charset="0"/>
                <a:cs typeface="Arial" pitchFamily="34" charset="0"/>
              </a:rPr>
              <a:t>;</a:t>
            </a:r>
            <a:r>
              <a:rPr kumimoji="0" lang="en-US" sz="6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8675" name="Picture 3" descr="Lightbox"/>
          <p:cNvPicPr>
            <a:picLocks noChangeAspect="1" noChangeArrowheads="1"/>
          </p:cNvPicPr>
          <p:nvPr/>
        </p:nvPicPr>
        <p:blipFill>
          <a:blip r:embed="rId2" cstate="print"/>
          <a:srcRect/>
          <a:stretch>
            <a:fillRect/>
          </a:stretch>
        </p:blipFill>
        <p:spPr bwMode="auto">
          <a:xfrm>
            <a:off x="1905000" y="1143000"/>
            <a:ext cx="5105400" cy="547687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229600" cy="1200329"/>
          </a:xfrm>
          <a:prstGeom prst="rect">
            <a:avLst/>
          </a:prstGeom>
        </p:spPr>
        <p:txBody>
          <a:bodyPr wrap="square">
            <a:spAutoFit/>
          </a:bodyPr>
          <a:lstStyle/>
          <a:p>
            <a:r>
              <a:rPr lang="en-US" b="1" dirty="0" smtClean="0"/>
              <a:t>SELF JOIN</a:t>
            </a:r>
            <a:r>
              <a:rPr lang="en-US" dirty="0" smtClean="0"/>
              <a:t>: As the name signifies, in SELF JOIN a table is joined to itself. That is, each row of the table is joined with itself and all other rows depending on some conditions. In other words we can say that it is a join between two copies of the same table.  </a:t>
            </a:r>
            <a:r>
              <a:rPr lang="en-US" b="1" dirty="0" smtClean="0"/>
              <a:t>Syntax:</a:t>
            </a:r>
            <a:endParaRPr lang="en-US" dirty="0"/>
          </a:p>
        </p:txBody>
      </p:sp>
      <p:sp>
        <p:nvSpPr>
          <p:cNvPr id="29697" name="Rectangle 1"/>
          <p:cNvSpPr>
            <a:spLocks noChangeArrowheads="1"/>
          </p:cNvSpPr>
          <p:nvPr/>
        </p:nvSpPr>
        <p:spPr bwMode="auto">
          <a:xfrm>
            <a:off x="609600" y="1689557"/>
            <a:ext cx="6324600" cy="984885"/>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73239"/>
                </a:solidFill>
                <a:effectLst/>
                <a:latin typeface="Consolas" pitchFamily="49" charset="0"/>
                <a:cs typeface="Arial" pitchFamily="34" charset="0"/>
              </a:rPr>
              <a:t>SELECT a.coulmn1 , b.column2 FROM </a:t>
            </a:r>
            <a:r>
              <a:rPr kumimoji="0" lang="en-US" sz="1600" b="0" i="0" u="none" strike="noStrike" cap="none" normalizeH="0" baseline="0" dirty="0" err="1" smtClean="0">
                <a:ln>
                  <a:noFill/>
                </a:ln>
                <a:solidFill>
                  <a:srgbClr val="273239"/>
                </a:solidFill>
                <a:effectLst/>
                <a:latin typeface="Consolas" pitchFamily="49" charset="0"/>
                <a:cs typeface="Arial" pitchFamily="34" charset="0"/>
              </a:rPr>
              <a:t>table_name</a:t>
            </a:r>
            <a:r>
              <a:rPr kumimoji="0" lang="en-US" sz="1600" b="0" i="0" u="none" strike="noStrike" cap="none" normalizeH="0" baseline="0" dirty="0" smtClean="0">
                <a:ln>
                  <a:noFill/>
                </a:ln>
                <a:solidFill>
                  <a:srgbClr val="273239"/>
                </a:solidFill>
                <a:effectLst/>
                <a:latin typeface="Consolas" pitchFamily="49" charset="0"/>
                <a:cs typeface="Arial" pitchFamily="34" charset="0"/>
              </a:rPr>
              <a:t> a, </a:t>
            </a:r>
            <a:r>
              <a:rPr kumimoji="0" lang="en-US" sz="1600" b="0" i="0" u="none" strike="noStrike" cap="none" normalizeH="0" baseline="0" dirty="0" err="1" smtClean="0">
                <a:ln>
                  <a:noFill/>
                </a:ln>
                <a:solidFill>
                  <a:srgbClr val="273239"/>
                </a:solidFill>
                <a:effectLst/>
                <a:latin typeface="Consolas" pitchFamily="49" charset="0"/>
                <a:cs typeface="Arial" pitchFamily="34" charset="0"/>
              </a:rPr>
              <a:t>table_name</a:t>
            </a:r>
            <a:r>
              <a:rPr kumimoji="0" lang="en-US" sz="1600" b="0" i="0" u="none" strike="noStrike" cap="none" normalizeH="0" baseline="0" dirty="0" smtClean="0">
                <a:ln>
                  <a:noFill/>
                </a:ln>
                <a:solidFill>
                  <a:srgbClr val="273239"/>
                </a:solidFill>
                <a:effectLst/>
                <a:latin typeface="Consolas" pitchFamily="49" charset="0"/>
                <a:cs typeface="Arial" pitchFamily="34" charset="0"/>
              </a:rPr>
              <a:t> b WHERE </a:t>
            </a:r>
            <a:r>
              <a:rPr kumimoji="0" lang="en-US" sz="1600" b="0" i="0" u="none" strike="noStrike" cap="none" normalizeH="0" baseline="0" dirty="0" err="1" smtClean="0">
                <a:ln>
                  <a:noFill/>
                </a:ln>
                <a:solidFill>
                  <a:srgbClr val="273239"/>
                </a:solidFill>
                <a:effectLst/>
                <a:latin typeface="Consolas" pitchFamily="49" charset="0"/>
                <a:cs typeface="Arial" pitchFamily="34" charset="0"/>
              </a:rPr>
              <a:t>some_condition</a:t>
            </a:r>
            <a:r>
              <a:rPr kumimoji="0" lang="en-US" sz="1600" b="0" i="0" u="none" strike="noStrike" cap="none" normalizeH="0" baseline="0" dirty="0" smtClean="0">
                <a:ln>
                  <a:noFill/>
                </a:ln>
                <a:solidFill>
                  <a:srgbClr val="273239"/>
                </a:solidFill>
                <a:effectLst/>
                <a:latin typeface="Consolas" pitchFamily="49" charset="0"/>
                <a:cs typeface="Arial" pitchFamily="34" charset="0"/>
              </a:rPr>
              <a:t>; </a:t>
            </a:r>
            <a:r>
              <a:rPr kumimoji="0" lang="en-US" sz="1600" b="1" i="0" u="none" strike="noStrike" cap="none" normalizeH="0" baseline="0" dirty="0" err="1" smtClean="0">
                <a:ln>
                  <a:noFill/>
                </a:ln>
                <a:solidFill>
                  <a:srgbClr val="273239"/>
                </a:solidFill>
                <a:effectLst/>
                <a:latin typeface="Consolas" pitchFamily="49" charset="0"/>
                <a:cs typeface="Arial" pitchFamily="34" charset="0"/>
              </a:rPr>
              <a:t>table_name</a:t>
            </a:r>
            <a:r>
              <a:rPr kumimoji="0" lang="en-US" sz="1600" b="0" i="0" u="none" strike="noStrike" cap="none" normalizeH="0" baseline="0" dirty="0" smtClean="0">
                <a:ln>
                  <a:noFill/>
                </a:ln>
                <a:solidFill>
                  <a:srgbClr val="273239"/>
                </a:solidFill>
                <a:effectLst/>
                <a:latin typeface="Consolas" pitchFamily="49"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73239"/>
                </a:solidFill>
                <a:effectLst/>
                <a:latin typeface="Consolas" pitchFamily="49" charset="0"/>
                <a:cs typeface="Arial" pitchFamily="34" charset="0"/>
              </a:rPr>
              <a:t>Name of the table. </a:t>
            </a:r>
            <a:r>
              <a:rPr kumimoji="0" lang="en-US" sz="1600" b="1" i="0" u="none" strike="noStrike" cap="none" normalizeH="0" baseline="0" dirty="0" err="1" smtClean="0">
                <a:ln>
                  <a:noFill/>
                </a:ln>
                <a:solidFill>
                  <a:srgbClr val="273239"/>
                </a:solidFill>
                <a:effectLst/>
                <a:latin typeface="Consolas" pitchFamily="49" charset="0"/>
                <a:cs typeface="Arial" pitchFamily="34" charset="0"/>
              </a:rPr>
              <a:t>some_condition</a:t>
            </a:r>
            <a:r>
              <a:rPr kumimoji="0" lang="en-US" sz="1600" b="0" i="0" u="none" strike="noStrike" cap="none" normalizeH="0" baseline="0" dirty="0" smtClean="0">
                <a:ln>
                  <a:noFill/>
                </a:ln>
                <a:solidFill>
                  <a:srgbClr val="273239"/>
                </a:solidFill>
                <a:effectLst/>
                <a:latin typeface="Consolas" pitchFamily="49"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73239"/>
                </a:solidFill>
                <a:effectLst/>
                <a:latin typeface="Consolas" pitchFamily="49" charset="0"/>
                <a:cs typeface="Arial" pitchFamily="34" charset="0"/>
              </a:rPr>
              <a:t>Condition for selecting the rows.</a:t>
            </a:r>
            <a:r>
              <a:rPr kumimoji="0" lang="en-US" sz="800" b="0" i="0" u="none" strike="noStrike" cap="none" normalizeH="0" baseline="0" dirty="0" smtClean="0">
                <a:ln>
                  <a:noFill/>
                </a:ln>
                <a:solidFill>
                  <a:schemeClr val="tx1"/>
                </a:solidFill>
                <a:effectLst/>
                <a:latin typeface="Arial" pitchFamily="34"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9698" name="Rectangle 2"/>
          <p:cNvSpPr>
            <a:spLocks noChangeArrowheads="1"/>
          </p:cNvSpPr>
          <p:nvPr/>
        </p:nvSpPr>
        <p:spPr bwMode="auto">
          <a:xfrm>
            <a:off x="228600" y="2891352"/>
            <a:ext cx="7162800" cy="618098"/>
          </a:xfrm>
          <a:prstGeom prst="rect">
            <a:avLst/>
          </a:prstGeom>
          <a:noFill/>
          <a:ln w="9525">
            <a:noFill/>
            <a:miter lim="800000"/>
            <a:headEnd/>
            <a:tailEnd/>
          </a:ln>
          <a:effectLst/>
        </p:spPr>
        <p:txBody>
          <a:bodyPr vert="horz" wrap="square" lIns="0" tIns="0" rIns="0" bIns="6348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273239"/>
                </a:solidFill>
                <a:effectLst/>
                <a:latin typeface="Consolas" pitchFamily="49" charset="0"/>
                <a:cs typeface="Arial" pitchFamily="34" charset="0"/>
              </a:rPr>
              <a:t>SELECT </a:t>
            </a:r>
            <a:r>
              <a:rPr kumimoji="0" lang="en-US" b="0" i="0" u="none" strike="noStrike" cap="none" normalizeH="0" baseline="0" dirty="0" err="1" smtClean="0">
                <a:ln>
                  <a:noFill/>
                </a:ln>
                <a:solidFill>
                  <a:srgbClr val="273239"/>
                </a:solidFill>
                <a:effectLst/>
                <a:latin typeface="Consolas" pitchFamily="49" charset="0"/>
                <a:cs typeface="Arial" pitchFamily="34" charset="0"/>
              </a:rPr>
              <a:t>a.ROLL_NO</a:t>
            </a:r>
            <a:r>
              <a:rPr kumimoji="0" lang="en-US" b="0" i="0" u="none" strike="noStrike" cap="none" normalizeH="0" baseline="0" dirty="0" smtClean="0">
                <a:ln>
                  <a:noFill/>
                </a:ln>
                <a:solidFill>
                  <a:srgbClr val="273239"/>
                </a:solidFill>
                <a:effectLst/>
                <a:latin typeface="Consolas" pitchFamily="49" charset="0"/>
                <a:cs typeface="Arial" pitchFamily="34" charset="0"/>
              </a:rPr>
              <a:t> , b.NAME FROM Student a, Student b WHERE </a:t>
            </a:r>
            <a:r>
              <a:rPr kumimoji="0" lang="en-US" b="0" i="0" u="none" strike="noStrike" cap="none" normalizeH="0" baseline="0" dirty="0" err="1" smtClean="0">
                <a:ln>
                  <a:noFill/>
                </a:ln>
                <a:solidFill>
                  <a:srgbClr val="273239"/>
                </a:solidFill>
                <a:effectLst/>
                <a:latin typeface="Consolas" pitchFamily="49" charset="0"/>
                <a:cs typeface="Arial" pitchFamily="34" charset="0"/>
              </a:rPr>
              <a:t>a.ROLL_NO</a:t>
            </a:r>
            <a:r>
              <a:rPr kumimoji="0" lang="en-US" b="0" i="0" u="none" strike="noStrike" cap="none" normalizeH="0" baseline="0" dirty="0" smtClean="0">
                <a:ln>
                  <a:noFill/>
                </a:ln>
                <a:solidFill>
                  <a:srgbClr val="273239"/>
                </a:solidFill>
                <a:effectLst/>
                <a:latin typeface="Consolas" pitchFamily="49" charset="0"/>
                <a:cs typeface="Arial" pitchFamily="34" charset="0"/>
              </a:rPr>
              <a:t> &lt; </a:t>
            </a:r>
            <a:r>
              <a:rPr kumimoji="0" lang="en-US" b="0" i="0" u="none" strike="noStrike" cap="none" normalizeH="0" baseline="0" dirty="0" err="1" smtClean="0">
                <a:ln>
                  <a:noFill/>
                </a:ln>
                <a:solidFill>
                  <a:srgbClr val="273239"/>
                </a:solidFill>
                <a:effectLst/>
                <a:latin typeface="Consolas" pitchFamily="49" charset="0"/>
                <a:cs typeface="Arial" pitchFamily="34" charset="0"/>
              </a:rPr>
              <a:t>b.ROLL_NO</a:t>
            </a:r>
            <a:r>
              <a:rPr kumimoji="0" lang="en-US" b="0" i="0" u="none" strike="noStrike" cap="none" normalizeH="0" baseline="0" dirty="0" smtClean="0">
                <a:ln>
                  <a:noFill/>
                </a:ln>
                <a:solidFill>
                  <a:srgbClr val="273239"/>
                </a:solidFill>
                <a:effectLst/>
                <a:latin typeface="Consolas" pitchFamily="49" charset="0"/>
                <a:cs typeface="Arial" pitchFamily="34" charset="0"/>
              </a:rPr>
              <a:t>;</a:t>
            </a:r>
            <a:r>
              <a:rPr kumimoji="0" lang="en-US" sz="900" b="0" i="0" u="none" strike="noStrike" cap="none" normalizeH="0" baseline="0" dirty="0" smtClean="0">
                <a:ln>
                  <a:noFill/>
                </a:ln>
                <a:solidFill>
                  <a:schemeClr val="tx1"/>
                </a:solidFill>
                <a:effectLst/>
                <a:latin typeface="Arial" pitchFamily="34" charset="0"/>
                <a:cs typeface="Arial"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9700" name="Picture 4" descr="Lightbox"/>
          <p:cNvPicPr>
            <a:picLocks noChangeAspect="1" noChangeArrowheads="1"/>
          </p:cNvPicPr>
          <p:nvPr/>
        </p:nvPicPr>
        <p:blipFill>
          <a:blip r:embed="rId2" cstate="print"/>
          <a:srcRect/>
          <a:stretch>
            <a:fillRect/>
          </a:stretch>
        </p:blipFill>
        <p:spPr bwMode="auto">
          <a:xfrm>
            <a:off x="2514600" y="3886200"/>
            <a:ext cx="3952875" cy="230505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763000" cy="1631216"/>
          </a:xfrm>
          <a:prstGeom prst="rect">
            <a:avLst/>
          </a:prstGeom>
        </p:spPr>
        <p:txBody>
          <a:bodyPr wrap="square">
            <a:spAutoFit/>
          </a:bodyPr>
          <a:lstStyle/>
          <a:p>
            <a:r>
              <a:rPr lang="en-US" sz="2000" b="1" dirty="0"/>
              <a:t>What is Join in DBMS?</a:t>
            </a:r>
          </a:p>
          <a:p>
            <a:r>
              <a:rPr lang="en-US" sz="2000" b="1" dirty="0"/>
              <a:t>Join in DBMS</a:t>
            </a:r>
            <a:r>
              <a:rPr lang="en-US" sz="2000" dirty="0"/>
              <a:t> is a binary operation which allows you to combine join product and selection in one single statement. The goal of creating a join condition is that it helps you to combine the data from two or more DBMS tables. The tables in DBMS are associated using the primary key and foreign keys</a:t>
            </a:r>
            <a:r>
              <a:rPr lang="en-US" dirty="0"/>
              <a:t>.</a:t>
            </a:r>
          </a:p>
        </p:txBody>
      </p:sp>
      <p:sp>
        <p:nvSpPr>
          <p:cNvPr id="3" name="Rectangle 2"/>
          <p:cNvSpPr/>
          <p:nvPr/>
        </p:nvSpPr>
        <p:spPr>
          <a:xfrm>
            <a:off x="228600" y="1752600"/>
            <a:ext cx="8686800" cy="1815882"/>
          </a:xfrm>
          <a:prstGeom prst="rect">
            <a:avLst/>
          </a:prstGeom>
        </p:spPr>
        <p:txBody>
          <a:bodyPr wrap="square">
            <a:spAutoFit/>
          </a:bodyPr>
          <a:lstStyle/>
          <a:p>
            <a:r>
              <a:rPr lang="en-US" sz="2800" b="1" dirty="0"/>
              <a:t>Types of Join</a:t>
            </a:r>
          </a:p>
          <a:p>
            <a:r>
              <a:rPr lang="en-US" sz="2800" dirty="0"/>
              <a:t>There are mainly two types of joins in DBMS:</a:t>
            </a:r>
          </a:p>
          <a:p>
            <a:pPr>
              <a:buFont typeface="Arial" pitchFamily="34" charset="0"/>
              <a:buChar char="•"/>
            </a:pPr>
            <a:r>
              <a:rPr lang="en-US" sz="2800" dirty="0"/>
              <a:t>Inner Joins: Theta, Natural, EQUI</a:t>
            </a:r>
          </a:p>
          <a:p>
            <a:pPr>
              <a:buFont typeface="Arial" pitchFamily="34" charset="0"/>
              <a:buChar char="•"/>
            </a:pPr>
            <a:r>
              <a:rPr lang="en-US" sz="2800" dirty="0"/>
              <a:t>Outer Join: Left, Right, Full</a:t>
            </a:r>
          </a:p>
        </p:txBody>
      </p:sp>
      <p:sp>
        <p:nvSpPr>
          <p:cNvPr id="1025" name="Rectangle 1"/>
          <p:cNvSpPr>
            <a:spLocks noChangeArrowheads="1"/>
          </p:cNvSpPr>
          <p:nvPr/>
        </p:nvSpPr>
        <p:spPr bwMode="auto">
          <a:xfrm>
            <a:off x="0" y="-284693"/>
            <a:ext cx="184731" cy="569387"/>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300" b="0" i="0" u="none" strike="noStrike" cap="none" normalizeH="0" baseline="0" dirty="0" smtClean="0">
              <a:ln>
                <a:noFill/>
              </a:ln>
              <a:solidFill>
                <a:srgbClr val="222222"/>
              </a:solidFill>
              <a:effectLst/>
              <a:latin typeface="Source Sans Pro"/>
              <a:cs typeface="Arial" pitchFamily="34" charset="0"/>
            </a:endParaRPr>
          </a:p>
        </p:txBody>
      </p:sp>
      <p:pic>
        <p:nvPicPr>
          <p:cNvPr id="1026" name="Picture 2" descr="https://cdn.guru99.com/images/1/100518_0535_RelationalA1.png">
            <a:hlinkClick r:id="rId2"/>
          </p:cNvPr>
          <p:cNvPicPr>
            <a:picLocks noChangeAspect="1" noChangeArrowheads="1"/>
          </p:cNvPicPr>
          <p:nvPr/>
        </p:nvPicPr>
        <p:blipFill>
          <a:blip r:embed="rId3" cstate="print"/>
          <a:srcRect/>
          <a:stretch>
            <a:fillRect/>
          </a:stretch>
        </p:blipFill>
        <p:spPr bwMode="auto">
          <a:xfrm>
            <a:off x="2819400" y="5486400"/>
            <a:ext cx="228600" cy="152400"/>
          </a:xfrm>
          <a:prstGeom prst="rect">
            <a:avLst/>
          </a:prstGeom>
          <a:noFill/>
        </p:spPr>
      </p:pic>
      <p:pic>
        <p:nvPicPr>
          <p:cNvPr id="1027" name="Picture 3" descr="https://cdn.guru99.com/images/1/100518_0535_RelationalA2.png">
            <a:hlinkClick r:id="rId2"/>
          </p:cNvPr>
          <p:cNvPicPr>
            <a:picLocks noChangeAspect="1" noChangeArrowheads="1"/>
          </p:cNvPicPr>
          <p:nvPr/>
        </p:nvPicPr>
        <p:blipFill>
          <a:blip r:embed="rId4" cstate="print"/>
          <a:srcRect/>
          <a:stretch>
            <a:fillRect/>
          </a:stretch>
        </p:blipFill>
        <p:spPr bwMode="auto">
          <a:xfrm>
            <a:off x="2971800" y="5791200"/>
            <a:ext cx="228600" cy="180975"/>
          </a:xfrm>
          <a:prstGeom prst="rect">
            <a:avLst/>
          </a:prstGeom>
          <a:noFill/>
        </p:spPr>
      </p:pic>
      <p:pic>
        <p:nvPicPr>
          <p:cNvPr id="1028" name="Picture 4" descr="https://cdn.guru99.com/images/1/100518_0535_RelationalA3.png">
            <a:hlinkClick r:id="rId2"/>
          </p:cNvPr>
          <p:cNvPicPr>
            <a:picLocks noChangeAspect="1" noChangeArrowheads="1"/>
          </p:cNvPicPr>
          <p:nvPr/>
        </p:nvPicPr>
        <p:blipFill>
          <a:blip r:embed="rId5" cstate="print"/>
          <a:srcRect/>
          <a:stretch>
            <a:fillRect/>
          </a:stretch>
        </p:blipFill>
        <p:spPr bwMode="auto">
          <a:xfrm>
            <a:off x="2819400" y="6096000"/>
            <a:ext cx="152400" cy="95250"/>
          </a:xfrm>
          <a:prstGeom prst="rect">
            <a:avLst/>
          </a:prstGeom>
          <a:noFill/>
        </p:spPr>
      </p:pic>
      <p:sp>
        <p:nvSpPr>
          <p:cNvPr id="8" name="Rectangle 7"/>
          <p:cNvSpPr/>
          <p:nvPr/>
        </p:nvSpPr>
        <p:spPr>
          <a:xfrm>
            <a:off x="838200" y="4038600"/>
            <a:ext cx="6705600" cy="2308324"/>
          </a:xfrm>
          <a:prstGeom prst="rect">
            <a:avLst/>
          </a:prstGeom>
        </p:spPr>
        <p:txBody>
          <a:bodyPr wrap="square">
            <a:spAutoFit/>
          </a:bodyPr>
          <a:lstStyle/>
          <a:p>
            <a:pPr lvl="0" eaLnBrk="0" fontAlgn="base" hangingPunct="0">
              <a:spcBef>
                <a:spcPct val="0"/>
              </a:spcBef>
              <a:spcAft>
                <a:spcPct val="0"/>
              </a:spcAft>
              <a:buFontTx/>
              <a:buChar char="•"/>
            </a:pPr>
            <a:r>
              <a:rPr kumimoji="0" lang="en-US" b="0" i="0" u="none" strike="noStrike" cap="none" normalizeH="0" baseline="0" dirty="0" smtClean="0">
                <a:ln>
                  <a:noFill/>
                </a:ln>
                <a:effectLst/>
                <a:latin typeface="Source Sans Pro"/>
                <a:cs typeface="Arial" pitchFamily="34" charset="0"/>
                <a:hlinkClick r:id="rId2"/>
              </a:rPr>
              <a:t>Inner Join</a:t>
            </a:r>
            <a:endParaRPr kumimoji="0" lang="en-US" b="0" i="0" u="none" strike="noStrike" cap="none" normalizeH="0" baseline="0" dirty="0" smtClean="0">
              <a:ln>
                <a:noFill/>
              </a:ln>
              <a:effectLst/>
              <a:latin typeface="Source Sans Pro"/>
              <a:cs typeface="Arial" pitchFamily="34" charset="0"/>
            </a:endParaRPr>
          </a:p>
          <a:p>
            <a:pPr lvl="0" eaLnBrk="0" fontAlgn="base" hangingPunct="0">
              <a:spcBef>
                <a:spcPct val="0"/>
              </a:spcBef>
              <a:spcAft>
                <a:spcPct val="0"/>
              </a:spcAft>
              <a:buFontTx/>
              <a:buChar char="•"/>
            </a:pPr>
            <a:r>
              <a:rPr kumimoji="0" lang="en-US" b="0" i="0" u="none" strike="noStrike" cap="none" normalizeH="0" baseline="0" dirty="0" smtClean="0">
                <a:ln>
                  <a:noFill/>
                </a:ln>
                <a:effectLst/>
                <a:latin typeface="Source Sans Pro"/>
                <a:cs typeface="Arial" pitchFamily="34" charset="0"/>
                <a:hlinkClick r:id="rId2"/>
              </a:rPr>
              <a:t>Theta Join</a:t>
            </a:r>
            <a:endParaRPr kumimoji="0" lang="en-US" b="0" i="0" u="none" strike="noStrike" cap="none" normalizeH="0" baseline="0" dirty="0" smtClean="0">
              <a:ln>
                <a:noFill/>
              </a:ln>
              <a:effectLst/>
              <a:latin typeface="Source Sans Pro"/>
              <a:cs typeface="Arial" pitchFamily="34" charset="0"/>
            </a:endParaRPr>
          </a:p>
          <a:p>
            <a:pPr lvl="0" eaLnBrk="0" fontAlgn="base" hangingPunct="0">
              <a:spcBef>
                <a:spcPct val="0"/>
              </a:spcBef>
              <a:spcAft>
                <a:spcPct val="0"/>
              </a:spcAft>
              <a:buFontTx/>
              <a:buChar char="•"/>
            </a:pPr>
            <a:r>
              <a:rPr kumimoji="0" lang="en-US" b="0" i="0" u="none" strike="noStrike" cap="none" normalizeH="0" baseline="0" dirty="0" smtClean="0">
                <a:ln>
                  <a:noFill/>
                </a:ln>
                <a:effectLst/>
                <a:latin typeface="Source Sans Pro"/>
                <a:cs typeface="Arial" pitchFamily="34" charset="0"/>
                <a:hlinkClick r:id="rId2"/>
              </a:rPr>
              <a:t>EQUI join:</a:t>
            </a:r>
            <a:endParaRPr kumimoji="0" lang="en-US" b="0" i="0" u="none" strike="noStrike" cap="none" normalizeH="0" baseline="0" dirty="0" smtClean="0">
              <a:ln>
                <a:noFill/>
              </a:ln>
              <a:effectLst/>
              <a:latin typeface="Source Sans Pro"/>
              <a:cs typeface="Arial" pitchFamily="34" charset="0"/>
            </a:endParaRPr>
          </a:p>
          <a:p>
            <a:pPr lvl="0" eaLnBrk="0" fontAlgn="base" hangingPunct="0">
              <a:spcBef>
                <a:spcPct val="0"/>
              </a:spcBef>
              <a:spcAft>
                <a:spcPct val="0"/>
              </a:spcAft>
              <a:buFontTx/>
              <a:buChar char="•"/>
            </a:pPr>
            <a:r>
              <a:rPr kumimoji="0" lang="en-US" b="0" i="0" u="none" strike="noStrike" cap="none" normalizeH="0" baseline="0" dirty="0" smtClean="0">
                <a:ln>
                  <a:noFill/>
                </a:ln>
                <a:effectLst/>
                <a:latin typeface="Source Sans Pro"/>
                <a:cs typeface="Arial" pitchFamily="34" charset="0"/>
                <a:hlinkClick r:id="rId2"/>
              </a:rPr>
              <a:t>Natural Join (⋈)</a:t>
            </a:r>
            <a:endParaRPr kumimoji="0" lang="en-US" b="0" i="0" u="none" strike="noStrike" cap="none" normalizeH="0" baseline="0" dirty="0" smtClean="0">
              <a:ln>
                <a:noFill/>
              </a:ln>
              <a:effectLst/>
              <a:latin typeface="Source Sans Pro"/>
              <a:cs typeface="Arial" pitchFamily="34" charset="0"/>
            </a:endParaRPr>
          </a:p>
          <a:p>
            <a:pPr lvl="0" eaLnBrk="0" fontAlgn="base" hangingPunct="0">
              <a:spcBef>
                <a:spcPct val="0"/>
              </a:spcBef>
              <a:spcAft>
                <a:spcPct val="0"/>
              </a:spcAft>
              <a:buFontTx/>
              <a:buChar char="•"/>
            </a:pPr>
            <a:r>
              <a:rPr kumimoji="0" lang="en-US" b="0" i="0" u="none" strike="noStrike" cap="none" normalizeH="0" baseline="0" dirty="0" smtClean="0">
                <a:ln>
                  <a:noFill/>
                </a:ln>
                <a:effectLst/>
                <a:latin typeface="Source Sans Pro"/>
                <a:cs typeface="Arial" pitchFamily="34" charset="0"/>
                <a:hlinkClick r:id="rId2"/>
              </a:rPr>
              <a:t>Outer Join</a:t>
            </a:r>
            <a:endParaRPr kumimoji="0" lang="en-US" b="0" i="0" u="none" strike="noStrike" cap="none" normalizeH="0" baseline="0" dirty="0" smtClean="0">
              <a:ln>
                <a:noFill/>
              </a:ln>
              <a:effectLst/>
              <a:latin typeface="Source Sans Pro"/>
              <a:cs typeface="Arial" pitchFamily="34" charset="0"/>
            </a:endParaRPr>
          </a:p>
          <a:p>
            <a:pPr lvl="0" eaLnBrk="0" fontAlgn="base" hangingPunct="0">
              <a:spcBef>
                <a:spcPct val="0"/>
              </a:spcBef>
              <a:spcAft>
                <a:spcPct val="0"/>
              </a:spcAft>
              <a:buFontTx/>
              <a:buChar char="•"/>
            </a:pPr>
            <a:r>
              <a:rPr kumimoji="0" lang="en-US" b="0" i="0" u="none" strike="noStrike" cap="none" normalizeH="0" baseline="0" dirty="0" smtClean="0">
                <a:ln>
                  <a:noFill/>
                </a:ln>
                <a:effectLst/>
                <a:latin typeface="Source Sans Pro"/>
                <a:cs typeface="Arial" pitchFamily="34" charset="0"/>
                <a:hlinkClick r:id="rId2"/>
              </a:rPr>
              <a:t>Left Outer Join (A   </a:t>
            </a:r>
            <a:r>
              <a:rPr kumimoji="0" lang="en-US" sz="1050" b="0" i="0" u="none" strike="noStrike" cap="none" normalizeH="0" baseline="0" dirty="0" smtClean="0">
                <a:ln>
                  <a:noFill/>
                </a:ln>
                <a:effectLst/>
                <a:latin typeface="Source Sans Pro"/>
                <a:cs typeface="Arial" pitchFamily="34" charset="0"/>
                <a:hlinkClick r:id="rId2"/>
              </a:rPr>
              <a:t>   </a:t>
            </a:r>
            <a:r>
              <a:rPr kumimoji="0" lang="en-US" b="0" i="0" u="none" strike="noStrike" cap="none" normalizeH="0" baseline="0" dirty="0" smtClean="0">
                <a:ln>
                  <a:noFill/>
                </a:ln>
                <a:effectLst/>
                <a:latin typeface="Source Sans Pro"/>
                <a:cs typeface="Arial" pitchFamily="34" charset="0"/>
                <a:hlinkClick r:id="rId2"/>
              </a:rPr>
              <a:t>B)</a:t>
            </a:r>
            <a:endParaRPr kumimoji="0" lang="en-US" b="0" i="0" u="none" strike="noStrike" cap="none" normalizeH="0" baseline="0" dirty="0" smtClean="0">
              <a:ln>
                <a:noFill/>
              </a:ln>
              <a:effectLst/>
              <a:latin typeface="Source Sans Pro"/>
              <a:cs typeface="Arial" pitchFamily="34" charset="0"/>
            </a:endParaRPr>
          </a:p>
          <a:p>
            <a:pPr lvl="0" eaLnBrk="0" fontAlgn="base" hangingPunct="0">
              <a:spcBef>
                <a:spcPct val="0"/>
              </a:spcBef>
              <a:spcAft>
                <a:spcPct val="0"/>
              </a:spcAft>
              <a:buFontTx/>
              <a:buChar char="•"/>
            </a:pPr>
            <a:r>
              <a:rPr kumimoji="0" lang="en-US" b="0" i="0" u="none" strike="noStrike" cap="none" normalizeH="0" baseline="0" dirty="0" smtClean="0">
                <a:ln>
                  <a:noFill/>
                </a:ln>
                <a:effectLst/>
                <a:latin typeface="Source Sans Pro"/>
                <a:cs typeface="Arial" pitchFamily="34" charset="0"/>
                <a:hlinkClick r:id="rId2"/>
              </a:rPr>
              <a:t>Right Outer Join (A   </a:t>
            </a:r>
            <a:r>
              <a:rPr kumimoji="0" lang="en-US" sz="1400" b="0" i="0" u="none" strike="noStrike" cap="none" normalizeH="0" baseline="0" dirty="0" smtClean="0">
                <a:ln>
                  <a:noFill/>
                </a:ln>
                <a:effectLst/>
                <a:latin typeface="Source Sans Pro"/>
                <a:cs typeface="Arial" pitchFamily="34" charset="0"/>
                <a:hlinkClick r:id="rId2"/>
              </a:rPr>
              <a:t> </a:t>
            </a:r>
            <a:r>
              <a:rPr kumimoji="0" lang="en-US" b="0" i="0" u="none" strike="noStrike" cap="none" normalizeH="0" baseline="0" dirty="0" smtClean="0">
                <a:ln>
                  <a:noFill/>
                </a:ln>
                <a:effectLst/>
                <a:latin typeface="Source Sans Pro"/>
                <a:cs typeface="Arial" pitchFamily="34" charset="0"/>
                <a:hlinkClick r:id="rId2"/>
              </a:rPr>
              <a:t>B)</a:t>
            </a:r>
            <a:endParaRPr kumimoji="0" lang="en-US" b="0" i="0" u="none" strike="noStrike" cap="none" normalizeH="0" baseline="0" dirty="0" smtClean="0">
              <a:ln>
                <a:noFill/>
              </a:ln>
              <a:effectLst/>
              <a:latin typeface="Source Sans Pro"/>
              <a:cs typeface="Arial" pitchFamily="34" charset="0"/>
            </a:endParaRPr>
          </a:p>
          <a:p>
            <a:pPr lvl="0" eaLnBrk="0" fontAlgn="base" hangingPunct="0">
              <a:spcBef>
                <a:spcPct val="0"/>
              </a:spcBef>
              <a:spcAft>
                <a:spcPct val="0"/>
              </a:spcAft>
              <a:buFontTx/>
              <a:buChar char="•"/>
            </a:pPr>
            <a:r>
              <a:rPr kumimoji="0" lang="en-US" b="0" i="0" u="none" strike="noStrike" cap="none" normalizeH="0" baseline="0" dirty="0" smtClean="0">
                <a:ln>
                  <a:noFill/>
                </a:ln>
                <a:effectLst/>
                <a:latin typeface="Source Sans Pro"/>
                <a:cs typeface="Arial" pitchFamily="34" charset="0"/>
                <a:hlinkClick r:id="rId2"/>
              </a:rPr>
              <a:t>Full Outer Join (A   </a:t>
            </a:r>
            <a:r>
              <a:rPr kumimoji="0" lang="en-US" sz="800" b="0" i="0" u="none" strike="noStrike" cap="none" normalizeH="0" baseline="0" dirty="0" smtClean="0">
                <a:ln>
                  <a:noFill/>
                </a:ln>
                <a:effectLst/>
                <a:latin typeface="Source Sans Pro"/>
                <a:cs typeface="Arial" pitchFamily="34" charset="0"/>
                <a:hlinkClick r:id="rId2"/>
              </a:rPr>
              <a:t> </a:t>
            </a:r>
            <a:r>
              <a:rPr kumimoji="0" lang="en-US" b="0" i="0" u="none" strike="noStrike" cap="none" normalizeH="0" baseline="0" dirty="0" smtClean="0">
                <a:ln>
                  <a:noFill/>
                </a:ln>
                <a:effectLst/>
                <a:latin typeface="Source Sans Pro"/>
                <a:cs typeface="Arial" pitchFamily="34" charset="0"/>
                <a:hlinkClick r:id="rId2"/>
              </a:rPr>
              <a:t>B)</a:t>
            </a:r>
            <a:endParaRPr kumimoji="0" lang="en-US" b="0" i="0" u="none" strike="noStrike" cap="none" normalizeH="0" baseline="0" dirty="0" smtClean="0">
              <a:ln>
                <a:noFill/>
              </a:ln>
              <a:effectLst/>
              <a:latin typeface="Source Sans Pro"/>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DBMS Join Operation"/>
          <p:cNvPicPr>
            <a:picLocks noChangeAspect="1" noChangeArrowheads="1"/>
          </p:cNvPicPr>
          <p:nvPr/>
        </p:nvPicPr>
        <p:blipFill>
          <a:blip r:embed="rId2" cstate="print"/>
          <a:srcRect/>
          <a:stretch>
            <a:fillRect/>
          </a:stretch>
        </p:blipFill>
        <p:spPr bwMode="auto">
          <a:xfrm>
            <a:off x="1066800" y="1905000"/>
            <a:ext cx="4924425" cy="4248150"/>
          </a:xfrm>
          <a:prstGeom prst="rect">
            <a:avLst/>
          </a:prstGeom>
          <a:noFill/>
        </p:spPr>
      </p:pic>
      <p:sp>
        <p:nvSpPr>
          <p:cNvPr id="4" name="Rectangle 3"/>
          <p:cNvSpPr/>
          <p:nvPr/>
        </p:nvSpPr>
        <p:spPr>
          <a:xfrm>
            <a:off x="762000" y="457200"/>
            <a:ext cx="2749535" cy="369332"/>
          </a:xfrm>
          <a:prstGeom prst="rect">
            <a:avLst/>
          </a:prstGeom>
        </p:spPr>
        <p:txBody>
          <a:bodyPr wrap="none">
            <a:spAutoFit/>
          </a:bodyPr>
          <a:lstStyle/>
          <a:p>
            <a:pPr lvl="0" fontAlgn="base">
              <a:spcBef>
                <a:spcPct val="0"/>
              </a:spcBef>
              <a:spcAft>
                <a:spcPct val="0"/>
              </a:spcAft>
            </a:pPr>
            <a:r>
              <a:rPr lang="en-US" dirty="0">
                <a:solidFill>
                  <a:srgbClr val="610B38"/>
                </a:solidFill>
                <a:latin typeface="erdana"/>
                <a:cs typeface="Arial" pitchFamily="34" charset="0"/>
              </a:rPr>
              <a:t>Types of Join operations: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2031325"/>
          </a:xfrm>
          <a:prstGeom prst="rect">
            <a:avLst/>
          </a:prstGeom>
        </p:spPr>
        <p:txBody>
          <a:bodyPr wrap="square">
            <a:spAutoFit/>
          </a:bodyPr>
          <a:lstStyle/>
          <a:p>
            <a:r>
              <a:rPr lang="en-US" b="1" dirty="0"/>
              <a:t>Inner Join</a:t>
            </a:r>
          </a:p>
          <a:p>
            <a:r>
              <a:rPr lang="en-US" b="1" dirty="0"/>
              <a:t>INNER JOIN</a:t>
            </a:r>
            <a:r>
              <a:rPr lang="en-US" dirty="0"/>
              <a:t> is used to return rows from both tables which satisfy the given condition. It is the most widely used join operation and can be considered as a default join-type</a:t>
            </a:r>
          </a:p>
          <a:p>
            <a:r>
              <a:rPr lang="en-US" dirty="0"/>
              <a:t>An Inner join or equijoin is a comparator-based join which uses equality comparisons in the join-predicate. However, if you use other comparison operators like “&gt;” it can’t be called equijoin.</a:t>
            </a:r>
          </a:p>
          <a:p>
            <a:r>
              <a:rPr lang="en-US" dirty="0"/>
              <a:t>Inner Join further divided into three subtypes:</a:t>
            </a:r>
          </a:p>
        </p:txBody>
      </p:sp>
      <p:sp>
        <p:nvSpPr>
          <p:cNvPr id="5" name="Rectangle 4"/>
          <p:cNvSpPr/>
          <p:nvPr/>
        </p:nvSpPr>
        <p:spPr>
          <a:xfrm>
            <a:off x="990600" y="2743200"/>
            <a:ext cx="4572000" cy="923330"/>
          </a:xfrm>
          <a:prstGeom prst="rect">
            <a:avLst/>
          </a:prstGeom>
        </p:spPr>
        <p:txBody>
          <a:bodyPr>
            <a:spAutoFit/>
          </a:bodyPr>
          <a:lstStyle/>
          <a:p>
            <a:pPr>
              <a:buFont typeface="Arial" pitchFamily="34" charset="0"/>
              <a:buChar char="•"/>
            </a:pPr>
            <a:r>
              <a:rPr lang="fi-FI" dirty="0"/>
              <a:t>Theta join</a:t>
            </a:r>
          </a:p>
          <a:p>
            <a:pPr>
              <a:buFont typeface="Arial" pitchFamily="34" charset="0"/>
              <a:buChar char="•"/>
            </a:pPr>
            <a:r>
              <a:rPr lang="fi-FI" dirty="0"/>
              <a:t>Natural join</a:t>
            </a:r>
          </a:p>
          <a:p>
            <a:pPr>
              <a:buFont typeface="Arial" pitchFamily="34" charset="0"/>
              <a:buChar char="•"/>
            </a:pPr>
            <a:r>
              <a:rPr lang="fi-FI" dirty="0"/>
              <a:t>EQUI join</a:t>
            </a:r>
          </a:p>
        </p:txBody>
      </p:sp>
      <p:sp>
        <p:nvSpPr>
          <p:cNvPr id="15362" name="Rectangle 2"/>
          <p:cNvSpPr>
            <a:spLocks noChangeArrowheads="1"/>
          </p:cNvSpPr>
          <p:nvPr/>
        </p:nvSpPr>
        <p:spPr bwMode="auto">
          <a:xfrm>
            <a:off x="152400" y="4267200"/>
            <a:ext cx="8610600" cy="1649785"/>
          </a:xfrm>
          <a:prstGeom prst="rect">
            <a:avLst/>
          </a:prstGeom>
          <a:solidFill>
            <a:srgbClr val="FFFFFF"/>
          </a:solidFill>
          <a:ln w="9525">
            <a:noFill/>
            <a:miter lim="800000"/>
            <a:headEnd/>
            <a:tailEnd/>
          </a:ln>
          <a:effectLst/>
        </p:spPr>
        <p:txBody>
          <a:bodyPr vert="horz" wrap="square" lIns="0" tIns="0" rIns="0" bIns="7935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solidFill>
                  <a:srgbClr val="222222"/>
                </a:solidFill>
                <a:effectLst/>
                <a:latin typeface="Source Sans Pro"/>
                <a:cs typeface="Arial" pitchFamily="34" charset="0"/>
              </a:rPr>
              <a:t>Theta Join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222222"/>
                </a:solidFill>
                <a:effectLst/>
                <a:latin typeface="Source Sans Pro"/>
                <a:cs typeface="Arial" pitchFamily="34" charset="0"/>
              </a:rPr>
              <a:t>THETA JOIN</a:t>
            </a:r>
            <a:r>
              <a:rPr kumimoji="0" lang="en-US" sz="1300" b="0" i="0" u="none" strike="noStrike" cap="none" normalizeH="0" baseline="0" dirty="0" smtClean="0">
                <a:ln>
                  <a:noFill/>
                </a:ln>
                <a:solidFill>
                  <a:srgbClr val="222222"/>
                </a:solidFill>
                <a:effectLst/>
                <a:latin typeface="Source Sans Pro"/>
                <a:cs typeface="Arial" pitchFamily="34" charset="0"/>
              </a:rPr>
              <a:t> allows you to merge two tables based on the condition represented by theta. Theta joins work for all comparison operators. It is denoted by symbol </a:t>
            </a:r>
            <a:r>
              <a:rPr kumimoji="0" lang="en-US" sz="1300" b="1" i="0" u="none" strike="noStrike" cap="none" normalizeH="0" baseline="0" dirty="0" smtClean="0">
                <a:ln>
                  <a:noFill/>
                </a:ln>
                <a:solidFill>
                  <a:srgbClr val="222222"/>
                </a:solidFill>
                <a:effectLst/>
                <a:latin typeface="Source Sans Pro"/>
                <a:cs typeface="Arial" pitchFamily="34" charset="0"/>
              </a:rPr>
              <a:t>θ</a:t>
            </a:r>
            <a:r>
              <a:rPr kumimoji="0" lang="en-US" sz="1300" b="0" i="0" u="none" strike="noStrike" cap="none" normalizeH="0" baseline="0" dirty="0" smtClean="0">
                <a:ln>
                  <a:noFill/>
                </a:ln>
                <a:solidFill>
                  <a:srgbClr val="222222"/>
                </a:solidFill>
                <a:effectLst/>
                <a:latin typeface="Source Sans Pro"/>
                <a:cs typeface="Arial" pitchFamily="34" charset="0"/>
              </a:rPr>
              <a:t>. The general case of JOIN operation is called a Theta join.</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222222"/>
                </a:solidFill>
                <a:effectLst/>
                <a:latin typeface="Source Sans Pro"/>
                <a:cs typeface="Arial" pitchFamily="34" charset="0"/>
              </a:rPr>
              <a:t>Syntax:</a:t>
            </a:r>
            <a:endParaRPr kumimoji="0" lang="en-US" sz="1000" b="0" i="0" u="none" strike="noStrike" cap="none" normalizeH="0" baseline="0" dirty="0" smtClean="0">
              <a:ln>
                <a:noFill/>
              </a:ln>
              <a:solidFill>
                <a:srgbClr val="222222"/>
              </a:solidFill>
              <a:effectLst/>
              <a:latin typeface="Courier 10 Pitch"/>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0" i="0" u="none" strike="noStrike" cap="none" normalizeH="0" baseline="0" dirty="0" smtClean="0">
                <a:ln>
                  <a:noFill/>
                </a:ln>
                <a:solidFill>
                  <a:srgbClr val="222222"/>
                </a:solidFill>
                <a:effectLst/>
                <a:latin typeface="Courier 10 Pitch"/>
                <a:cs typeface="Arial" pitchFamily="34" charset="0"/>
              </a:rPr>
              <a:t> </a:t>
            </a:r>
            <a:r>
              <a:rPr kumimoji="0" lang="en-US" sz="3200" b="0" i="0" u="none" strike="noStrike" cap="none" normalizeH="0" baseline="0" dirty="0" smtClean="0">
                <a:ln>
                  <a:noFill/>
                </a:ln>
                <a:solidFill>
                  <a:srgbClr val="222222"/>
                </a:solidFill>
                <a:effectLst/>
                <a:latin typeface="Courier 10 Pitch"/>
                <a:cs typeface="Arial" pitchFamily="34" charset="0"/>
              </a:rPr>
              <a:t>A ⋈</a:t>
            </a:r>
            <a:r>
              <a:rPr kumimoji="0" lang="en-US" sz="2400" b="0" i="0" u="none" strike="noStrike" cap="none" normalizeH="0" baseline="-30000" dirty="0" smtClean="0">
                <a:ln>
                  <a:noFill/>
                </a:ln>
                <a:solidFill>
                  <a:srgbClr val="222222"/>
                </a:solidFill>
                <a:effectLst/>
                <a:latin typeface="Courier 10 Pitch"/>
                <a:cs typeface="Arial" pitchFamily="34" charset="0"/>
              </a:rPr>
              <a:t>θ</a:t>
            </a:r>
            <a:r>
              <a:rPr kumimoji="0" lang="en-US" sz="3200" b="0" i="0" u="none" strike="noStrike" cap="none" normalizeH="0" baseline="0" dirty="0" smtClean="0">
                <a:ln>
                  <a:noFill/>
                </a:ln>
                <a:solidFill>
                  <a:srgbClr val="222222"/>
                </a:solidFill>
                <a:effectLst/>
                <a:latin typeface="Courier 10 Pitch"/>
                <a:cs typeface="Arial" pitchFamily="34" charset="0"/>
              </a:rPr>
              <a:t> B</a:t>
            </a:r>
            <a:r>
              <a:rPr kumimoji="0" lang="en-US" b="0" i="0" u="none" strike="noStrike" cap="none" normalizeH="0" baseline="0" dirty="0" smtClean="0">
                <a:ln>
                  <a:noFill/>
                </a:ln>
                <a:solidFill>
                  <a:schemeClr val="tx1"/>
                </a:solidFill>
                <a:effectLst/>
                <a:latin typeface="Arial" pitchFamily="34" charset="0"/>
                <a:cs typeface="Arial" pitchFamily="34" charset="0"/>
              </a:rPr>
              <a:t> </a:t>
            </a:r>
            <a:endParaRPr kumimoji="0" lang="en-US" sz="8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19736"/>
            <a:ext cx="6705600" cy="646331"/>
          </a:xfrm>
          <a:prstGeom prst="rect">
            <a:avLst/>
          </a:prstGeom>
          <a:solidFill>
            <a:srgbClr val="EEEEEE"/>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cs typeface="Arial" pitchFamily="34" charset="0"/>
              </a:rPr>
              <a:t>Notation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ourier New" pitchFamily="49" charset="0"/>
                <a:cs typeface="Courier New" pitchFamily="49" charset="0"/>
              </a:rPr>
              <a:t>R1 ⋈</a:t>
            </a:r>
            <a:r>
              <a:rPr kumimoji="0" lang="en-US" sz="1050" b="0" i="0" u="none" strike="noStrike" cap="none" normalizeH="0" baseline="-30000" dirty="0" smtClean="0">
                <a:ln>
                  <a:noFill/>
                </a:ln>
                <a:solidFill>
                  <a:schemeClr val="tx1"/>
                </a:solidFill>
                <a:effectLst/>
                <a:latin typeface="Courier New" pitchFamily="49" charset="0"/>
                <a:cs typeface="Courier New" pitchFamily="49" charset="0"/>
              </a:rPr>
              <a:t>θ</a:t>
            </a:r>
            <a:r>
              <a:rPr kumimoji="0" lang="en-US" sz="1600" b="0" i="0" u="none" strike="noStrike" cap="none" normalizeH="0" baseline="0" dirty="0" smtClean="0">
                <a:ln>
                  <a:noFill/>
                </a:ln>
                <a:solidFill>
                  <a:schemeClr val="tx1"/>
                </a:solidFill>
                <a:effectLst/>
                <a:latin typeface="Courier New" pitchFamily="49" charset="0"/>
                <a:cs typeface="Courier New" pitchFamily="49" charset="0"/>
              </a:rPr>
              <a:t> R2</a:t>
            </a:r>
            <a:r>
              <a:rPr kumimoji="0" lang="en-US" sz="900" b="0" i="0" u="none" strike="noStrike" cap="none" normalizeH="0" baseline="0" dirty="0" smtClean="0">
                <a:ln>
                  <a:noFill/>
                </a:ln>
                <a:solidFill>
                  <a:schemeClr val="tx1"/>
                </a:solidFill>
                <a:effectLst/>
                <a:latin typeface="Arial" pitchFamily="34" charset="0"/>
                <a:cs typeface="Arial"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152400" y="685800"/>
            <a:ext cx="8001000" cy="923330"/>
          </a:xfrm>
          <a:prstGeom prst="rect">
            <a:avLst/>
          </a:prstGeom>
        </p:spPr>
        <p:txBody>
          <a:bodyPr wrap="square">
            <a:spAutoFit/>
          </a:bodyPr>
          <a:lstStyle/>
          <a:p>
            <a:r>
              <a:rPr lang="en-US" dirty="0"/>
              <a:t>R1 and R2 are relations having attributes (A1, A2, .., An) and (B1, B2,.. ,</a:t>
            </a:r>
            <a:r>
              <a:rPr lang="en-US" dirty="0" err="1"/>
              <a:t>Bn</a:t>
            </a:r>
            <a:r>
              <a:rPr lang="en-US" dirty="0"/>
              <a:t>) such that the attributes don’t have anything in common, that is R1 ∩ R2 = Φ.</a:t>
            </a:r>
          </a:p>
          <a:p>
            <a:r>
              <a:rPr lang="en-US" dirty="0"/>
              <a:t>Theta join can use all kinds of comparison operators.</a:t>
            </a:r>
          </a:p>
        </p:txBody>
      </p:sp>
      <p:graphicFrame>
        <p:nvGraphicFramePr>
          <p:cNvPr id="7" name="Table 6"/>
          <p:cNvGraphicFramePr>
            <a:graphicFrameLocks noGrp="1"/>
          </p:cNvGraphicFramePr>
          <p:nvPr/>
        </p:nvGraphicFramePr>
        <p:xfrm>
          <a:off x="457200" y="1752600"/>
          <a:ext cx="5460111" cy="1584960"/>
        </p:xfrm>
        <a:graphic>
          <a:graphicData uri="http://schemas.openxmlformats.org/drawingml/2006/table">
            <a:tbl>
              <a:tblPr/>
              <a:tblGrid>
                <a:gridCol w="1820037"/>
                <a:gridCol w="1820037"/>
                <a:gridCol w="1820037"/>
              </a:tblGrid>
              <a:tr h="0">
                <a:tc gridSpan="3">
                  <a:txBody>
                    <a:bodyPr/>
                    <a:lstStyle/>
                    <a:p>
                      <a:pPr algn="ctr" fontAlgn="t"/>
                      <a:r>
                        <a:rPr lang="en-US" dirty="0"/>
                        <a:t>Student</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EEEEEE"/>
                    </a:solidFill>
                  </a:tcPr>
                </a:tc>
                <a:tc hMerge="1">
                  <a:txBody>
                    <a:bodyPr/>
                    <a:lstStyle/>
                    <a:p>
                      <a:endParaRPr lang="en-US"/>
                    </a:p>
                  </a:txBody>
                  <a:tcPr/>
                </a:tc>
                <a:tc hMerge="1">
                  <a:txBody>
                    <a:bodyPr/>
                    <a:lstStyle/>
                    <a:p>
                      <a:endParaRPr lang="en-US"/>
                    </a:p>
                  </a:txBody>
                  <a:tcPr/>
                </a:tc>
              </a:tr>
              <a:tr h="0">
                <a:tc>
                  <a:txBody>
                    <a:bodyPr/>
                    <a:lstStyle/>
                    <a:p>
                      <a:pPr fontAlgn="t"/>
                      <a:r>
                        <a:rPr lang="en-US"/>
                        <a:t>SID</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EEEEEE"/>
                    </a:solidFill>
                  </a:tcPr>
                </a:tc>
                <a:tc>
                  <a:txBody>
                    <a:bodyPr/>
                    <a:lstStyle/>
                    <a:p>
                      <a:pPr fontAlgn="t"/>
                      <a:r>
                        <a:rPr lang="en-US"/>
                        <a:t>Name</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EEEEEE"/>
                    </a:solidFill>
                  </a:tcPr>
                </a:tc>
                <a:tc>
                  <a:txBody>
                    <a:bodyPr/>
                    <a:lstStyle/>
                    <a:p>
                      <a:pPr fontAlgn="t"/>
                      <a:r>
                        <a:rPr lang="en-US"/>
                        <a:t>Std</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EEEEEE"/>
                    </a:solidFill>
                  </a:tcPr>
                </a:tc>
              </a:tr>
              <a:tr h="350520">
                <a:tc>
                  <a:txBody>
                    <a:bodyPr/>
                    <a:lstStyle/>
                    <a:p>
                      <a:pPr fontAlgn="t"/>
                      <a:r>
                        <a:rPr lang="en-US"/>
                        <a:t>101</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a:t>Alex</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a:t>10</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r>
              <a:tr h="0">
                <a:tc>
                  <a:txBody>
                    <a:bodyPr/>
                    <a:lstStyle/>
                    <a:p>
                      <a:pPr fontAlgn="t"/>
                      <a:r>
                        <a:rPr lang="en-US"/>
                        <a:t>102</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a:t>Maria</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dirty="0"/>
                        <a:t>11</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457200" y="3505200"/>
          <a:ext cx="5460112" cy="2377440"/>
        </p:xfrm>
        <a:graphic>
          <a:graphicData uri="http://schemas.openxmlformats.org/drawingml/2006/table">
            <a:tbl>
              <a:tblPr/>
              <a:tblGrid>
                <a:gridCol w="2730056"/>
                <a:gridCol w="2730056"/>
              </a:tblGrid>
              <a:tr h="0">
                <a:tc gridSpan="2">
                  <a:txBody>
                    <a:bodyPr/>
                    <a:lstStyle/>
                    <a:p>
                      <a:pPr algn="ctr" fontAlgn="t"/>
                      <a:r>
                        <a:rPr lang="en-US" dirty="0"/>
                        <a:t>Subjects</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EEEEEE"/>
                    </a:solidFill>
                  </a:tcPr>
                </a:tc>
                <a:tc hMerge="1">
                  <a:txBody>
                    <a:bodyPr/>
                    <a:lstStyle/>
                    <a:p>
                      <a:endParaRPr lang="en-US"/>
                    </a:p>
                  </a:txBody>
                  <a:tcPr/>
                </a:tc>
              </a:tr>
              <a:tr h="0">
                <a:tc>
                  <a:txBody>
                    <a:bodyPr/>
                    <a:lstStyle/>
                    <a:p>
                      <a:pPr fontAlgn="t"/>
                      <a:r>
                        <a:rPr lang="en-US"/>
                        <a:t>Class</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EEEEEE"/>
                    </a:solidFill>
                  </a:tcPr>
                </a:tc>
                <a:tc>
                  <a:txBody>
                    <a:bodyPr/>
                    <a:lstStyle/>
                    <a:p>
                      <a:pPr fontAlgn="t"/>
                      <a:r>
                        <a:rPr lang="en-US"/>
                        <a:t>Subject</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EEEEEE"/>
                    </a:solidFill>
                  </a:tcPr>
                </a:tc>
              </a:tr>
              <a:tr h="0">
                <a:tc>
                  <a:txBody>
                    <a:bodyPr/>
                    <a:lstStyle/>
                    <a:p>
                      <a:pPr fontAlgn="t"/>
                      <a:r>
                        <a:rPr lang="en-US"/>
                        <a:t>10</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dirty="0"/>
                        <a:t>Math</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r>
              <a:tr h="0">
                <a:tc>
                  <a:txBody>
                    <a:bodyPr/>
                    <a:lstStyle/>
                    <a:p>
                      <a:pPr fontAlgn="t"/>
                      <a:r>
                        <a:rPr lang="en-US"/>
                        <a:t>10</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a:t>English</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r>
              <a:tr h="0">
                <a:tc>
                  <a:txBody>
                    <a:bodyPr/>
                    <a:lstStyle/>
                    <a:p>
                      <a:pPr fontAlgn="t"/>
                      <a:r>
                        <a:rPr lang="en-US"/>
                        <a:t>11</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dirty="0"/>
                        <a:t>Music</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r>
              <a:tr h="0">
                <a:tc>
                  <a:txBody>
                    <a:bodyPr/>
                    <a:lstStyle/>
                    <a:p>
                      <a:pPr fontAlgn="t"/>
                      <a:r>
                        <a:rPr lang="en-US"/>
                        <a:t>11</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dirty="0"/>
                        <a:t>Sports</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r>
            </a:tbl>
          </a:graphicData>
        </a:graphic>
      </p:graphicFrame>
      <p:sp>
        <p:nvSpPr>
          <p:cNvPr id="17411" name="Rectangle 3"/>
          <p:cNvSpPr>
            <a:spLocks noChangeArrowheads="1"/>
          </p:cNvSpPr>
          <p:nvPr/>
        </p:nvSpPr>
        <p:spPr bwMode="auto">
          <a:xfrm>
            <a:off x="228600" y="6046859"/>
            <a:ext cx="7772400" cy="707886"/>
          </a:xfrm>
          <a:prstGeom prst="rect">
            <a:avLst/>
          </a:prstGeom>
          <a:solidFill>
            <a:srgbClr val="EEEEEE"/>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rgbClr val="000000"/>
                </a:solidFill>
                <a:effectLst/>
                <a:latin typeface="Arial" pitchFamily="34" charset="0"/>
                <a:cs typeface="Arial" pitchFamily="34" charset="0"/>
              </a:rPr>
              <a:t>Student_Detail</a:t>
            </a:r>
            <a:r>
              <a:rPr kumimoji="0" lang="en-US" sz="2000" b="0" i="0" u="none" strike="noStrike" cap="none" normalizeH="0" baseline="0" dirty="0" smtClean="0">
                <a:ln>
                  <a:noFill/>
                </a:ln>
                <a:solidFill>
                  <a:srgbClr val="000000"/>
                </a:solidFill>
                <a:effectLst/>
                <a:latin typeface="Arial" pitchFamily="34" charset="0"/>
                <a:cs typeface="Arial" pitchFamily="34" charset="0"/>
              </a:rPr>
              <a:t> −</a:t>
            </a:r>
            <a:endParaRPr kumimoji="0" lang="en-US"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ourier New" pitchFamily="49" charset="0"/>
                <a:cs typeface="Courier New" pitchFamily="49" charset="0"/>
              </a:rPr>
              <a:t>STUDENT </a:t>
            </a:r>
            <a:r>
              <a:rPr kumimoji="0" lang="en-US" sz="2000" b="0" i="0" u="none" strike="noStrike" cap="none" normalizeH="0" baseline="0" dirty="0" smtClean="0">
                <a:ln>
                  <a:noFill/>
                </a:ln>
                <a:solidFill>
                  <a:schemeClr val="tx1"/>
                </a:solidFill>
                <a:effectLst/>
                <a:latin typeface="Courier New" pitchFamily="49" charset="0"/>
                <a:cs typeface="Courier New" pitchFamily="49" charset="0"/>
              </a:rPr>
              <a:t>⋈</a:t>
            </a:r>
            <a:r>
              <a:rPr kumimoji="0" lang="en-US" b="0" i="0" u="none" strike="noStrike" cap="none" normalizeH="0" baseline="-30000" dirty="0" err="1" smtClean="0">
                <a:ln>
                  <a:noFill/>
                </a:ln>
                <a:solidFill>
                  <a:schemeClr val="tx1"/>
                </a:solidFill>
                <a:effectLst/>
                <a:latin typeface="Courier New" pitchFamily="49" charset="0"/>
                <a:cs typeface="Courier New" pitchFamily="49" charset="0"/>
              </a:rPr>
              <a:t>Student.Std</a:t>
            </a:r>
            <a:r>
              <a:rPr kumimoji="0" lang="en-US" b="0" i="0" u="none" strike="noStrike" cap="none" normalizeH="0" baseline="-30000" dirty="0" smtClean="0">
                <a:ln>
                  <a:noFill/>
                </a:ln>
                <a:solidFill>
                  <a:schemeClr val="tx1"/>
                </a:solidFill>
                <a:effectLst/>
                <a:latin typeface="Courier New" pitchFamily="49" charset="0"/>
                <a:cs typeface="Courier New" pitchFamily="49" charset="0"/>
              </a:rPr>
              <a:t> = </a:t>
            </a:r>
            <a:r>
              <a:rPr kumimoji="0" lang="en-US" b="0" i="0" u="none" strike="noStrike" cap="none" normalizeH="0" baseline="-30000" dirty="0" err="1" smtClean="0">
                <a:ln>
                  <a:noFill/>
                </a:ln>
                <a:solidFill>
                  <a:schemeClr val="tx1"/>
                </a:solidFill>
                <a:effectLst/>
                <a:latin typeface="Courier New" pitchFamily="49" charset="0"/>
                <a:cs typeface="Courier New" pitchFamily="49" charset="0"/>
              </a:rPr>
              <a:t>Subject.Class</a:t>
            </a:r>
            <a:r>
              <a:rPr kumimoji="0" lang="en-US" b="0" i="0" u="none" strike="noStrike" cap="none" normalizeH="0" baseline="0" dirty="0" err="1" smtClean="0">
                <a:ln>
                  <a:noFill/>
                </a:ln>
                <a:solidFill>
                  <a:schemeClr val="tx1"/>
                </a:solidFill>
                <a:effectLst/>
                <a:latin typeface="Courier New" pitchFamily="49" charset="0"/>
                <a:cs typeface="Courier New" pitchFamily="49" charset="0"/>
              </a:rPr>
              <a:t>SUBJECT</a:t>
            </a:r>
            <a:r>
              <a:rPr kumimoji="0" lang="en-US" sz="1000" b="0" i="0" u="none" strike="noStrike" cap="none" normalizeH="0" baseline="0" dirty="0" smtClean="0">
                <a:ln>
                  <a:noFill/>
                </a:ln>
                <a:solidFill>
                  <a:schemeClr val="tx1"/>
                </a:solidFill>
                <a:effectLst/>
                <a:latin typeface="Arial" pitchFamily="34" charset="0"/>
                <a:cs typeface="Arial" pitchFamily="34" charset="0"/>
              </a:rPr>
              <a:t>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0"/>
          <a:ext cx="7467600" cy="2377440"/>
        </p:xfrm>
        <a:graphic>
          <a:graphicData uri="http://schemas.openxmlformats.org/drawingml/2006/table">
            <a:tbl>
              <a:tblPr/>
              <a:tblGrid>
                <a:gridCol w="1493520"/>
                <a:gridCol w="1493520"/>
                <a:gridCol w="1493520"/>
                <a:gridCol w="1493520"/>
                <a:gridCol w="1493520"/>
              </a:tblGrid>
              <a:tr h="0">
                <a:tc gridSpan="5">
                  <a:txBody>
                    <a:bodyPr/>
                    <a:lstStyle/>
                    <a:p>
                      <a:pPr algn="ctr" fontAlgn="t"/>
                      <a:r>
                        <a:rPr lang="en-US" dirty="0" err="1"/>
                        <a:t>Student_detail</a:t>
                      </a:r>
                      <a:endParaRPr lang="en-US" dirty="0"/>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EEEEE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fontAlgn="t"/>
                      <a:r>
                        <a:rPr lang="en-US"/>
                        <a:t>SID</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EEEEEE"/>
                    </a:solidFill>
                  </a:tcPr>
                </a:tc>
                <a:tc>
                  <a:txBody>
                    <a:bodyPr/>
                    <a:lstStyle/>
                    <a:p>
                      <a:pPr fontAlgn="t"/>
                      <a:r>
                        <a:rPr lang="en-US"/>
                        <a:t>Name</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EEEEEE"/>
                    </a:solidFill>
                  </a:tcPr>
                </a:tc>
                <a:tc>
                  <a:txBody>
                    <a:bodyPr/>
                    <a:lstStyle/>
                    <a:p>
                      <a:pPr fontAlgn="t"/>
                      <a:r>
                        <a:rPr lang="en-US"/>
                        <a:t>Std</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EEEEEE"/>
                    </a:solidFill>
                  </a:tcPr>
                </a:tc>
                <a:tc>
                  <a:txBody>
                    <a:bodyPr/>
                    <a:lstStyle/>
                    <a:p>
                      <a:pPr fontAlgn="t"/>
                      <a:r>
                        <a:rPr lang="en-US"/>
                        <a:t>Class</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EEEEEE"/>
                    </a:solidFill>
                  </a:tcPr>
                </a:tc>
                <a:tc>
                  <a:txBody>
                    <a:bodyPr/>
                    <a:lstStyle/>
                    <a:p>
                      <a:pPr fontAlgn="t"/>
                      <a:r>
                        <a:rPr lang="en-US"/>
                        <a:t>Subject</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EEEEEE"/>
                    </a:solidFill>
                  </a:tcPr>
                </a:tc>
              </a:tr>
              <a:tr h="0">
                <a:tc>
                  <a:txBody>
                    <a:bodyPr/>
                    <a:lstStyle/>
                    <a:p>
                      <a:pPr fontAlgn="t"/>
                      <a:r>
                        <a:rPr lang="en-US"/>
                        <a:t>101</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a:t>Alex</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a:t>10</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a:t>10</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a:t>Math</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r>
              <a:tr h="0">
                <a:tc>
                  <a:txBody>
                    <a:bodyPr/>
                    <a:lstStyle/>
                    <a:p>
                      <a:pPr fontAlgn="t"/>
                      <a:r>
                        <a:rPr lang="en-US"/>
                        <a:t>101</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a:t>Alex</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a:t>10</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a:t>10</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a:t>English</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r>
              <a:tr h="0">
                <a:tc>
                  <a:txBody>
                    <a:bodyPr/>
                    <a:lstStyle/>
                    <a:p>
                      <a:pPr fontAlgn="t"/>
                      <a:r>
                        <a:rPr lang="en-US"/>
                        <a:t>102</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a:t>Maria</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a:t>11</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a:t>11</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a:t>Music</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r>
              <a:tr h="0">
                <a:tc>
                  <a:txBody>
                    <a:bodyPr/>
                    <a:lstStyle/>
                    <a:p>
                      <a:pPr fontAlgn="t"/>
                      <a:r>
                        <a:rPr lang="en-US"/>
                        <a:t>102</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a:t>Maria</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a:t>11</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a:t>11</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fontAlgn="t"/>
                      <a:r>
                        <a:rPr lang="en-US" dirty="0"/>
                        <a:t>Sports</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r>
            </a:tbl>
          </a:graphicData>
        </a:graphic>
      </p:graphicFrame>
      <p:sp>
        <p:nvSpPr>
          <p:cNvPr id="3" name="Rectangle 2"/>
          <p:cNvSpPr/>
          <p:nvPr/>
        </p:nvSpPr>
        <p:spPr>
          <a:xfrm>
            <a:off x="381000" y="2514600"/>
            <a:ext cx="7391400" cy="1015663"/>
          </a:xfrm>
          <a:prstGeom prst="rect">
            <a:avLst/>
          </a:prstGeom>
        </p:spPr>
        <p:txBody>
          <a:bodyPr wrap="square">
            <a:spAutoFit/>
          </a:bodyPr>
          <a:lstStyle/>
          <a:p>
            <a:r>
              <a:rPr lang="en-US" sz="2400" b="1" dirty="0"/>
              <a:t>Equijoin</a:t>
            </a:r>
          </a:p>
          <a:p>
            <a:r>
              <a:rPr lang="en-US" dirty="0"/>
              <a:t>When Theta join uses only </a:t>
            </a:r>
            <a:r>
              <a:rPr lang="en-US" b="1" dirty="0"/>
              <a:t>equality</a:t>
            </a:r>
            <a:r>
              <a:rPr lang="en-US" dirty="0"/>
              <a:t> comparison operator, it is said to be equijoin. The above example corresponds to equijoin.</a:t>
            </a:r>
          </a:p>
        </p:txBody>
      </p:sp>
      <p:sp>
        <p:nvSpPr>
          <p:cNvPr id="4" name="Rectangle 3"/>
          <p:cNvSpPr/>
          <p:nvPr/>
        </p:nvSpPr>
        <p:spPr>
          <a:xfrm>
            <a:off x="457200" y="3505200"/>
            <a:ext cx="7772400" cy="1200329"/>
          </a:xfrm>
          <a:prstGeom prst="rect">
            <a:avLst/>
          </a:prstGeom>
        </p:spPr>
        <p:txBody>
          <a:bodyPr wrap="square">
            <a:spAutoFit/>
          </a:bodyPr>
          <a:lstStyle/>
          <a:p>
            <a:r>
              <a:rPr lang="en-US" b="1" dirty="0"/>
              <a:t>EQUI Join</a:t>
            </a:r>
          </a:p>
          <a:p>
            <a:r>
              <a:rPr lang="en-US" b="1" dirty="0"/>
              <a:t>EQUI JOIN</a:t>
            </a:r>
            <a:r>
              <a:rPr lang="en-US" dirty="0"/>
              <a:t> is done when a Theta join uses only the equivalence condition. EQUI join is the most difficult operation to implement efficiently in an RDBMS, and one reason why RDBMS have essential performance problems.</a:t>
            </a:r>
          </a:p>
        </p:txBody>
      </p:sp>
      <p:graphicFrame>
        <p:nvGraphicFramePr>
          <p:cNvPr id="5" name="Table 4"/>
          <p:cNvGraphicFramePr>
            <a:graphicFrameLocks noGrp="1"/>
          </p:cNvGraphicFramePr>
          <p:nvPr/>
        </p:nvGraphicFramePr>
        <p:xfrm>
          <a:off x="457200" y="5410200"/>
          <a:ext cx="6096000" cy="347458"/>
        </p:xfrm>
        <a:graphic>
          <a:graphicData uri="http://schemas.openxmlformats.org/drawingml/2006/table">
            <a:tbl>
              <a:tblPr/>
              <a:tblGrid>
                <a:gridCol w="6096000"/>
              </a:tblGrid>
              <a:tr h="347458">
                <a:tc>
                  <a:txBody>
                    <a:bodyPr/>
                    <a:lstStyle/>
                    <a:p>
                      <a:pPr algn="l"/>
                      <a:r>
                        <a:rPr lang="es-ES" sz="1700" dirty="0"/>
                        <a:t>A ⋈ </a:t>
                      </a:r>
                      <a:r>
                        <a:rPr lang="es-ES" sz="1700" dirty="0" err="1"/>
                        <a:t>A.column</a:t>
                      </a:r>
                      <a:r>
                        <a:rPr lang="es-ES" sz="1700" dirty="0"/>
                        <a:t> 2 = </a:t>
                      </a:r>
                      <a:r>
                        <a:rPr lang="es-ES" sz="1700" dirty="0" err="1"/>
                        <a:t>B.column</a:t>
                      </a:r>
                      <a:r>
                        <a:rPr lang="es-ES" sz="1700" dirty="0"/>
                        <a:t> 2 (B)</a:t>
                      </a:r>
                    </a:p>
                  </a:txBody>
                  <a:tcPr marL="86865" marR="86865" marT="43432" marB="43432" anchor="ctr">
                    <a:lnL>
                      <a:noFill/>
                    </a:lnL>
                    <a:lnR>
                      <a:noFill/>
                    </a:lnR>
                    <a:lnT>
                      <a:noFill/>
                    </a:lnT>
                    <a:lnB>
                      <a:noFill/>
                    </a:lnB>
                    <a:solidFill>
                      <a:srgbClr val="F9F9F9"/>
                    </a:solidFill>
                  </a:tcPr>
                </a:tc>
              </a:tr>
            </a:tbl>
          </a:graphicData>
        </a:graphic>
      </p:graphicFrame>
      <p:sp>
        <p:nvSpPr>
          <p:cNvPr id="18433" name="Rectangle 1"/>
          <p:cNvSpPr>
            <a:spLocks noChangeArrowheads="1"/>
          </p:cNvSpPr>
          <p:nvPr/>
        </p:nvSpPr>
        <p:spPr bwMode="auto">
          <a:xfrm>
            <a:off x="457200" y="4648200"/>
            <a:ext cx="7315200" cy="661720"/>
          </a:xfrm>
          <a:prstGeom prst="rect">
            <a:avLst/>
          </a:prstGeom>
          <a:noFill/>
          <a:ln w="9525">
            <a:noFill/>
            <a:miter lim="800000"/>
            <a:headEnd/>
            <a:tailEnd/>
          </a:ln>
          <a:effectLst/>
        </p:spPr>
        <p:txBody>
          <a:bodyPr vert="horz" wrap="square" lIns="91440" tIns="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22222"/>
                </a:solidFill>
                <a:effectLst/>
                <a:latin typeface="Source Sans Pro"/>
                <a:cs typeface="Arial" pitchFamily="34" charset="0"/>
              </a:rPr>
              <a:t>For example:</a:t>
            </a:r>
            <a:endParaRPr kumimoji="0" lang="en-US" sz="1600" b="0" i="0" u="none" strike="noStrike" cap="none" normalizeH="0" baseline="0" dirty="0" smtClean="0">
              <a:ln>
                <a:noFill/>
              </a:ln>
              <a:solidFill>
                <a:srgbClr val="222222"/>
              </a:solidFill>
              <a:effectLst/>
              <a:latin typeface="Courier 10 Pitch"/>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Courier 10 Pitch"/>
                <a:cs typeface="Arial" pitchFamily="34" charset="0"/>
              </a:rPr>
              <a:t>A ⋈ </a:t>
            </a:r>
            <a:r>
              <a:rPr kumimoji="0" lang="en-US" sz="1600" b="0" i="0" u="none" strike="noStrike" cap="none" normalizeH="0" baseline="-30000" dirty="0" err="1" smtClean="0">
                <a:ln>
                  <a:noFill/>
                </a:ln>
                <a:solidFill>
                  <a:srgbClr val="222222"/>
                </a:solidFill>
                <a:effectLst/>
                <a:latin typeface="Courier 10 Pitch"/>
                <a:cs typeface="Arial" pitchFamily="34" charset="0"/>
              </a:rPr>
              <a:t>A.column</a:t>
            </a:r>
            <a:r>
              <a:rPr kumimoji="0" lang="en-US" sz="1600" b="0" i="0" u="none" strike="noStrike" cap="none" normalizeH="0" baseline="-30000" dirty="0" smtClean="0">
                <a:ln>
                  <a:noFill/>
                </a:ln>
                <a:solidFill>
                  <a:srgbClr val="222222"/>
                </a:solidFill>
                <a:effectLst/>
                <a:latin typeface="Courier 10 Pitch"/>
                <a:cs typeface="Arial" pitchFamily="34" charset="0"/>
              </a:rPr>
              <a:t> 2 = </a:t>
            </a:r>
            <a:r>
              <a:rPr kumimoji="0" lang="en-US" sz="1600" b="0" i="0" u="none" strike="noStrike" cap="none" normalizeH="0" baseline="-30000" dirty="0" err="1" smtClean="0">
                <a:ln>
                  <a:noFill/>
                </a:ln>
                <a:solidFill>
                  <a:srgbClr val="222222"/>
                </a:solidFill>
                <a:effectLst/>
                <a:latin typeface="Courier 10 Pitch"/>
                <a:cs typeface="Arial" pitchFamily="34" charset="0"/>
              </a:rPr>
              <a:t>B.column</a:t>
            </a:r>
            <a:r>
              <a:rPr kumimoji="0" lang="en-US" sz="1600" b="0" i="0" u="none" strike="noStrike" cap="none" normalizeH="0" baseline="-30000" dirty="0" smtClean="0">
                <a:ln>
                  <a:noFill/>
                </a:ln>
                <a:solidFill>
                  <a:srgbClr val="222222"/>
                </a:solidFill>
                <a:effectLst/>
                <a:latin typeface="Courier 10 Pitch"/>
                <a:cs typeface="Arial" pitchFamily="34" charset="0"/>
              </a:rPr>
              <a:t> 2 </a:t>
            </a:r>
            <a:r>
              <a:rPr kumimoji="0" lang="en-US" sz="1600" b="0" i="0" u="none" strike="noStrike" cap="none" normalizeH="0" baseline="0" dirty="0" smtClean="0">
                <a:ln>
                  <a:noFill/>
                </a:ln>
                <a:solidFill>
                  <a:srgbClr val="222222"/>
                </a:solidFill>
                <a:effectLst/>
                <a:latin typeface="Courier 10 Pitch"/>
                <a:cs typeface="Arial" pitchFamily="34" charset="0"/>
              </a:rPr>
              <a:t>(B)</a:t>
            </a:r>
            <a:r>
              <a:rPr kumimoji="0" lang="en-US" sz="1050" b="0" i="0" u="none" strike="noStrike" cap="none" normalizeH="0" baseline="0" dirty="0" smtClean="0">
                <a:ln>
                  <a:noFill/>
                </a:ln>
                <a:solidFill>
                  <a:schemeClr val="tx1"/>
                </a:solidFill>
                <a:effectLst/>
                <a:latin typeface="Arial" pitchFamily="34" charset="0"/>
                <a:cs typeface="Arial" pitchFamily="34" charset="0"/>
              </a:rPr>
              <a: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 name="Table 6"/>
          <p:cNvGraphicFramePr>
            <a:graphicFrameLocks noGrp="1"/>
          </p:cNvGraphicFramePr>
          <p:nvPr/>
        </p:nvGraphicFramePr>
        <p:xfrm>
          <a:off x="609600" y="5791200"/>
          <a:ext cx="6096000" cy="694916"/>
        </p:xfrm>
        <a:graphic>
          <a:graphicData uri="http://schemas.openxmlformats.org/drawingml/2006/table">
            <a:tbl>
              <a:tblPr/>
              <a:tblGrid>
                <a:gridCol w="3048000"/>
                <a:gridCol w="3048000"/>
              </a:tblGrid>
              <a:tr h="347458">
                <a:tc>
                  <a:txBody>
                    <a:bodyPr/>
                    <a:lstStyle/>
                    <a:p>
                      <a:pPr algn="l"/>
                      <a:r>
                        <a:rPr lang="en-US" sz="1700" dirty="0" smtClean="0"/>
                        <a:t>Column </a:t>
                      </a:r>
                      <a:r>
                        <a:rPr lang="en-US" sz="1700" dirty="0"/>
                        <a:t>1</a:t>
                      </a:r>
                    </a:p>
                  </a:txBody>
                  <a:tcPr marL="86865" marR="86865" marT="43432" marB="43432" anchor="ctr">
                    <a:lnL>
                      <a:noFill/>
                    </a:lnL>
                    <a:lnR>
                      <a:noFill/>
                    </a:lnR>
                    <a:lnT>
                      <a:noFill/>
                    </a:lnT>
                    <a:lnB w="7620" cap="flat" cmpd="sng" algn="ctr">
                      <a:solidFill>
                        <a:srgbClr val="EEEEEE"/>
                      </a:solidFill>
                      <a:prstDash val="solid"/>
                      <a:round/>
                      <a:headEnd type="none" w="med" len="med"/>
                      <a:tailEnd type="none" w="med" len="med"/>
                    </a:lnB>
                    <a:solidFill>
                      <a:srgbClr val="F2F2F2"/>
                    </a:solidFill>
                  </a:tcPr>
                </a:tc>
                <a:tc>
                  <a:txBody>
                    <a:bodyPr/>
                    <a:lstStyle/>
                    <a:p>
                      <a:pPr algn="l"/>
                      <a:r>
                        <a:rPr lang="en-US" sz="1700"/>
                        <a:t>column 2</a:t>
                      </a:r>
                    </a:p>
                  </a:txBody>
                  <a:tcPr marL="86865" marR="86865" marT="43432" marB="43432" anchor="ctr">
                    <a:lnL>
                      <a:noFill/>
                    </a:lnL>
                    <a:lnR>
                      <a:noFill/>
                    </a:lnR>
                    <a:lnT>
                      <a:noFill/>
                    </a:lnT>
                    <a:lnB w="7620" cap="flat" cmpd="sng" algn="ctr">
                      <a:solidFill>
                        <a:srgbClr val="EEEEEE"/>
                      </a:solidFill>
                      <a:prstDash val="solid"/>
                      <a:round/>
                      <a:headEnd type="none" w="med" len="med"/>
                      <a:tailEnd type="none" w="med" len="med"/>
                    </a:lnB>
                    <a:solidFill>
                      <a:srgbClr val="F2F2F2"/>
                    </a:solidFill>
                  </a:tcPr>
                </a:tc>
              </a:tr>
              <a:tr h="347458">
                <a:tc>
                  <a:txBody>
                    <a:bodyPr/>
                    <a:lstStyle/>
                    <a:p>
                      <a:r>
                        <a:rPr lang="en-US" sz="1700"/>
                        <a:t>1</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a:noFill/>
                    </a:lnB>
                    <a:solidFill>
                      <a:srgbClr val="F9F9F9"/>
                    </a:solidFill>
                  </a:tcPr>
                </a:tc>
                <a:tc>
                  <a:txBody>
                    <a:bodyPr/>
                    <a:lstStyle/>
                    <a:p>
                      <a:r>
                        <a:rPr lang="en-US" sz="1700" dirty="0"/>
                        <a:t>1</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a:noFill/>
                    </a:lnB>
                    <a:solidFill>
                      <a:srgbClr val="F9F9F9"/>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0" y="107290"/>
            <a:ext cx="8915400" cy="12618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cs typeface="Arial" pitchFamily="34" charset="0"/>
              </a:rPr>
              <a:t>Natural Join (</a:t>
            </a:r>
            <a:r>
              <a:rPr kumimoji="0" lang="en-US" sz="2000" b="0" i="0" u="none" strike="noStrike" cap="none" normalizeH="0" baseline="0" dirty="0" smtClean="0">
                <a:ln>
                  <a:noFill/>
                </a:ln>
                <a:solidFill>
                  <a:schemeClr val="tx1"/>
                </a:solidFill>
                <a:effectLst/>
                <a:latin typeface="Arial" pitchFamily="34" charset="0"/>
                <a:cs typeface="Arial" pitchFamily="34" charset="0"/>
              </a:rPr>
              <a:t>⋈</a:t>
            </a:r>
            <a:r>
              <a:rPr kumimoji="0" lang="en-US" b="0" i="0" u="none" strike="noStrike" cap="none" normalizeH="0" baseline="0" dirty="0" smtClean="0">
                <a:ln>
                  <a:noFill/>
                </a:ln>
                <a:solidFill>
                  <a:schemeClr val="tx1"/>
                </a:solidFill>
                <a:effectLst/>
                <a:latin typeface="Arial" pitchFamily="34"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Natural join does not use any comparison operator. It does not concatenate the way a Cartesian product does. We can perform a Natural Join only if there is at least one common attribute that exists between two relations. In addition, the attributes must have the same name and domain.</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Natural join acts on those matching attributes where the values of attributes in both the relations are same.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152400" y="1600200"/>
            <a:ext cx="8686800" cy="646331"/>
          </a:xfrm>
          <a:prstGeom prst="rect">
            <a:avLst/>
          </a:prstGeom>
        </p:spPr>
        <p:txBody>
          <a:bodyPr wrap="square">
            <a:spAutoFit/>
          </a:bodyPr>
          <a:lstStyle/>
          <a:p>
            <a:r>
              <a:rPr lang="en-US" dirty="0"/>
              <a:t>Select </a:t>
            </a:r>
            <a:r>
              <a:rPr lang="en-US" dirty="0" err="1"/>
              <a:t>employee.empId</a:t>
            </a:r>
            <a:r>
              <a:rPr lang="en-US" dirty="0"/>
              <a:t>, </a:t>
            </a:r>
            <a:r>
              <a:rPr lang="en-US" dirty="0" err="1"/>
              <a:t>employee.empName</a:t>
            </a:r>
            <a:r>
              <a:rPr lang="en-US" dirty="0"/>
              <a:t>, </a:t>
            </a:r>
            <a:r>
              <a:rPr lang="en-US" dirty="0" err="1"/>
              <a:t>department.deptId</a:t>
            </a:r>
            <a:r>
              <a:rPr lang="en-US" dirty="0"/>
              <a:t>, </a:t>
            </a:r>
            <a:r>
              <a:rPr lang="en-US" dirty="0" err="1"/>
              <a:t>department.deptName</a:t>
            </a:r>
            <a:r>
              <a:rPr lang="en-US" dirty="0"/>
              <a:t> from employee Natural Join department;</a:t>
            </a:r>
          </a:p>
        </p:txBody>
      </p:sp>
      <p:sp>
        <p:nvSpPr>
          <p:cNvPr id="9" name="Rectangle 8"/>
          <p:cNvSpPr/>
          <p:nvPr/>
        </p:nvSpPr>
        <p:spPr>
          <a:xfrm>
            <a:off x="304800" y="2362200"/>
            <a:ext cx="5638800" cy="646331"/>
          </a:xfrm>
          <a:prstGeom prst="rect">
            <a:avLst/>
          </a:prstGeom>
        </p:spPr>
        <p:txBody>
          <a:bodyPr wrap="square">
            <a:spAutoFit/>
          </a:bodyPr>
          <a:lstStyle/>
          <a:p>
            <a:r>
              <a:rPr lang="en-US" dirty="0"/>
              <a:t>Example:</a:t>
            </a:r>
          </a:p>
          <a:p>
            <a:r>
              <a:rPr lang="en-US" dirty="0"/>
              <a:t>Consider the following two tables</a:t>
            </a:r>
          </a:p>
        </p:txBody>
      </p:sp>
      <p:graphicFrame>
        <p:nvGraphicFramePr>
          <p:cNvPr id="10" name="Table 9"/>
          <p:cNvGraphicFramePr>
            <a:graphicFrameLocks noGrp="1"/>
          </p:cNvGraphicFramePr>
          <p:nvPr/>
        </p:nvGraphicFramePr>
        <p:xfrm>
          <a:off x="609600" y="3048000"/>
          <a:ext cx="6096000" cy="1389832"/>
        </p:xfrm>
        <a:graphic>
          <a:graphicData uri="http://schemas.openxmlformats.org/drawingml/2006/table">
            <a:tbl>
              <a:tblPr/>
              <a:tblGrid>
                <a:gridCol w="3048000"/>
                <a:gridCol w="3048000"/>
              </a:tblGrid>
              <a:tr h="347458">
                <a:tc gridSpan="2">
                  <a:txBody>
                    <a:bodyPr/>
                    <a:lstStyle/>
                    <a:p>
                      <a:pPr algn="l"/>
                      <a:r>
                        <a:rPr lang="en-US" sz="1700"/>
                        <a:t>C</a:t>
                      </a:r>
                    </a:p>
                  </a:txBody>
                  <a:tcPr marL="86865" marR="86865" marT="43432" marB="43432" anchor="ctr">
                    <a:lnL>
                      <a:noFill/>
                    </a:lnL>
                    <a:lnR>
                      <a:noFill/>
                    </a:lnR>
                    <a:lnT>
                      <a:noFill/>
                    </a:lnT>
                    <a:lnB>
                      <a:noFill/>
                    </a:lnB>
                    <a:solidFill>
                      <a:srgbClr val="F9F9F9"/>
                    </a:solidFill>
                  </a:tcPr>
                </a:tc>
                <a:tc hMerge="1">
                  <a:txBody>
                    <a:bodyPr/>
                    <a:lstStyle/>
                    <a:p>
                      <a:endParaRPr lang="en-US"/>
                    </a:p>
                  </a:txBody>
                  <a:tcPr/>
                </a:tc>
              </a:tr>
              <a:tr h="347458">
                <a:tc>
                  <a:txBody>
                    <a:bodyPr/>
                    <a:lstStyle/>
                    <a:p>
                      <a:pPr algn="l"/>
                      <a:r>
                        <a:rPr lang="en-US" sz="1700"/>
                        <a:t>Num</a:t>
                      </a:r>
                    </a:p>
                  </a:txBody>
                  <a:tcPr marL="86865" marR="86865" marT="43432" marB="43432" anchor="ctr">
                    <a:lnL>
                      <a:noFill/>
                    </a:lnL>
                    <a:lnR>
                      <a:noFill/>
                    </a:lnR>
                    <a:lnT>
                      <a:noFill/>
                    </a:lnT>
                    <a:lnB w="7620" cap="flat" cmpd="sng" algn="ctr">
                      <a:solidFill>
                        <a:srgbClr val="EEEEEE"/>
                      </a:solidFill>
                      <a:prstDash val="solid"/>
                      <a:round/>
                      <a:headEnd type="none" w="med" len="med"/>
                      <a:tailEnd type="none" w="med" len="med"/>
                    </a:lnB>
                    <a:solidFill>
                      <a:srgbClr val="F2F2F2"/>
                    </a:solidFill>
                  </a:tcPr>
                </a:tc>
                <a:tc>
                  <a:txBody>
                    <a:bodyPr/>
                    <a:lstStyle/>
                    <a:p>
                      <a:pPr algn="l"/>
                      <a:r>
                        <a:rPr lang="en-US" sz="1700"/>
                        <a:t>Square</a:t>
                      </a:r>
                    </a:p>
                  </a:txBody>
                  <a:tcPr marL="86865" marR="86865" marT="43432" marB="43432" anchor="ctr">
                    <a:lnL>
                      <a:noFill/>
                    </a:lnL>
                    <a:lnR>
                      <a:noFill/>
                    </a:lnR>
                    <a:lnT>
                      <a:noFill/>
                    </a:lnT>
                    <a:lnB w="7620" cap="flat" cmpd="sng" algn="ctr">
                      <a:solidFill>
                        <a:srgbClr val="EEEEEE"/>
                      </a:solidFill>
                      <a:prstDash val="solid"/>
                      <a:round/>
                      <a:headEnd type="none" w="med" len="med"/>
                      <a:tailEnd type="none" w="med" len="med"/>
                    </a:lnB>
                    <a:solidFill>
                      <a:srgbClr val="F2F2F2"/>
                    </a:solidFill>
                  </a:tcPr>
                </a:tc>
              </a:tr>
              <a:tr h="347458">
                <a:tc>
                  <a:txBody>
                    <a:bodyPr/>
                    <a:lstStyle/>
                    <a:p>
                      <a:r>
                        <a:rPr lang="en-US" sz="1700"/>
                        <a:t>2</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9F9F9"/>
                    </a:solidFill>
                  </a:tcPr>
                </a:tc>
                <a:tc>
                  <a:txBody>
                    <a:bodyPr/>
                    <a:lstStyle/>
                    <a:p>
                      <a:r>
                        <a:rPr lang="en-US" sz="1700"/>
                        <a:t>4</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9F9F9"/>
                    </a:solidFill>
                  </a:tcPr>
                </a:tc>
              </a:tr>
              <a:tr h="347458">
                <a:tc>
                  <a:txBody>
                    <a:bodyPr/>
                    <a:lstStyle/>
                    <a:p>
                      <a:r>
                        <a:rPr lang="en-US" sz="1700"/>
                        <a:t>3</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a:noFill/>
                    </a:lnB>
                    <a:solidFill>
                      <a:srgbClr val="FFFFFF"/>
                    </a:solidFill>
                  </a:tcPr>
                </a:tc>
                <a:tc>
                  <a:txBody>
                    <a:bodyPr/>
                    <a:lstStyle/>
                    <a:p>
                      <a:r>
                        <a:rPr lang="en-US" sz="1700" dirty="0"/>
                        <a:t>9</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a:noFill/>
                    </a:lnB>
                    <a:solidFill>
                      <a:srgbClr val="FFFFFF"/>
                    </a:solidFill>
                  </a:tcPr>
                </a:tc>
              </a:tr>
            </a:tbl>
          </a:graphicData>
        </a:graphic>
      </p:graphicFrame>
      <p:graphicFrame>
        <p:nvGraphicFramePr>
          <p:cNvPr id="11" name="Table 10"/>
          <p:cNvGraphicFramePr>
            <a:graphicFrameLocks noGrp="1"/>
          </p:cNvGraphicFramePr>
          <p:nvPr/>
        </p:nvGraphicFramePr>
        <p:xfrm>
          <a:off x="609600" y="4648200"/>
          <a:ext cx="6096000" cy="1389832"/>
        </p:xfrm>
        <a:graphic>
          <a:graphicData uri="http://schemas.openxmlformats.org/drawingml/2006/table">
            <a:tbl>
              <a:tblPr/>
              <a:tblGrid>
                <a:gridCol w="3048000"/>
                <a:gridCol w="3048000"/>
              </a:tblGrid>
              <a:tr h="347458">
                <a:tc gridSpan="2">
                  <a:txBody>
                    <a:bodyPr/>
                    <a:lstStyle/>
                    <a:p>
                      <a:pPr algn="l"/>
                      <a:r>
                        <a:rPr lang="en-US" sz="1700" dirty="0"/>
                        <a:t>D</a:t>
                      </a:r>
                    </a:p>
                  </a:txBody>
                  <a:tcPr marL="86865" marR="86865" marT="43432" marB="43432" anchor="ctr">
                    <a:lnL>
                      <a:noFill/>
                    </a:lnL>
                    <a:lnR>
                      <a:noFill/>
                    </a:lnR>
                    <a:lnT>
                      <a:noFill/>
                    </a:lnT>
                    <a:lnB>
                      <a:noFill/>
                    </a:lnB>
                    <a:solidFill>
                      <a:srgbClr val="F9F9F9"/>
                    </a:solidFill>
                  </a:tcPr>
                </a:tc>
                <a:tc hMerge="1">
                  <a:txBody>
                    <a:bodyPr/>
                    <a:lstStyle/>
                    <a:p>
                      <a:endParaRPr lang="en-US"/>
                    </a:p>
                  </a:txBody>
                  <a:tcPr/>
                </a:tc>
              </a:tr>
              <a:tr h="347458">
                <a:tc>
                  <a:txBody>
                    <a:bodyPr/>
                    <a:lstStyle/>
                    <a:p>
                      <a:pPr algn="l"/>
                      <a:r>
                        <a:rPr lang="en-US" sz="1700"/>
                        <a:t>Num</a:t>
                      </a:r>
                    </a:p>
                  </a:txBody>
                  <a:tcPr marL="86865" marR="86865" marT="43432" marB="43432" anchor="ctr">
                    <a:lnL>
                      <a:noFill/>
                    </a:lnL>
                    <a:lnR>
                      <a:noFill/>
                    </a:lnR>
                    <a:lnT>
                      <a:noFill/>
                    </a:lnT>
                    <a:lnB w="7620" cap="flat" cmpd="sng" algn="ctr">
                      <a:solidFill>
                        <a:srgbClr val="EEEEEE"/>
                      </a:solidFill>
                      <a:prstDash val="solid"/>
                      <a:round/>
                      <a:headEnd type="none" w="med" len="med"/>
                      <a:tailEnd type="none" w="med" len="med"/>
                    </a:lnB>
                    <a:solidFill>
                      <a:srgbClr val="F2F2F2"/>
                    </a:solidFill>
                  </a:tcPr>
                </a:tc>
                <a:tc>
                  <a:txBody>
                    <a:bodyPr/>
                    <a:lstStyle/>
                    <a:p>
                      <a:pPr algn="l"/>
                      <a:r>
                        <a:rPr lang="en-US" sz="1700"/>
                        <a:t>Cube</a:t>
                      </a:r>
                    </a:p>
                  </a:txBody>
                  <a:tcPr marL="86865" marR="86865" marT="43432" marB="43432" anchor="ctr">
                    <a:lnL>
                      <a:noFill/>
                    </a:lnL>
                    <a:lnR>
                      <a:noFill/>
                    </a:lnR>
                    <a:lnT>
                      <a:noFill/>
                    </a:lnT>
                    <a:lnB w="7620" cap="flat" cmpd="sng" algn="ctr">
                      <a:solidFill>
                        <a:srgbClr val="EEEEEE"/>
                      </a:solidFill>
                      <a:prstDash val="solid"/>
                      <a:round/>
                      <a:headEnd type="none" w="med" len="med"/>
                      <a:tailEnd type="none" w="med" len="med"/>
                    </a:lnB>
                    <a:solidFill>
                      <a:srgbClr val="F2F2F2"/>
                    </a:solidFill>
                  </a:tcPr>
                </a:tc>
              </a:tr>
              <a:tr h="347458">
                <a:tc>
                  <a:txBody>
                    <a:bodyPr/>
                    <a:lstStyle/>
                    <a:p>
                      <a:r>
                        <a:rPr lang="en-US" sz="1700"/>
                        <a:t>2</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9F9F9"/>
                    </a:solidFill>
                  </a:tcPr>
                </a:tc>
                <a:tc>
                  <a:txBody>
                    <a:bodyPr/>
                    <a:lstStyle/>
                    <a:p>
                      <a:r>
                        <a:rPr lang="en-US" sz="1700"/>
                        <a:t>8</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9F9F9"/>
                    </a:solidFill>
                  </a:tcPr>
                </a:tc>
              </a:tr>
              <a:tr h="347458">
                <a:tc>
                  <a:txBody>
                    <a:bodyPr/>
                    <a:lstStyle/>
                    <a:p>
                      <a:r>
                        <a:rPr lang="en-US" sz="1700"/>
                        <a:t>3</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a:noFill/>
                    </a:lnB>
                    <a:solidFill>
                      <a:srgbClr val="FFFFFF"/>
                    </a:solidFill>
                  </a:tcPr>
                </a:tc>
                <a:tc>
                  <a:txBody>
                    <a:bodyPr/>
                    <a:lstStyle/>
                    <a:p>
                      <a:r>
                        <a:rPr lang="en-US" sz="1700" dirty="0"/>
                        <a:t>18</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a:noFill/>
                    </a:lnB>
                    <a:solidFill>
                      <a:srgbClr val="FFFFFF"/>
                    </a:solidFill>
                  </a:tcPr>
                </a:tc>
              </a:tr>
            </a:tbl>
          </a:graphicData>
        </a:graphic>
      </p:graphicFrame>
      <p:sp>
        <p:nvSpPr>
          <p:cNvPr id="19460" name="Rectangle 4"/>
          <p:cNvSpPr>
            <a:spLocks noChangeArrowheads="1"/>
          </p:cNvSpPr>
          <p:nvPr/>
        </p:nvSpPr>
        <p:spPr bwMode="auto">
          <a:xfrm>
            <a:off x="685800" y="6248400"/>
            <a:ext cx="1524000" cy="353943"/>
          </a:xfrm>
          <a:prstGeom prst="rect">
            <a:avLst/>
          </a:prstGeom>
          <a:noFill/>
          <a:ln w="9525">
            <a:noFill/>
            <a:miter lim="800000"/>
            <a:headEnd/>
            <a:tailEnd/>
          </a:ln>
          <a:effectLst/>
        </p:spPr>
        <p:txBody>
          <a:bodyPr vert="horz" wrap="square" lIns="91440" tIns="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222222"/>
                </a:solidFill>
                <a:effectLst/>
                <a:latin typeface="Courier 10 Pitch"/>
                <a:cs typeface="Arial" pitchFamily="34" charset="0"/>
              </a:rPr>
              <a:t>C ⋈ D</a:t>
            </a:r>
            <a:r>
              <a:rPr kumimoji="0" lang="en-US" sz="1200" b="0" i="0" u="none" strike="noStrike" cap="none" normalizeH="0" baseline="0" dirty="0" smtClean="0">
                <a:ln>
                  <a:noFill/>
                </a:ln>
                <a:solidFill>
                  <a:schemeClr val="tx1"/>
                </a:solidFill>
                <a:effectLst/>
                <a:latin typeface="Arial" pitchFamily="34" charset="0"/>
                <a:cs typeface="Arial" pitchFamily="34" charset="0"/>
              </a:rPr>
              <a:t> </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381000"/>
            <a:ext cx="7315200" cy="2308324"/>
          </a:xfrm>
          <a:prstGeom prst="rect">
            <a:avLst/>
          </a:prstGeom>
        </p:spPr>
        <p:txBody>
          <a:bodyPr wrap="square">
            <a:spAutoFit/>
          </a:bodyPr>
          <a:lstStyle/>
          <a:p>
            <a:r>
              <a:rPr lang="en-US" b="1" dirty="0"/>
              <a:t>Outer Join</a:t>
            </a:r>
          </a:p>
          <a:p>
            <a:r>
              <a:rPr lang="en-US" dirty="0"/>
              <a:t>An </a:t>
            </a:r>
            <a:r>
              <a:rPr lang="en-US" b="1" dirty="0"/>
              <a:t>OUTER JOIN</a:t>
            </a:r>
            <a:r>
              <a:rPr lang="en-US" dirty="0"/>
              <a:t> doesn’t require each record in the two join tables to have a matching record. In this type of join, the table retains each record even if no other matching record exists.</a:t>
            </a:r>
          </a:p>
          <a:p>
            <a:r>
              <a:rPr lang="en-US" dirty="0"/>
              <a:t>Three types of Outer Joins are:</a:t>
            </a:r>
          </a:p>
          <a:p>
            <a:r>
              <a:rPr lang="en-US" dirty="0"/>
              <a:t>Left Outer Join</a:t>
            </a:r>
          </a:p>
          <a:p>
            <a:r>
              <a:rPr lang="en-US" dirty="0"/>
              <a:t>Right Outer Join</a:t>
            </a:r>
          </a:p>
          <a:p>
            <a:r>
              <a:rPr lang="en-US" dirty="0"/>
              <a:t>Full Outer Join</a:t>
            </a:r>
          </a:p>
        </p:txBody>
      </p:sp>
      <p:sp>
        <p:nvSpPr>
          <p:cNvPr id="20481" name="Rectangle 1"/>
          <p:cNvSpPr>
            <a:spLocks noChangeArrowheads="1"/>
          </p:cNvSpPr>
          <p:nvPr/>
        </p:nvSpPr>
        <p:spPr bwMode="auto">
          <a:xfrm>
            <a:off x="457200" y="2918311"/>
            <a:ext cx="8534400" cy="803400"/>
          </a:xfrm>
          <a:prstGeom prst="rect">
            <a:avLst/>
          </a:prstGeom>
          <a:solidFill>
            <a:srgbClr val="FFFFFF"/>
          </a:solidFill>
          <a:ln w="9525">
            <a:noFill/>
            <a:miter lim="800000"/>
            <a:headEnd/>
            <a:tailEnd/>
          </a:ln>
          <a:effectLst/>
        </p:spPr>
        <p:txBody>
          <a:bodyPr vert="horz" wrap="square" lIns="0" tIns="0" rIns="0" bIns="79350" numCol="1" anchor="ctr" anchorCtr="0" compatLnSpc="1">
            <a:prstTxWarp prst="textNoShape">
              <a:avLst/>
            </a:prstTxWarp>
            <a:spAutoFit/>
          </a:bodyPr>
          <a:lstStyle/>
          <a:p>
            <a:pPr fontAlgn="base">
              <a:spcBef>
                <a:spcPct val="0"/>
              </a:spcBef>
              <a:spcAft>
                <a:spcPct val="0"/>
              </a:spcAft>
            </a:pPr>
            <a:r>
              <a:rPr kumimoji="0" lang="en-US" sz="1900" b="1" i="0" u="none" strike="noStrike" cap="none" normalizeH="0" baseline="0" dirty="0" smtClean="0">
                <a:ln>
                  <a:noFill/>
                </a:ln>
                <a:solidFill>
                  <a:srgbClr val="222222"/>
                </a:solidFill>
                <a:effectLst/>
                <a:latin typeface="Source Sans Pro"/>
                <a:cs typeface="Arial" pitchFamily="34" charset="0"/>
              </a:rPr>
              <a:t>Left Outer Join (A   </a:t>
            </a:r>
            <a:r>
              <a:rPr kumimoji="0" lang="en-US" sz="900" b="1" i="0" u="none" strike="noStrike" cap="none" normalizeH="0" baseline="0" dirty="0" smtClean="0">
                <a:ln>
                  <a:noFill/>
                </a:ln>
                <a:solidFill>
                  <a:srgbClr val="222222"/>
                </a:solidFill>
                <a:effectLst/>
                <a:latin typeface="Source Sans Pro"/>
                <a:cs typeface="Arial" pitchFamily="34" charset="0"/>
              </a:rPr>
              <a:t> </a:t>
            </a:r>
            <a:r>
              <a:rPr kumimoji="0" lang="en-US" sz="1900" b="1" i="0" u="none" strike="noStrike" cap="none" normalizeH="0" baseline="0" dirty="0" smtClean="0">
                <a:ln>
                  <a:noFill/>
                </a:ln>
                <a:solidFill>
                  <a:srgbClr val="222222"/>
                </a:solidFill>
                <a:effectLst/>
                <a:latin typeface="Source Sans Pro"/>
                <a:cs typeface="Arial" pitchFamily="34" charset="0"/>
              </a:rPr>
              <a:t>   B)</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222222"/>
                </a:solidFill>
                <a:effectLst/>
                <a:latin typeface="Source Sans Pro"/>
                <a:cs typeface="Arial" pitchFamily="34" charset="0"/>
              </a:rPr>
              <a:t>LEFT JOIN</a:t>
            </a:r>
            <a:r>
              <a:rPr kumimoji="0" lang="en-US" sz="1400" b="0" i="0" u="none" strike="noStrike" cap="none" normalizeH="0" baseline="0" dirty="0" smtClean="0">
                <a:ln>
                  <a:noFill/>
                </a:ln>
                <a:solidFill>
                  <a:srgbClr val="222222"/>
                </a:solidFill>
                <a:effectLst/>
                <a:latin typeface="Source Sans Pro"/>
                <a:cs typeface="Arial" pitchFamily="34" charset="0"/>
              </a:rPr>
              <a:t> returns all the rows from the table on the left even if no matching rows have been found in the table on  right. When no matching record found in the table on the right, NULL is returned. </a:t>
            </a:r>
            <a:endParaRPr kumimoji="0" lang="en-US" sz="8800" b="0" i="0" u="none" strike="noStrike" cap="none" normalizeH="0" baseline="0" dirty="0" smtClean="0">
              <a:ln>
                <a:noFill/>
              </a:ln>
              <a:solidFill>
                <a:srgbClr val="222222"/>
              </a:solidFill>
              <a:effectLst/>
              <a:latin typeface="Source Sans Pro"/>
              <a:cs typeface="Arial" pitchFamily="34" charset="0"/>
            </a:endParaRPr>
          </a:p>
        </p:txBody>
      </p:sp>
      <p:pic>
        <p:nvPicPr>
          <p:cNvPr id="20482" name="Picture 2" descr="https://cdn.guru99.com/images/1/100518_0535_RelationalA5.png"/>
          <p:cNvPicPr>
            <a:picLocks noChangeAspect="1" noChangeArrowheads="1"/>
          </p:cNvPicPr>
          <p:nvPr/>
        </p:nvPicPr>
        <p:blipFill>
          <a:blip r:embed="rId2" cstate="print"/>
          <a:srcRect/>
          <a:stretch>
            <a:fillRect/>
          </a:stretch>
        </p:blipFill>
        <p:spPr bwMode="auto">
          <a:xfrm>
            <a:off x="2590800" y="2971800"/>
            <a:ext cx="228600" cy="152400"/>
          </a:xfrm>
          <a:prstGeom prst="rect">
            <a:avLst/>
          </a:prstGeom>
          <a:noFill/>
        </p:spPr>
      </p:pic>
      <p:pic>
        <p:nvPicPr>
          <p:cNvPr id="20483" name="Picture 3" descr="Left Outer Join"/>
          <p:cNvPicPr>
            <a:picLocks noChangeAspect="1" noChangeArrowheads="1"/>
          </p:cNvPicPr>
          <p:nvPr/>
        </p:nvPicPr>
        <p:blipFill>
          <a:blip r:embed="rId3" cstate="print"/>
          <a:srcRect/>
          <a:stretch>
            <a:fillRect/>
          </a:stretch>
        </p:blipFill>
        <p:spPr bwMode="auto">
          <a:xfrm>
            <a:off x="1295400" y="4648200"/>
            <a:ext cx="5143500" cy="136207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6553200" cy="923330"/>
          </a:xfrm>
          <a:prstGeom prst="rect">
            <a:avLst/>
          </a:prstGeom>
        </p:spPr>
        <p:txBody>
          <a:bodyPr wrap="square">
            <a:spAutoFit/>
          </a:bodyPr>
          <a:lstStyle/>
          <a:p>
            <a:r>
              <a:rPr lang="en-US" dirty="0"/>
              <a:t>Consider the following 2 Tables</a:t>
            </a:r>
          </a:p>
          <a:p>
            <a:r>
              <a:rPr lang="en-US" dirty="0" smtClean="0"/>
              <a:t/>
            </a:r>
            <a:br>
              <a:rPr lang="en-US" dirty="0" smtClean="0"/>
            </a:br>
            <a:endParaRPr lang="en-US" dirty="0"/>
          </a:p>
        </p:txBody>
      </p:sp>
      <p:graphicFrame>
        <p:nvGraphicFramePr>
          <p:cNvPr id="3" name="Table 2"/>
          <p:cNvGraphicFramePr>
            <a:graphicFrameLocks noGrp="1"/>
          </p:cNvGraphicFramePr>
          <p:nvPr/>
        </p:nvGraphicFramePr>
        <p:xfrm>
          <a:off x="381000" y="533400"/>
          <a:ext cx="6096000" cy="1729720"/>
        </p:xfrm>
        <a:graphic>
          <a:graphicData uri="http://schemas.openxmlformats.org/drawingml/2006/table">
            <a:tbl>
              <a:tblPr/>
              <a:tblGrid>
                <a:gridCol w="3048000"/>
                <a:gridCol w="3048000"/>
              </a:tblGrid>
              <a:tr h="289560">
                <a:tc gridSpan="2">
                  <a:txBody>
                    <a:bodyPr/>
                    <a:lstStyle/>
                    <a:p>
                      <a:pPr algn="l"/>
                      <a:r>
                        <a:rPr lang="en-US" sz="1700" dirty="0"/>
                        <a:t>A</a:t>
                      </a:r>
                    </a:p>
                  </a:txBody>
                  <a:tcPr marL="86865" marR="86865" marT="43432" marB="43432" anchor="ctr">
                    <a:lnL>
                      <a:noFill/>
                    </a:lnL>
                    <a:lnR>
                      <a:noFill/>
                    </a:lnR>
                    <a:lnT>
                      <a:noFill/>
                    </a:lnT>
                    <a:lnB>
                      <a:noFill/>
                    </a:lnB>
                    <a:solidFill>
                      <a:srgbClr val="F9F9F9"/>
                    </a:solidFill>
                  </a:tcPr>
                </a:tc>
                <a:tc hMerge="1">
                  <a:txBody>
                    <a:bodyPr/>
                    <a:lstStyle/>
                    <a:p>
                      <a:endParaRPr lang="en-US"/>
                    </a:p>
                  </a:txBody>
                  <a:tcPr/>
                </a:tc>
              </a:tr>
              <a:tr h="289560">
                <a:tc>
                  <a:txBody>
                    <a:bodyPr/>
                    <a:lstStyle/>
                    <a:p>
                      <a:pPr algn="l"/>
                      <a:r>
                        <a:rPr lang="en-US" sz="1700"/>
                        <a:t>Num</a:t>
                      </a:r>
                    </a:p>
                  </a:txBody>
                  <a:tcPr marL="86865" marR="86865" marT="43432" marB="43432" anchor="ctr">
                    <a:lnL>
                      <a:noFill/>
                    </a:lnL>
                    <a:lnR>
                      <a:noFill/>
                    </a:lnR>
                    <a:lnT>
                      <a:noFill/>
                    </a:lnT>
                    <a:lnB w="7620" cap="flat" cmpd="sng" algn="ctr">
                      <a:solidFill>
                        <a:srgbClr val="EEEEEE"/>
                      </a:solidFill>
                      <a:prstDash val="solid"/>
                      <a:round/>
                      <a:headEnd type="none" w="med" len="med"/>
                      <a:tailEnd type="none" w="med" len="med"/>
                    </a:lnB>
                    <a:solidFill>
                      <a:srgbClr val="F2F2F2"/>
                    </a:solidFill>
                  </a:tcPr>
                </a:tc>
                <a:tc>
                  <a:txBody>
                    <a:bodyPr/>
                    <a:lstStyle/>
                    <a:p>
                      <a:pPr algn="l"/>
                      <a:r>
                        <a:rPr lang="en-US" sz="1700"/>
                        <a:t>Square</a:t>
                      </a:r>
                    </a:p>
                  </a:txBody>
                  <a:tcPr marL="86865" marR="86865" marT="43432" marB="43432" anchor="ctr">
                    <a:lnL>
                      <a:noFill/>
                    </a:lnL>
                    <a:lnR>
                      <a:noFill/>
                    </a:lnR>
                    <a:lnT>
                      <a:noFill/>
                    </a:lnT>
                    <a:lnB w="7620" cap="flat" cmpd="sng" algn="ctr">
                      <a:solidFill>
                        <a:srgbClr val="EEEEEE"/>
                      </a:solidFill>
                      <a:prstDash val="solid"/>
                      <a:round/>
                      <a:headEnd type="none" w="med" len="med"/>
                      <a:tailEnd type="none" w="med" len="med"/>
                    </a:lnB>
                    <a:solidFill>
                      <a:srgbClr val="F2F2F2"/>
                    </a:solidFill>
                  </a:tcPr>
                </a:tc>
              </a:tr>
              <a:tr h="289560">
                <a:tc>
                  <a:txBody>
                    <a:bodyPr/>
                    <a:lstStyle/>
                    <a:p>
                      <a:r>
                        <a:rPr lang="en-US" sz="1700" dirty="0"/>
                        <a:t>2</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9F9F9"/>
                    </a:solidFill>
                  </a:tcPr>
                </a:tc>
                <a:tc>
                  <a:txBody>
                    <a:bodyPr/>
                    <a:lstStyle/>
                    <a:p>
                      <a:r>
                        <a:rPr lang="en-US" sz="1700"/>
                        <a:t>4</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9F9F9"/>
                    </a:solidFill>
                  </a:tcPr>
                </a:tc>
              </a:tr>
              <a:tr h="289560">
                <a:tc>
                  <a:txBody>
                    <a:bodyPr/>
                    <a:lstStyle/>
                    <a:p>
                      <a:r>
                        <a:rPr lang="en-US" sz="1700"/>
                        <a:t>3</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FFFFF"/>
                    </a:solidFill>
                  </a:tcPr>
                </a:tc>
                <a:tc>
                  <a:txBody>
                    <a:bodyPr/>
                    <a:lstStyle/>
                    <a:p>
                      <a:r>
                        <a:rPr lang="en-US" sz="1700"/>
                        <a:t>9</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FFFFF"/>
                    </a:solidFill>
                  </a:tcPr>
                </a:tc>
              </a:tr>
              <a:tr h="289560">
                <a:tc>
                  <a:txBody>
                    <a:bodyPr/>
                    <a:lstStyle/>
                    <a:p>
                      <a:r>
                        <a:rPr lang="en-US" sz="1700"/>
                        <a:t>4</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a:noFill/>
                    </a:lnB>
                    <a:solidFill>
                      <a:srgbClr val="F9F9F9"/>
                    </a:solidFill>
                  </a:tcPr>
                </a:tc>
                <a:tc>
                  <a:txBody>
                    <a:bodyPr/>
                    <a:lstStyle/>
                    <a:p>
                      <a:r>
                        <a:rPr lang="en-US" sz="1700" dirty="0"/>
                        <a:t>16</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a:noFill/>
                    </a:lnB>
                    <a:solidFill>
                      <a:srgbClr val="F9F9F9"/>
                    </a:solidFill>
                  </a:tcPr>
                </a:tc>
              </a:tr>
            </a:tbl>
          </a:graphicData>
        </a:graphic>
      </p:graphicFrame>
      <p:graphicFrame>
        <p:nvGraphicFramePr>
          <p:cNvPr id="4" name="Table 3"/>
          <p:cNvGraphicFramePr>
            <a:graphicFrameLocks noGrp="1"/>
          </p:cNvGraphicFramePr>
          <p:nvPr/>
        </p:nvGraphicFramePr>
        <p:xfrm>
          <a:off x="381000" y="2209800"/>
          <a:ext cx="6096000" cy="1737290"/>
        </p:xfrm>
        <a:graphic>
          <a:graphicData uri="http://schemas.openxmlformats.org/drawingml/2006/table">
            <a:tbl>
              <a:tblPr/>
              <a:tblGrid>
                <a:gridCol w="3048000"/>
                <a:gridCol w="3048000"/>
              </a:tblGrid>
              <a:tr h="347458">
                <a:tc gridSpan="2">
                  <a:txBody>
                    <a:bodyPr/>
                    <a:lstStyle/>
                    <a:p>
                      <a:pPr algn="l"/>
                      <a:r>
                        <a:rPr lang="en-US" sz="1700" dirty="0"/>
                        <a:t>B</a:t>
                      </a:r>
                    </a:p>
                  </a:txBody>
                  <a:tcPr marL="86865" marR="86865" marT="43432" marB="43432" anchor="ctr">
                    <a:lnL>
                      <a:noFill/>
                    </a:lnL>
                    <a:lnR>
                      <a:noFill/>
                    </a:lnR>
                    <a:lnT>
                      <a:noFill/>
                    </a:lnT>
                    <a:lnB>
                      <a:noFill/>
                    </a:lnB>
                    <a:solidFill>
                      <a:srgbClr val="F9F9F9"/>
                    </a:solidFill>
                  </a:tcPr>
                </a:tc>
                <a:tc hMerge="1">
                  <a:txBody>
                    <a:bodyPr/>
                    <a:lstStyle/>
                    <a:p>
                      <a:endParaRPr lang="en-US"/>
                    </a:p>
                  </a:txBody>
                  <a:tcPr/>
                </a:tc>
              </a:tr>
              <a:tr h="347458">
                <a:tc>
                  <a:txBody>
                    <a:bodyPr/>
                    <a:lstStyle/>
                    <a:p>
                      <a:pPr algn="l"/>
                      <a:r>
                        <a:rPr lang="en-US" sz="1700"/>
                        <a:t>Num</a:t>
                      </a:r>
                    </a:p>
                  </a:txBody>
                  <a:tcPr marL="86865" marR="86865" marT="43432" marB="43432" anchor="ctr">
                    <a:lnL>
                      <a:noFill/>
                    </a:lnL>
                    <a:lnR>
                      <a:noFill/>
                    </a:lnR>
                    <a:lnT>
                      <a:noFill/>
                    </a:lnT>
                    <a:lnB w="7620" cap="flat" cmpd="sng" algn="ctr">
                      <a:solidFill>
                        <a:srgbClr val="EEEEEE"/>
                      </a:solidFill>
                      <a:prstDash val="solid"/>
                      <a:round/>
                      <a:headEnd type="none" w="med" len="med"/>
                      <a:tailEnd type="none" w="med" len="med"/>
                    </a:lnB>
                    <a:solidFill>
                      <a:srgbClr val="F2F2F2"/>
                    </a:solidFill>
                  </a:tcPr>
                </a:tc>
                <a:tc>
                  <a:txBody>
                    <a:bodyPr/>
                    <a:lstStyle/>
                    <a:p>
                      <a:pPr algn="l"/>
                      <a:r>
                        <a:rPr lang="en-US" sz="1700"/>
                        <a:t>Cube</a:t>
                      </a:r>
                    </a:p>
                  </a:txBody>
                  <a:tcPr marL="86865" marR="86865" marT="43432" marB="43432" anchor="ctr">
                    <a:lnL>
                      <a:noFill/>
                    </a:lnL>
                    <a:lnR>
                      <a:noFill/>
                    </a:lnR>
                    <a:lnT>
                      <a:noFill/>
                    </a:lnT>
                    <a:lnB w="7620" cap="flat" cmpd="sng" algn="ctr">
                      <a:solidFill>
                        <a:srgbClr val="EEEEEE"/>
                      </a:solidFill>
                      <a:prstDash val="solid"/>
                      <a:round/>
                      <a:headEnd type="none" w="med" len="med"/>
                      <a:tailEnd type="none" w="med" len="med"/>
                    </a:lnB>
                    <a:solidFill>
                      <a:srgbClr val="F2F2F2"/>
                    </a:solidFill>
                  </a:tcPr>
                </a:tc>
              </a:tr>
              <a:tr h="347458">
                <a:tc>
                  <a:txBody>
                    <a:bodyPr/>
                    <a:lstStyle/>
                    <a:p>
                      <a:r>
                        <a:rPr lang="en-US" sz="1700" dirty="0"/>
                        <a:t>2</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9F9F9"/>
                    </a:solidFill>
                  </a:tcPr>
                </a:tc>
                <a:tc>
                  <a:txBody>
                    <a:bodyPr/>
                    <a:lstStyle/>
                    <a:p>
                      <a:r>
                        <a:rPr lang="en-US" sz="1700"/>
                        <a:t>8</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9F9F9"/>
                    </a:solidFill>
                  </a:tcPr>
                </a:tc>
              </a:tr>
              <a:tr h="347458">
                <a:tc>
                  <a:txBody>
                    <a:bodyPr/>
                    <a:lstStyle/>
                    <a:p>
                      <a:r>
                        <a:rPr lang="en-US" sz="1700" dirty="0"/>
                        <a:t>3</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FFFFF"/>
                    </a:solidFill>
                  </a:tcPr>
                </a:tc>
                <a:tc>
                  <a:txBody>
                    <a:bodyPr/>
                    <a:lstStyle/>
                    <a:p>
                      <a:r>
                        <a:rPr lang="en-US" sz="1700"/>
                        <a:t>18</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FFFFF"/>
                    </a:solidFill>
                  </a:tcPr>
                </a:tc>
              </a:tr>
              <a:tr h="347458">
                <a:tc>
                  <a:txBody>
                    <a:bodyPr/>
                    <a:lstStyle/>
                    <a:p>
                      <a:r>
                        <a:rPr lang="en-US" sz="1700" dirty="0"/>
                        <a:t>5</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a:noFill/>
                    </a:lnB>
                    <a:solidFill>
                      <a:srgbClr val="F9F9F9"/>
                    </a:solidFill>
                  </a:tcPr>
                </a:tc>
                <a:tc>
                  <a:txBody>
                    <a:bodyPr/>
                    <a:lstStyle/>
                    <a:p>
                      <a:r>
                        <a:rPr lang="en-US" sz="1700" dirty="0"/>
                        <a:t>75</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a:noFill/>
                    </a:lnB>
                    <a:solidFill>
                      <a:srgbClr val="F9F9F9"/>
                    </a:solidFill>
                  </a:tcPr>
                </a:tc>
              </a:tr>
            </a:tbl>
          </a:graphicData>
        </a:graphic>
      </p:graphicFrame>
      <p:sp>
        <p:nvSpPr>
          <p:cNvPr id="21505" name="Rectangle 1"/>
          <p:cNvSpPr>
            <a:spLocks noChangeArrowheads="1"/>
          </p:cNvSpPr>
          <p:nvPr/>
        </p:nvSpPr>
        <p:spPr bwMode="auto">
          <a:xfrm>
            <a:off x="381000" y="3962400"/>
            <a:ext cx="2667000" cy="353943"/>
          </a:xfrm>
          <a:prstGeom prst="rect">
            <a:avLst/>
          </a:prstGeom>
          <a:noFill/>
          <a:ln w="9525">
            <a:noFill/>
            <a:miter lim="800000"/>
            <a:headEnd/>
            <a:tailEnd/>
          </a:ln>
          <a:effectLst/>
        </p:spPr>
        <p:txBody>
          <a:bodyPr vert="horz" wrap="square" lIns="91440" tIns="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222222"/>
                </a:solidFill>
                <a:effectLst/>
                <a:latin typeface="Courier 10 Pitch"/>
                <a:cs typeface="Arial" pitchFamily="34" charset="0"/>
              </a:rPr>
              <a:t>A        B</a:t>
            </a:r>
            <a:r>
              <a:rPr kumimoji="0" lang="en-US" sz="2000" b="0" i="0" u="none" strike="noStrike" cap="none" normalizeH="0" baseline="0" dirty="0" smtClean="0">
                <a:ln>
                  <a:noFill/>
                </a:ln>
                <a:solidFill>
                  <a:schemeClr val="tx1"/>
                </a:solidFill>
                <a:effectLst/>
                <a:latin typeface="Arial" pitchFamily="34" charset="0"/>
                <a:cs typeface="Arial" pitchFamily="34" charset="0"/>
              </a:rPr>
              <a:t> </a:t>
            </a:r>
            <a:endParaRPr kumimoji="0" lang="en-US" sz="2000" b="0" i="0" u="none" strike="noStrike" cap="none" normalizeH="0" baseline="0" dirty="0" smtClean="0">
              <a:ln>
                <a:noFill/>
              </a:ln>
              <a:solidFill>
                <a:srgbClr val="222222"/>
              </a:solidFill>
              <a:effectLst/>
              <a:latin typeface="Courier 10 Pitch"/>
              <a:cs typeface="Arial" pitchFamily="34" charset="0"/>
            </a:endParaRPr>
          </a:p>
        </p:txBody>
      </p:sp>
      <p:pic>
        <p:nvPicPr>
          <p:cNvPr id="21506" name="Picture 2" descr="https://cdn.guru99.com/images/1/100518_0535_RelationalA5.png"/>
          <p:cNvPicPr>
            <a:picLocks noChangeAspect="1" noChangeArrowheads="1"/>
          </p:cNvPicPr>
          <p:nvPr/>
        </p:nvPicPr>
        <p:blipFill>
          <a:blip r:embed="rId2" cstate="print"/>
          <a:srcRect/>
          <a:stretch>
            <a:fillRect/>
          </a:stretch>
        </p:blipFill>
        <p:spPr bwMode="auto">
          <a:xfrm>
            <a:off x="762000" y="4038600"/>
            <a:ext cx="342900" cy="228600"/>
          </a:xfrm>
          <a:prstGeom prst="rect">
            <a:avLst/>
          </a:prstGeom>
          <a:noFill/>
        </p:spPr>
      </p:pic>
      <p:graphicFrame>
        <p:nvGraphicFramePr>
          <p:cNvPr id="8" name="Table 7"/>
          <p:cNvGraphicFramePr>
            <a:graphicFrameLocks noGrp="1"/>
          </p:cNvGraphicFramePr>
          <p:nvPr/>
        </p:nvGraphicFramePr>
        <p:xfrm>
          <a:off x="381000" y="4724400"/>
          <a:ext cx="6096000" cy="1388318"/>
        </p:xfrm>
        <a:graphic>
          <a:graphicData uri="http://schemas.openxmlformats.org/drawingml/2006/table">
            <a:tbl>
              <a:tblPr/>
              <a:tblGrid>
                <a:gridCol w="2032000"/>
                <a:gridCol w="2032000"/>
                <a:gridCol w="2032000"/>
              </a:tblGrid>
              <a:tr h="118858">
                <a:tc gridSpan="3">
                  <a:txBody>
                    <a:bodyPr/>
                    <a:lstStyle/>
                    <a:p>
                      <a:pPr algn="l"/>
                      <a:endParaRPr lang="en-US" sz="1700" dirty="0"/>
                    </a:p>
                  </a:txBody>
                  <a:tcPr marL="86865" marR="86865" marT="43432" marB="43432" anchor="ctr">
                    <a:lnL>
                      <a:noFill/>
                    </a:lnL>
                    <a:lnR>
                      <a:noFill/>
                    </a:lnR>
                    <a:lnT>
                      <a:noFill/>
                    </a:lnT>
                    <a:lnB>
                      <a:noFill/>
                    </a:lnB>
                    <a:solidFill>
                      <a:srgbClr val="F9F9F9"/>
                    </a:solidFill>
                  </a:tcPr>
                </a:tc>
                <a:tc hMerge="1">
                  <a:txBody>
                    <a:bodyPr/>
                    <a:lstStyle/>
                    <a:p>
                      <a:endParaRPr lang="en-US"/>
                    </a:p>
                  </a:txBody>
                  <a:tcPr/>
                </a:tc>
                <a:tc hMerge="1">
                  <a:txBody>
                    <a:bodyPr/>
                    <a:lstStyle/>
                    <a:p>
                      <a:endParaRPr lang="en-US"/>
                    </a:p>
                  </a:txBody>
                  <a:tcPr/>
                </a:tc>
              </a:tr>
              <a:tr h="347458">
                <a:tc>
                  <a:txBody>
                    <a:bodyPr/>
                    <a:lstStyle/>
                    <a:p>
                      <a:pPr algn="l"/>
                      <a:r>
                        <a:rPr lang="en-US" sz="1700"/>
                        <a:t>Num</a:t>
                      </a:r>
                    </a:p>
                  </a:txBody>
                  <a:tcPr marL="86865" marR="86865" marT="43432" marB="43432" anchor="ctr">
                    <a:lnL>
                      <a:noFill/>
                    </a:lnL>
                    <a:lnR>
                      <a:noFill/>
                    </a:lnR>
                    <a:lnT>
                      <a:noFill/>
                    </a:lnT>
                    <a:lnB w="7620" cap="flat" cmpd="sng" algn="ctr">
                      <a:solidFill>
                        <a:srgbClr val="EEEEEE"/>
                      </a:solidFill>
                      <a:prstDash val="solid"/>
                      <a:round/>
                      <a:headEnd type="none" w="med" len="med"/>
                      <a:tailEnd type="none" w="med" len="med"/>
                    </a:lnB>
                    <a:solidFill>
                      <a:srgbClr val="F2F2F2"/>
                    </a:solidFill>
                  </a:tcPr>
                </a:tc>
                <a:tc>
                  <a:txBody>
                    <a:bodyPr/>
                    <a:lstStyle/>
                    <a:p>
                      <a:pPr algn="l"/>
                      <a:r>
                        <a:rPr lang="en-US" sz="1700"/>
                        <a:t>Square</a:t>
                      </a:r>
                    </a:p>
                  </a:txBody>
                  <a:tcPr marL="86865" marR="86865" marT="43432" marB="43432" anchor="ctr">
                    <a:lnL>
                      <a:noFill/>
                    </a:lnL>
                    <a:lnR>
                      <a:noFill/>
                    </a:lnR>
                    <a:lnT>
                      <a:noFill/>
                    </a:lnT>
                    <a:lnB w="7620" cap="flat" cmpd="sng" algn="ctr">
                      <a:solidFill>
                        <a:srgbClr val="EEEEEE"/>
                      </a:solidFill>
                      <a:prstDash val="solid"/>
                      <a:round/>
                      <a:headEnd type="none" w="med" len="med"/>
                      <a:tailEnd type="none" w="med" len="med"/>
                    </a:lnB>
                    <a:solidFill>
                      <a:srgbClr val="F2F2F2"/>
                    </a:solidFill>
                  </a:tcPr>
                </a:tc>
                <a:tc>
                  <a:txBody>
                    <a:bodyPr/>
                    <a:lstStyle/>
                    <a:p>
                      <a:pPr algn="l"/>
                      <a:r>
                        <a:rPr lang="en-US" sz="1700"/>
                        <a:t>Cube</a:t>
                      </a:r>
                    </a:p>
                  </a:txBody>
                  <a:tcPr marL="86865" marR="86865" marT="43432" marB="43432" anchor="ctr">
                    <a:lnL>
                      <a:noFill/>
                    </a:lnL>
                    <a:lnR>
                      <a:noFill/>
                    </a:lnR>
                    <a:lnT>
                      <a:noFill/>
                    </a:lnT>
                    <a:lnB w="7620" cap="flat" cmpd="sng" algn="ctr">
                      <a:solidFill>
                        <a:srgbClr val="EEEEEE"/>
                      </a:solidFill>
                      <a:prstDash val="solid"/>
                      <a:round/>
                      <a:headEnd type="none" w="med" len="med"/>
                      <a:tailEnd type="none" w="med" len="med"/>
                    </a:lnB>
                    <a:solidFill>
                      <a:srgbClr val="F2F2F2"/>
                    </a:solidFill>
                  </a:tcPr>
                </a:tc>
              </a:tr>
              <a:tr h="347458">
                <a:tc>
                  <a:txBody>
                    <a:bodyPr/>
                    <a:lstStyle/>
                    <a:p>
                      <a:r>
                        <a:rPr lang="en-US" sz="1700"/>
                        <a:t>2</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9F9F9"/>
                    </a:solidFill>
                  </a:tcPr>
                </a:tc>
                <a:tc>
                  <a:txBody>
                    <a:bodyPr/>
                    <a:lstStyle/>
                    <a:p>
                      <a:r>
                        <a:rPr lang="en-US" sz="1700"/>
                        <a:t>4</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9F9F9"/>
                    </a:solidFill>
                  </a:tcPr>
                </a:tc>
                <a:tc>
                  <a:txBody>
                    <a:bodyPr/>
                    <a:lstStyle/>
                    <a:p>
                      <a:r>
                        <a:rPr lang="en-US" sz="1700"/>
                        <a:t>8</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9F9F9"/>
                    </a:solidFill>
                  </a:tcPr>
                </a:tc>
              </a:tr>
              <a:tr h="347458">
                <a:tc>
                  <a:txBody>
                    <a:bodyPr/>
                    <a:lstStyle/>
                    <a:p>
                      <a:r>
                        <a:rPr lang="en-US" sz="1700"/>
                        <a:t>3</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a:noFill/>
                    </a:lnB>
                    <a:solidFill>
                      <a:srgbClr val="FFFFFF"/>
                    </a:solidFill>
                  </a:tcPr>
                </a:tc>
                <a:tc>
                  <a:txBody>
                    <a:bodyPr/>
                    <a:lstStyle/>
                    <a:p>
                      <a:r>
                        <a:rPr lang="en-US" sz="1700" dirty="0"/>
                        <a:t>9</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a:noFill/>
                    </a:lnB>
                    <a:solidFill>
                      <a:srgbClr val="FFFFFF"/>
                    </a:solidFill>
                  </a:tcPr>
                </a:tc>
                <a:tc>
                  <a:txBody>
                    <a:bodyPr/>
                    <a:lstStyle/>
                    <a:p>
                      <a:r>
                        <a:rPr lang="en-US" sz="1700" dirty="0"/>
                        <a:t>18</a:t>
                      </a:r>
                    </a:p>
                  </a:txBody>
                  <a:tcPr marL="86865" marR="86865" marT="43432" marB="43432" anchor="ctr">
                    <a:lnL>
                      <a:noFill/>
                    </a:lnL>
                    <a:lnR>
                      <a:noFill/>
                    </a:lnR>
                    <a:lnT w="7620" cap="flat" cmpd="sng" algn="ctr">
                      <a:solidFill>
                        <a:srgbClr val="EEEEEE"/>
                      </a:solidFill>
                      <a:prstDash val="solid"/>
                      <a:round/>
                      <a:headEnd type="none" w="med" len="med"/>
                      <a:tailEnd type="none" w="med" len="med"/>
                    </a:lnT>
                    <a:lnB>
                      <a:noFill/>
                    </a:lnB>
                    <a:solidFill>
                      <a:srgbClr val="FFFFFF"/>
                    </a:solidFill>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TotalTime>
  <Words>865</Words>
  <Application>Microsoft Office PowerPoint</Application>
  <PresentationFormat>On-screen Show (4:3)</PresentationFormat>
  <Paragraphs>183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UNIT-2.4</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UNIT-2.4</dc:title>
  <dc:creator>vedant</dc:creator>
  <cp:lastModifiedBy>vedant</cp:lastModifiedBy>
  <cp:revision>21</cp:revision>
  <dcterms:created xsi:type="dcterms:W3CDTF">2021-10-22T06:26:11Z</dcterms:created>
  <dcterms:modified xsi:type="dcterms:W3CDTF">2021-10-27T07:59:42Z</dcterms:modified>
</cp:coreProperties>
</file>