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60" r:id="rId20"/>
    <p:sldId id="261" r:id="rId21"/>
    <p:sldId id="26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637" y="-46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8E3EC4-192D-4C7A-AF32-6AF4BF81445B}"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2512356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E3EC4-192D-4C7A-AF32-6AF4BF81445B}"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267232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E3EC4-192D-4C7A-AF32-6AF4BF81445B}"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4034760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E3EC4-192D-4C7A-AF32-6AF4BF81445B}"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7637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8E3EC4-192D-4C7A-AF32-6AF4BF81445B}"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3212067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8E3EC4-192D-4C7A-AF32-6AF4BF81445B}" type="datetimeFigureOut">
              <a:rPr lang="en-US" smtClean="0"/>
              <a:t>10/4/2022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2967026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8E3EC4-192D-4C7A-AF32-6AF4BF81445B}" type="datetimeFigureOut">
              <a:rPr lang="en-US" smtClean="0"/>
              <a:t>10/4/2022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49045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8E3EC4-192D-4C7A-AF32-6AF4BF81445B}" type="datetimeFigureOut">
              <a:rPr lang="en-US" smtClean="0"/>
              <a:t>10/4/2022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3754235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E3EC4-192D-4C7A-AF32-6AF4BF81445B}" type="datetimeFigureOut">
              <a:rPr lang="en-US" smtClean="0"/>
              <a:t>10/4/2022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1947391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E3EC4-192D-4C7A-AF32-6AF4BF81445B}" type="datetimeFigureOut">
              <a:rPr lang="en-US" smtClean="0"/>
              <a:t>10/4/2022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230826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E3EC4-192D-4C7A-AF32-6AF4BF81445B}" type="datetimeFigureOut">
              <a:rPr lang="en-US" smtClean="0"/>
              <a:t>10/4/2022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F1D50-9B08-4057-A6F2-048A3E64A47A}" type="slidenum">
              <a:rPr lang="en-US" smtClean="0"/>
              <a:t>‹#›</a:t>
            </a:fld>
            <a:endParaRPr lang="en-US"/>
          </a:p>
        </p:txBody>
      </p:sp>
    </p:spTree>
    <p:extLst>
      <p:ext uri="{BB962C8B-B14F-4D97-AF65-F5344CB8AC3E}">
        <p14:creationId xmlns:p14="http://schemas.microsoft.com/office/powerpoint/2010/main" val="19483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E3EC4-192D-4C7A-AF32-6AF4BF81445B}" type="datetimeFigureOut">
              <a:rPr lang="en-US" smtClean="0"/>
              <a:t>10/4/2022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F1D50-9B08-4057-A6F2-048A3E64A47A}" type="slidenum">
              <a:rPr lang="en-US" smtClean="0"/>
              <a:t>‹#›</a:t>
            </a:fld>
            <a:endParaRPr lang="en-US"/>
          </a:p>
        </p:txBody>
      </p:sp>
    </p:spTree>
    <p:extLst>
      <p:ext uri="{BB962C8B-B14F-4D97-AF65-F5344CB8AC3E}">
        <p14:creationId xmlns:p14="http://schemas.microsoft.com/office/powerpoint/2010/main" val="2302788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edia.geeksforgeeks.org/wp-content/uploads/Screenshot-57.png"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media.geeksforgeeks.org/wp-content/uploads/Screenshot-58.p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UNIT-2.5</a:t>
            </a:r>
            <a:endParaRPr lang="en-US" dirty="0"/>
          </a:p>
        </p:txBody>
      </p:sp>
      <p:sp>
        <p:nvSpPr>
          <p:cNvPr id="3" name="Subtitle 2"/>
          <p:cNvSpPr>
            <a:spLocks noGrp="1"/>
          </p:cNvSpPr>
          <p:nvPr>
            <p:ph type="subTitle" idx="1"/>
          </p:nvPr>
        </p:nvSpPr>
        <p:spPr/>
        <p:txBody>
          <a:bodyPr/>
          <a:lstStyle/>
          <a:p>
            <a:r>
              <a:rPr lang="en-US" smtClean="0"/>
              <a:t>VIEWS</a:t>
            </a:r>
            <a:endParaRPr lang="en-US" dirty="0"/>
          </a:p>
        </p:txBody>
      </p:sp>
    </p:spTree>
    <p:extLst>
      <p:ext uri="{BB962C8B-B14F-4D97-AF65-F5344CB8AC3E}">
        <p14:creationId xmlns:p14="http://schemas.microsoft.com/office/powerpoint/2010/main" val="193986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918841" cy="369332"/>
          </a:xfrm>
          <a:prstGeom prst="rect">
            <a:avLst/>
          </a:prstGeom>
        </p:spPr>
        <p:txBody>
          <a:bodyPr wrap="none">
            <a:spAutoFit/>
          </a:bodyPr>
          <a:lstStyle/>
          <a:p>
            <a:r>
              <a:rPr lang="en-US" dirty="0" smtClean="0"/>
              <a:t>Output:</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713" y="1905000"/>
            <a:ext cx="8011887" cy="2024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7359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1834028" cy="369332"/>
          </a:xfrm>
          <a:prstGeom prst="rect">
            <a:avLst/>
          </a:prstGeom>
        </p:spPr>
        <p:txBody>
          <a:bodyPr wrap="none">
            <a:spAutoFit/>
          </a:bodyPr>
          <a:lstStyle/>
          <a:p>
            <a:r>
              <a:rPr lang="en-US" dirty="0" smtClean="0"/>
              <a:t>UPDATING VIEWS</a:t>
            </a:r>
            <a:endParaRPr lang="en-US" dirty="0"/>
          </a:p>
        </p:txBody>
      </p:sp>
      <p:sp>
        <p:nvSpPr>
          <p:cNvPr id="3" name="Rectangle 2"/>
          <p:cNvSpPr/>
          <p:nvPr/>
        </p:nvSpPr>
        <p:spPr>
          <a:xfrm>
            <a:off x="228600" y="751344"/>
            <a:ext cx="8686800" cy="3416320"/>
          </a:xfrm>
          <a:prstGeom prst="rect">
            <a:avLst/>
          </a:prstGeom>
        </p:spPr>
        <p:txBody>
          <a:bodyPr wrap="square">
            <a:spAutoFit/>
          </a:bodyPr>
          <a:lstStyle/>
          <a:p>
            <a:r>
              <a:rPr lang="en-US" dirty="0" smtClean="0"/>
              <a:t>There are certain conditions needed to be satisfied to update a view. If any one of these conditions is not met, then we will not be allowed to update the view.</a:t>
            </a:r>
          </a:p>
          <a:p>
            <a:endParaRPr lang="en-US" dirty="0" smtClean="0"/>
          </a:p>
          <a:p>
            <a:r>
              <a:rPr lang="en-US" dirty="0" smtClean="0"/>
              <a:t>The SELECT statement which is used to create the view should not include GROUP BY clause or ORDER BY clause.</a:t>
            </a:r>
          </a:p>
          <a:p>
            <a:r>
              <a:rPr lang="en-US" dirty="0" smtClean="0"/>
              <a:t>The SELECT statement should not have the DISTINCT keyword.</a:t>
            </a:r>
          </a:p>
          <a:p>
            <a:r>
              <a:rPr lang="en-US" dirty="0" smtClean="0"/>
              <a:t>The View should have all NOT NULL values.</a:t>
            </a:r>
          </a:p>
          <a:p>
            <a:r>
              <a:rPr lang="en-US" dirty="0" smtClean="0"/>
              <a:t>The view should not be created using nested queries or complex queries.</a:t>
            </a:r>
          </a:p>
          <a:p>
            <a:r>
              <a:rPr lang="en-US" dirty="0" smtClean="0"/>
              <a:t>The view should be created from a single table. If the view is created using multiple tables then we will not be allowed to update the view.</a:t>
            </a:r>
          </a:p>
          <a:p>
            <a:r>
              <a:rPr lang="en-US" dirty="0" smtClean="0"/>
              <a:t>We can use the CREATE OR REPLACE VIEW statement to add or remove fields from a view.</a:t>
            </a:r>
          </a:p>
          <a:p>
            <a:r>
              <a:rPr lang="en-US" dirty="0" smtClean="0"/>
              <a:t>Syntax:</a:t>
            </a:r>
            <a:endParaRPr lang="en-US" dirty="0"/>
          </a:p>
        </p:txBody>
      </p:sp>
      <p:sp>
        <p:nvSpPr>
          <p:cNvPr id="4" name="Rectangle 3"/>
          <p:cNvSpPr/>
          <p:nvPr/>
        </p:nvSpPr>
        <p:spPr>
          <a:xfrm>
            <a:off x="457200" y="4343400"/>
            <a:ext cx="4572000" cy="1200329"/>
          </a:xfrm>
          <a:prstGeom prst="rect">
            <a:avLst/>
          </a:prstGeom>
        </p:spPr>
        <p:txBody>
          <a:bodyPr>
            <a:spAutoFit/>
          </a:bodyPr>
          <a:lstStyle/>
          <a:p>
            <a:r>
              <a:rPr lang="en-US" dirty="0" smtClean="0"/>
              <a:t>CREATE OR REPLACE VIEW </a:t>
            </a:r>
            <a:r>
              <a:rPr lang="en-US" dirty="0" err="1" smtClean="0"/>
              <a:t>view_name</a:t>
            </a:r>
            <a:r>
              <a:rPr lang="en-US" dirty="0" smtClean="0"/>
              <a:t> AS</a:t>
            </a:r>
          </a:p>
          <a:p>
            <a:r>
              <a:rPr lang="en-US" dirty="0" smtClean="0"/>
              <a:t>SELECT column1,coulmn2,..</a:t>
            </a:r>
          </a:p>
          <a:p>
            <a:r>
              <a:rPr lang="en-US" dirty="0" smtClean="0"/>
              <a:t>FROM </a:t>
            </a:r>
            <a:r>
              <a:rPr lang="en-US" dirty="0" err="1" smtClean="0"/>
              <a:t>table_name</a:t>
            </a:r>
            <a:endParaRPr lang="en-US" dirty="0" smtClean="0"/>
          </a:p>
          <a:p>
            <a:r>
              <a:rPr lang="en-US" dirty="0" smtClean="0"/>
              <a:t>WHERE condition;</a:t>
            </a:r>
            <a:endParaRPr lang="en-US" dirty="0"/>
          </a:p>
        </p:txBody>
      </p:sp>
    </p:spTree>
    <p:extLst>
      <p:ext uri="{BB962C8B-B14F-4D97-AF65-F5344CB8AC3E}">
        <p14:creationId xmlns:p14="http://schemas.microsoft.com/office/powerpoint/2010/main" val="3733352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1955"/>
            <a:ext cx="8915400" cy="3416320"/>
          </a:xfrm>
          <a:prstGeom prst="rect">
            <a:avLst/>
          </a:prstGeom>
        </p:spPr>
        <p:txBody>
          <a:bodyPr wrap="square">
            <a:spAutoFit/>
          </a:bodyPr>
          <a:lstStyle/>
          <a:p>
            <a:r>
              <a:rPr lang="en-US" dirty="0" smtClean="0"/>
              <a:t>For example, if we want to update the view </a:t>
            </a:r>
            <a:r>
              <a:rPr lang="en-US" dirty="0" err="1" smtClean="0"/>
              <a:t>MarksView</a:t>
            </a:r>
            <a:r>
              <a:rPr lang="en-US" dirty="0" smtClean="0"/>
              <a:t> and add the field AGE to this View from </a:t>
            </a:r>
            <a:r>
              <a:rPr lang="en-US" dirty="0" err="1" smtClean="0"/>
              <a:t>StudentMarks</a:t>
            </a:r>
            <a:r>
              <a:rPr lang="en-US" dirty="0" smtClean="0"/>
              <a:t> Table, we can do this as:</a:t>
            </a:r>
          </a:p>
          <a:p>
            <a:endParaRPr lang="en-US" dirty="0" smtClean="0"/>
          </a:p>
          <a:p>
            <a:r>
              <a:rPr lang="en-US" dirty="0" smtClean="0"/>
              <a:t>CREATE OR REPLACE VIEW </a:t>
            </a:r>
            <a:r>
              <a:rPr lang="en-US" dirty="0" err="1" smtClean="0"/>
              <a:t>MarksView</a:t>
            </a:r>
            <a:r>
              <a:rPr lang="en-US" dirty="0" smtClean="0"/>
              <a:t> AS</a:t>
            </a:r>
          </a:p>
          <a:p>
            <a:r>
              <a:rPr lang="en-US" dirty="0" smtClean="0"/>
              <a:t>SELECT StudentDetails.NAME, </a:t>
            </a:r>
            <a:r>
              <a:rPr lang="en-US" dirty="0" err="1" smtClean="0"/>
              <a:t>StudentDetails.ADDRESS</a:t>
            </a:r>
            <a:r>
              <a:rPr lang="en-US" dirty="0" smtClean="0"/>
              <a:t>, </a:t>
            </a:r>
            <a:r>
              <a:rPr lang="en-US" dirty="0" err="1" smtClean="0"/>
              <a:t>StudentMarks.MARKS</a:t>
            </a:r>
            <a:r>
              <a:rPr lang="en-US" dirty="0" smtClean="0"/>
              <a:t>, </a:t>
            </a:r>
            <a:r>
              <a:rPr lang="en-US" dirty="0" err="1" smtClean="0"/>
              <a:t>StudentMarks.AGE</a:t>
            </a:r>
            <a:endParaRPr lang="en-US" dirty="0" smtClean="0"/>
          </a:p>
          <a:p>
            <a:r>
              <a:rPr lang="en-US" dirty="0" smtClean="0"/>
              <a:t>FROM </a:t>
            </a:r>
            <a:r>
              <a:rPr lang="en-US" dirty="0" err="1" smtClean="0"/>
              <a:t>StudentDetails</a:t>
            </a:r>
            <a:r>
              <a:rPr lang="en-US" dirty="0" smtClean="0"/>
              <a:t>, </a:t>
            </a:r>
            <a:r>
              <a:rPr lang="en-US" dirty="0" err="1" smtClean="0"/>
              <a:t>StudentMarks</a:t>
            </a:r>
            <a:endParaRPr lang="en-US" dirty="0" smtClean="0"/>
          </a:p>
          <a:p>
            <a:r>
              <a:rPr lang="en-US" dirty="0" smtClean="0"/>
              <a:t>WHERE StudentDetails.NAME = StudentMarks.NAME;</a:t>
            </a:r>
          </a:p>
          <a:p>
            <a:r>
              <a:rPr lang="en-US" dirty="0" smtClean="0"/>
              <a:t>If we fetch all the data from </a:t>
            </a:r>
            <a:r>
              <a:rPr lang="en-US" dirty="0" err="1" smtClean="0"/>
              <a:t>MarksView</a:t>
            </a:r>
            <a:r>
              <a:rPr lang="en-US" dirty="0" smtClean="0"/>
              <a:t> now as:</a:t>
            </a:r>
          </a:p>
          <a:p>
            <a:endParaRPr lang="en-US" dirty="0" smtClean="0"/>
          </a:p>
          <a:p>
            <a:r>
              <a:rPr lang="en-US" dirty="0" smtClean="0"/>
              <a:t>SELECT * FROM </a:t>
            </a:r>
            <a:r>
              <a:rPr lang="en-US" dirty="0" err="1" smtClean="0"/>
              <a:t>MarksView</a:t>
            </a:r>
            <a:r>
              <a:rPr lang="en-US" dirty="0" smtClean="0"/>
              <a:t>;</a:t>
            </a:r>
          </a:p>
          <a:p>
            <a:r>
              <a:rPr lang="en-US" dirty="0" smtClean="0"/>
              <a:t>Output:</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733800"/>
            <a:ext cx="59436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340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2532103" cy="369332"/>
          </a:xfrm>
          <a:prstGeom prst="rect">
            <a:avLst/>
          </a:prstGeom>
        </p:spPr>
        <p:txBody>
          <a:bodyPr wrap="none">
            <a:spAutoFit/>
          </a:bodyPr>
          <a:lstStyle/>
          <a:p>
            <a:r>
              <a:rPr lang="en-US" dirty="0" smtClean="0"/>
              <a:t>Inserting a row in a view:</a:t>
            </a:r>
            <a:endParaRPr lang="en-US" dirty="0"/>
          </a:p>
        </p:txBody>
      </p:sp>
      <p:sp>
        <p:nvSpPr>
          <p:cNvPr id="3" name="Rectangle 2"/>
          <p:cNvSpPr/>
          <p:nvPr/>
        </p:nvSpPr>
        <p:spPr>
          <a:xfrm>
            <a:off x="381000" y="1028343"/>
            <a:ext cx="8153400" cy="3416320"/>
          </a:xfrm>
          <a:prstGeom prst="rect">
            <a:avLst/>
          </a:prstGeom>
        </p:spPr>
        <p:txBody>
          <a:bodyPr wrap="square">
            <a:spAutoFit/>
          </a:bodyPr>
          <a:lstStyle/>
          <a:p>
            <a:r>
              <a:rPr lang="en-US" dirty="0" smtClean="0"/>
              <a:t>We can insert a row in a View in a same way as we do in a table. We can use the INSERT INTO statement of SQL to insert a row in a </a:t>
            </a:r>
            <a:r>
              <a:rPr lang="en-US" dirty="0" err="1" smtClean="0"/>
              <a:t>View.Syntax</a:t>
            </a:r>
            <a:r>
              <a:rPr lang="en-US" dirty="0" smtClean="0"/>
              <a:t>:</a:t>
            </a:r>
          </a:p>
          <a:p>
            <a:r>
              <a:rPr lang="en-US" dirty="0" smtClean="0"/>
              <a:t>INSERT INTO </a:t>
            </a:r>
            <a:r>
              <a:rPr lang="en-US" dirty="0" err="1" smtClean="0"/>
              <a:t>view_name</a:t>
            </a:r>
            <a:r>
              <a:rPr lang="en-US" dirty="0" smtClean="0"/>
              <a:t>(column1, column2 , column3,..) </a:t>
            </a:r>
          </a:p>
          <a:p>
            <a:r>
              <a:rPr lang="en-US" dirty="0" smtClean="0"/>
              <a:t>VALUES(value1, value2, value3..);</a:t>
            </a:r>
          </a:p>
          <a:p>
            <a:endParaRPr lang="en-US" dirty="0" smtClean="0"/>
          </a:p>
          <a:p>
            <a:r>
              <a:rPr lang="en-US" dirty="0" err="1" smtClean="0"/>
              <a:t>view_name</a:t>
            </a:r>
            <a:r>
              <a:rPr lang="en-US" dirty="0" smtClean="0"/>
              <a:t>: Name of the View</a:t>
            </a:r>
          </a:p>
          <a:p>
            <a:r>
              <a:rPr lang="en-US" dirty="0" smtClean="0"/>
              <a:t>Example:</a:t>
            </a:r>
          </a:p>
          <a:p>
            <a:r>
              <a:rPr lang="en-US" dirty="0" smtClean="0"/>
              <a:t>In the below example we will insert a new row in the View </a:t>
            </a:r>
            <a:r>
              <a:rPr lang="en-US" dirty="0" err="1" smtClean="0"/>
              <a:t>DetailsView</a:t>
            </a:r>
            <a:r>
              <a:rPr lang="en-US" dirty="0" smtClean="0"/>
              <a:t> which we have created above in the example of “creating views from a single table”.</a:t>
            </a:r>
          </a:p>
          <a:p>
            <a:endParaRPr lang="en-US" dirty="0" smtClean="0"/>
          </a:p>
          <a:p>
            <a:r>
              <a:rPr lang="en-US" dirty="0" smtClean="0"/>
              <a:t>INSERT INTO </a:t>
            </a:r>
            <a:r>
              <a:rPr lang="en-US" dirty="0" err="1" smtClean="0"/>
              <a:t>DetailsView</a:t>
            </a:r>
            <a:r>
              <a:rPr lang="en-US" dirty="0" smtClean="0"/>
              <a:t>(NAME, ADDRESS)</a:t>
            </a:r>
          </a:p>
          <a:p>
            <a:r>
              <a:rPr lang="en-US" dirty="0" smtClean="0"/>
              <a:t>VALUES("</a:t>
            </a:r>
            <a:r>
              <a:rPr lang="en-US" dirty="0" err="1" smtClean="0"/>
              <a:t>Suresh","Gurgaon</a:t>
            </a:r>
            <a:r>
              <a:rPr lang="en-US" dirty="0" smtClean="0"/>
              <a:t>");</a:t>
            </a:r>
            <a:endParaRPr lang="en-US" dirty="0"/>
          </a:p>
        </p:txBody>
      </p:sp>
      <p:sp>
        <p:nvSpPr>
          <p:cNvPr id="4" name="Rectangle 3"/>
          <p:cNvSpPr/>
          <p:nvPr/>
        </p:nvSpPr>
        <p:spPr>
          <a:xfrm>
            <a:off x="914400" y="4800600"/>
            <a:ext cx="4572000" cy="1200329"/>
          </a:xfrm>
          <a:prstGeom prst="rect">
            <a:avLst/>
          </a:prstGeom>
        </p:spPr>
        <p:txBody>
          <a:bodyPr>
            <a:spAutoFit/>
          </a:bodyPr>
          <a:lstStyle/>
          <a:p>
            <a:r>
              <a:rPr lang="en-US" dirty="0" smtClean="0"/>
              <a:t>If we fetch all the data from </a:t>
            </a:r>
            <a:r>
              <a:rPr lang="en-US" dirty="0" err="1" smtClean="0"/>
              <a:t>DetailsView</a:t>
            </a:r>
            <a:r>
              <a:rPr lang="en-US" dirty="0" smtClean="0"/>
              <a:t> now as,</a:t>
            </a:r>
          </a:p>
          <a:p>
            <a:endParaRPr lang="en-US" dirty="0" smtClean="0"/>
          </a:p>
          <a:p>
            <a:r>
              <a:rPr lang="en-US" dirty="0" smtClean="0"/>
              <a:t>SELECT * FROM </a:t>
            </a:r>
            <a:r>
              <a:rPr lang="en-US" dirty="0" err="1" smtClean="0"/>
              <a:t>DetailsView</a:t>
            </a:r>
            <a:r>
              <a:rPr lang="en-US" dirty="0" smtClean="0"/>
              <a:t>;</a:t>
            </a:r>
            <a:endParaRPr lang="en-US" dirty="0"/>
          </a:p>
        </p:txBody>
      </p:sp>
    </p:spTree>
    <p:extLst>
      <p:ext uri="{BB962C8B-B14F-4D97-AF65-F5344CB8AC3E}">
        <p14:creationId xmlns:p14="http://schemas.microsoft.com/office/powerpoint/2010/main" val="3850661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918841" cy="369332"/>
          </a:xfrm>
          <a:prstGeom prst="rect">
            <a:avLst/>
          </a:prstGeom>
        </p:spPr>
        <p:txBody>
          <a:bodyPr wrap="none">
            <a:spAutoFit/>
          </a:bodyPr>
          <a:lstStyle/>
          <a:p>
            <a:r>
              <a:rPr lang="en-US" dirty="0" smtClean="0"/>
              <a:t>Output:</a:t>
            </a:r>
            <a:endParaRPr lang="en-U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371600"/>
            <a:ext cx="4324350" cy="29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8318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8847"/>
            <a:ext cx="8382000" cy="5447645"/>
          </a:xfrm>
          <a:prstGeom prst="rect">
            <a:avLst/>
          </a:prstGeom>
        </p:spPr>
        <p:txBody>
          <a:bodyPr wrap="square">
            <a:spAutoFit/>
          </a:bodyPr>
          <a:lstStyle/>
          <a:p>
            <a:r>
              <a:rPr lang="en-US" sz="2400" b="1" dirty="0" smtClean="0"/>
              <a:t>Deleting a row from a View</a:t>
            </a:r>
            <a:r>
              <a:rPr lang="en-US" dirty="0" smtClean="0"/>
              <a:t>:</a:t>
            </a:r>
          </a:p>
          <a:p>
            <a:r>
              <a:rPr lang="en-US" dirty="0" smtClean="0"/>
              <a:t>Deleting rows from a view is also as simple as deleting rows from a table. We can use the DELETE statement of SQL to delete rows from a view. Also deleting a row from a view first delete the row from the actual table and the change is then reflected in the </a:t>
            </a:r>
            <a:r>
              <a:rPr lang="en-US" dirty="0" err="1" smtClean="0"/>
              <a:t>view.Syntax</a:t>
            </a:r>
            <a:r>
              <a:rPr lang="en-US" dirty="0" smtClean="0"/>
              <a:t>:</a:t>
            </a:r>
          </a:p>
          <a:p>
            <a:r>
              <a:rPr lang="en-US" dirty="0" smtClean="0"/>
              <a:t>DELETE FROM </a:t>
            </a:r>
            <a:r>
              <a:rPr lang="en-US" dirty="0" err="1" smtClean="0"/>
              <a:t>view_name</a:t>
            </a:r>
            <a:endParaRPr lang="en-US" dirty="0" smtClean="0"/>
          </a:p>
          <a:p>
            <a:r>
              <a:rPr lang="en-US" dirty="0" smtClean="0"/>
              <a:t>WHERE condition;</a:t>
            </a:r>
          </a:p>
          <a:p>
            <a:endParaRPr lang="en-US" dirty="0" smtClean="0"/>
          </a:p>
          <a:p>
            <a:r>
              <a:rPr lang="en-US" dirty="0" err="1" smtClean="0"/>
              <a:t>view_name:Name</a:t>
            </a:r>
            <a:r>
              <a:rPr lang="en-US" dirty="0" smtClean="0"/>
              <a:t> of view from where we want to delete rows</a:t>
            </a:r>
          </a:p>
          <a:p>
            <a:r>
              <a:rPr lang="en-US" dirty="0" smtClean="0"/>
              <a:t>condition: Condition to select rows </a:t>
            </a:r>
          </a:p>
          <a:p>
            <a:r>
              <a:rPr lang="en-US" dirty="0" smtClean="0"/>
              <a:t>Example:</a:t>
            </a:r>
          </a:p>
          <a:p>
            <a:r>
              <a:rPr lang="en-US" dirty="0" smtClean="0"/>
              <a:t>In this example we will delete the last row from the view </a:t>
            </a:r>
            <a:r>
              <a:rPr lang="en-US" dirty="0" err="1" smtClean="0"/>
              <a:t>DetailsView</a:t>
            </a:r>
            <a:r>
              <a:rPr lang="en-US" dirty="0" smtClean="0"/>
              <a:t> which we just added in the above example of inserting rows.</a:t>
            </a:r>
          </a:p>
          <a:p>
            <a:endParaRPr lang="en-US" dirty="0" smtClean="0"/>
          </a:p>
          <a:p>
            <a:r>
              <a:rPr lang="en-US" dirty="0" smtClean="0"/>
              <a:t>DELETE FROM </a:t>
            </a:r>
            <a:r>
              <a:rPr lang="en-US" dirty="0" err="1" smtClean="0"/>
              <a:t>DetailsView</a:t>
            </a:r>
            <a:endParaRPr lang="en-US" dirty="0" smtClean="0"/>
          </a:p>
          <a:p>
            <a:r>
              <a:rPr lang="en-US" dirty="0" smtClean="0"/>
              <a:t>WHERE NAME="Suresh";</a:t>
            </a:r>
          </a:p>
          <a:p>
            <a:r>
              <a:rPr lang="en-US" dirty="0" smtClean="0"/>
              <a:t>If we fetch all the data from </a:t>
            </a:r>
            <a:r>
              <a:rPr lang="en-US" dirty="0" err="1" smtClean="0"/>
              <a:t>DetailsView</a:t>
            </a:r>
            <a:r>
              <a:rPr lang="en-US" dirty="0" smtClean="0"/>
              <a:t> now as,</a:t>
            </a:r>
          </a:p>
          <a:p>
            <a:endParaRPr lang="en-US" dirty="0" smtClean="0"/>
          </a:p>
          <a:p>
            <a:r>
              <a:rPr lang="en-US" dirty="0" smtClean="0"/>
              <a:t>SELECT * FROM </a:t>
            </a:r>
            <a:r>
              <a:rPr lang="en-US" dirty="0" err="1" smtClean="0"/>
              <a:t>DetailsView</a:t>
            </a:r>
            <a:r>
              <a:rPr lang="en-US" dirty="0" smtClean="0"/>
              <a:t>;</a:t>
            </a:r>
            <a:endParaRPr lang="en-US" dirty="0"/>
          </a:p>
        </p:txBody>
      </p:sp>
    </p:spTree>
    <p:extLst>
      <p:ext uri="{BB962C8B-B14F-4D97-AF65-F5344CB8AC3E}">
        <p14:creationId xmlns:p14="http://schemas.microsoft.com/office/powerpoint/2010/main" val="3353860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918841" cy="369332"/>
          </a:xfrm>
          <a:prstGeom prst="rect">
            <a:avLst/>
          </a:prstGeom>
        </p:spPr>
        <p:txBody>
          <a:bodyPr wrap="none">
            <a:spAutoFit/>
          </a:bodyPr>
          <a:lstStyle/>
          <a:p>
            <a:r>
              <a:rPr lang="en-US" dirty="0" smtClean="0"/>
              <a:t>Output:</a:t>
            </a: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685800"/>
            <a:ext cx="4648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0" y="3048000"/>
            <a:ext cx="8991600" cy="3970318"/>
          </a:xfrm>
          <a:prstGeom prst="rect">
            <a:avLst/>
          </a:prstGeom>
        </p:spPr>
        <p:txBody>
          <a:bodyPr wrap="square">
            <a:spAutoFit/>
          </a:bodyPr>
          <a:lstStyle/>
          <a:p>
            <a:r>
              <a:rPr lang="en-US" dirty="0" smtClean="0"/>
              <a:t>WITH CHECK OPTION</a:t>
            </a:r>
          </a:p>
          <a:p>
            <a:endParaRPr lang="en-US" dirty="0" smtClean="0"/>
          </a:p>
          <a:p>
            <a:r>
              <a:rPr lang="en-US" dirty="0" smtClean="0"/>
              <a:t>The WITH CHECK OPTION clause in SQL is a very useful clause for views. It is applicable to a updatable view. If the view is not updatable, then there is no meaning of including this clause in the CREATE VIEW statement.</a:t>
            </a:r>
          </a:p>
          <a:p>
            <a:endParaRPr lang="en-US" dirty="0" smtClean="0"/>
          </a:p>
          <a:p>
            <a:r>
              <a:rPr lang="en-US" dirty="0" smtClean="0"/>
              <a:t>The WITH CHECK OPTION clause is used to prevent the insertion of rows in the view where the condition in the WHERE clause in CREATE VIEW statement is not satisfied.</a:t>
            </a:r>
          </a:p>
          <a:p>
            <a:r>
              <a:rPr lang="en-US" dirty="0" smtClean="0"/>
              <a:t>If we have used the WITH CHECK OPTION clause in the CREATE VIEW statement, and if the UPDATE or INSERT clause does not satisfy the conditions then they will return an error.</a:t>
            </a:r>
          </a:p>
          <a:p>
            <a:r>
              <a:rPr lang="en-US" dirty="0" smtClean="0"/>
              <a:t>Example:</a:t>
            </a:r>
          </a:p>
          <a:p>
            <a:r>
              <a:rPr lang="en-US" dirty="0" smtClean="0"/>
              <a:t>In the below example we are creating a View </a:t>
            </a:r>
            <a:r>
              <a:rPr lang="en-US" dirty="0" err="1" smtClean="0"/>
              <a:t>SampleView</a:t>
            </a:r>
            <a:r>
              <a:rPr lang="en-US" dirty="0" smtClean="0"/>
              <a:t> from </a:t>
            </a:r>
            <a:r>
              <a:rPr lang="en-US" dirty="0" err="1" smtClean="0"/>
              <a:t>StudentDetails</a:t>
            </a:r>
            <a:r>
              <a:rPr lang="en-US" dirty="0" smtClean="0"/>
              <a:t> Table with </a:t>
            </a:r>
            <a:r>
              <a:rPr lang="en-US" dirty="0" err="1" smtClean="0"/>
              <a:t>WITH</a:t>
            </a:r>
            <a:r>
              <a:rPr lang="en-US" dirty="0" smtClean="0"/>
              <a:t> CHECK OPTION clause.</a:t>
            </a:r>
          </a:p>
          <a:p>
            <a:endParaRPr lang="en-US" dirty="0"/>
          </a:p>
        </p:txBody>
      </p:sp>
    </p:spTree>
    <p:extLst>
      <p:ext uri="{BB962C8B-B14F-4D97-AF65-F5344CB8AC3E}">
        <p14:creationId xmlns:p14="http://schemas.microsoft.com/office/powerpoint/2010/main" val="94645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28343"/>
            <a:ext cx="6934200" cy="3970318"/>
          </a:xfrm>
          <a:prstGeom prst="rect">
            <a:avLst/>
          </a:prstGeom>
        </p:spPr>
        <p:txBody>
          <a:bodyPr wrap="square">
            <a:spAutoFit/>
          </a:bodyPr>
          <a:lstStyle/>
          <a:p>
            <a:r>
              <a:rPr lang="en-US" dirty="0" smtClean="0"/>
              <a:t>CREATE VIEW </a:t>
            </a:r>
            <a:r>
              <a:rPr lang="en-US" dirty="0" err="1" smtClean="0"/>
              <a:t>SampleView</a:t>
            </a:r>
            <a:r>
              <a:rPr lang="en-US" dirty="0" smtClean="0"/>
              <a:t> AS</a:t>
            </a:r>
          </a:p>
          <a:p>
            <a:r>
              <a:rPr lang="en-US" dirty="0" smtClean="0"/>
              <a:t>SELECT S_ID, NAME</a:t>
            </a:r>
          </a:p>
          <a:p>
            <a:r>
              <a:rPr lang="en-US" dirty="0" smtClean="0"/>
              <a:t>FROM  </a:t>
            </a:r>
            <a:r>
              <a:rPr lang="en-US" dirty="0" err="1" smtClean="0"/>
              <a:t>StudentDetails</a:t>
            </a:r>
            <a:endParaRPr lang="en-US" dirty="0" smtClean="0"/>
          </a:p>
          <a:p>
            <a:r>
              <a:rPr lang="en-US" dirty="0" smtClean="0"/>
              <a:t>WHERE NAME IS NOT NULL</a:t>
            </a:r>
          </a:p>
          <a:p>
            <a:r>
              <a:rPr lang="en-US" dirty="0" smtClean="0"/>
              <a:t>WITH CHECK OPTION;</a:t>
            </a:r>
          </a:p>
          <a:p>
            <a:r>
              <a:rPr lang="en-US" dirty="0" smtClean="0"/>
              <a:t>In this View if we now try to insert a new row with null value in the NAME column then it will give an error because the view is created with the condition for NAME column as NOT NULL.</a:t>
            </a:r>
          </a:p>
          <a:p>
            <a:r>
              <a:rPr lang="en-US" dirty="0" smtClean="0"/>
              <a:t>For </a:t>
            </a:r>
            <a:r>
              <a:rPr lang="en-US" dirty="0" err="1" smtClean="0"/>
              <a:t>example,though</a:t>
            </a:r>
            <a:r>
              <a:rPr lang="en-US" dirty="0" smtClean="0"/>
              <a:t> the View is updatable but then also the below query for this View is not valid:</a:t>
            </a:r>
          </a:p>
          <a:p>
            <a:endParaRPr lang="en-US" dirty="0" smtClean="0"/>
          </a:p>
          <a:p>
            <a:r>
              <a:rPr lang="en-US" dirty="0" smtClean="0"/>
              <a:t>INSERT INTO </a:t>
            </a:r>
            <a:r>
              <a:rPr lang="en-US" dirty="0" err="1" smtClean="0"/>
              <a:t>SampleView</a:t>
            </a:r>
            <a:r>
              <a:rPr lang="en-US" dirty="0" smtClean="0"/>
              <a:t>(S_ID)</a:t>
            </a:r>
          </a:p>
          <a:p>
            <a:r>
              <a:rPr lang="en-US" dirty="0" smtClean="0"/>
              <a:t>VALUES(6);</a:t>
            </a:r>
          </a:p>
          <a:p>
            <a:r>
              <a:rPr lang="en-US" dirty="0" smtClean="0"/>
              <a:t>NOTE: The default value of NAME column is null.</a:t>
            </a:r>
            <a:endParaRPr lang="en-US" dirty="0"/>
          </a:p>
        </p:txBody>
      </p:sp>
    </p:spTree>
    <p:extLst>
      <p:ext uri="{BB962C8B-B14F-4D97-AF65-F5344CB8AC3E}">
        <p14:creationId xmlns:p14="http://schemas.microsoft.com/office/powerpoint/2010/main" val="4058215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305800" cy="5632311"/>
          </a:xfrm>
          <a:prstGeom prst="rect">
            <a:avLst/>
          </a:prstGeom>
        </p:spPr>
        <p:txBody>
          <a:bodyPr wrap="square">
            <a:spAutoFit/>
          </a:bodyPr>
          <a:lstStyle/>
          <a:p>
            <a:r>
              <a:rPr lang="en-US" b="1" dirty="0" smtClean="0"/>
              <a:t>Uses of a View :</a:t>
            </a:r>
          </a:p>
          <a:p>
            <a:r>
              <a:rPr lang="en-US" dirty="0" smtClean="0"/>
              <a:t>A good database should contain views due to the given reasons:</a:t>
            </a:r>
          </a:p>
          <a:p>
            <a:endParaRPr lang="en-US" dirty="0" smtClean="0"/>
          </a:p>
          <a:p>
            <a:pPr marL="285750" indent="-285750">
              <a:buFont typeface="Arial" panose="020B0604020202020204" pitchFamily="34" charset="0"/>
              <a:buChar char="•"/>
            </a:pPr>
            <a:r>
              <a:rPr lang="en-US" dirty="0" smtClean="0"/>
              <a:t>Restricting data access –</a:t>
            </a:r>
          </a:p>
          <a:p>
            <a:r>
              <a:rPr lang="en-US" dirty="0" smtClean="0"/>
              <a:t>Views provide an additional level of table security by restricting access to a predetermined set of rows and columns of a table.</a:t>
            </a:r>
          </a:p>
          <a:p>
            <a:pPr marL="285750" indent="-285750">
              <a:buFont typeface="Arial" panose="020B0604020202020204" pitchFamily="34" charset="0"/>
              <a:buChar char="•"/>
            </a:pPr>
            <a:r>
              <a:rPr lang="en-US" dirty="0" smtClean="0"/>
              <a:t>Hiding data complexity –</a:t>
            </a:r>
          </a:p>
          <a:p>
            <a:r>
              <a:rPr lang="en-US" dirty="0" smtClean="0"/>
              <a:t>A view can hide the complexity that exists in a multiple table join.</a:t>
            </a:r>
          </a:p>
          <a:p>
            <a:pPr marL="285750" indent="-285750">
              <a:buFont typeface="Arial" panose="020B0604020202020204" pitchFamily="34" charset="0"/>
              <a:buChar char="•"/>
            </a:pPr>
            <a:r>
              <a:rPr lang="en-US" dirty="0" smtClean="0"/>
              <a:t>Simplify commands for the user –</a:t>
            </a:r>
          </a:p>
          <a:p>
            <a:r>
              <a:rPr lang="en-US" dirty="0" smtClean="0"/>
              <a:t>Views allows the user to select information from multiple tables without requiring the users to actually know how to perform a join.</a:t>
            </a:r>
          </a:p>
          <a:p>
            <a:pPr marL="285750" indent="-285750">
              <a:buFont typeface="Arial" panose="020B0604020202020204" pitchFamily="34" charset="0"/>
              <a:buChar char="•"/>
            </a:pPr>
            <a:r>
              <a:rPr lang="en-US" dirty="0" smtClean="0"/>
              <a:t>Store complex queries –</a:t>
            </a:r>
          </a:p>
          <a:p>
            <a:r>
              <a:rPr lang="en-US" dirty="0" smtClean="0"/>
              <a:t>Views can be used to store complex queries.</a:t>
            </a:r>
          </a:p>
          <a:p>
            <a:pPr marL="285750" indent="-285750">
              <a:buFont typeface="Arial" panose="020B0604020202020204" pitchFamily="34" charset="0"/>
              <a:buChar char="•"/>
            </a:pPr>
            <a:r>
              <a:rPr lang="en-US" dirty="0" smtClean="0"/>
              <a:t>Rename Columns –</a:t>
            </a:r>
          </a:p>
          <a:p>
            <a:r>
              <a:rPr lang="en-US" dirty="0" smtClean="0"/>
              <a:t>Views can also be used to rename the columns without affecting the base tables provided the number of columns in view must match the number of columns specified in select statement. Thus, renaming helps to hide the names of the columns of the base tables.</a:t>
            </a:r>
          </a:p>
          <a:p>
            <a:pPr marL="285750" indent="-285750">
              <a:buFont typeface="Arial" panose="020B0604020202020204" pitchFamily="34" charset="0"/>
              <a:buChar char="•"/>
            </a:pPr>
            <a:r>
              <a:rPr lang="en-US" dirty="0" smtClean="0"/>
              <a:t>Multiple view facility –</a:t>
            </a:r>
          </a:p>
          <a:p>
            <a:r>
              <a:rPr lang="en-US" dirty="0" smtClean="0"/>
              <a:t>Different views can be created on the same table for different users.</a:t>
            </a:r>
            <a:endParaRPr lang="en-US" dirty="0"/>
          </a:p>
        </p:txBody>
      </p:sp>
    </p:spTree>
    <p:extLst>
      <p:ext uri="{BB962C8B-B14F-4D97-AF65-F5344CB8AC3E}">
        <p14:creationId xmlns:p14="http://schemas.microsoft.com/office/powerpoint/2010/main" val="3835684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1930144" cy="369332"/>
          </a:xfrm>
          <a:prstGeom prst="rect">
            <a:avLst/>
          </a:prstGeom>
        </p:spPr>
        <p:txBody>
          <a:bodyPr wrap="none">
            <a:spAutoFit/>
          </a:bodyPr>
          <a:lstStyle/>
          <a:p>
            <a:r>
              <a:rPr lang="en-US" dirty="0"/>
              <a:t>Materialized views</a:t>
            </a:r>
          </a:p>
        </p:txBody>
      </p:sp>
      <p:sp>
        <p:nvSpPr>
          <p:cNvPr id="4" name="Rectangle 3"/>
          <p:cNvSpPr/>
          <p:nvPr/>
        </p:nvSpPr>
        <p:spPr>
          <a:xfrm>
            <a:off x="214744" y="1447800"/>
            <a:ext cx="8319655" cy="4524315"/>
          </a:xfrm>
          <a:prstGeom prst="rect">
            <a:avLst/>
          </a:prstGeom>
        </p:spPr>
        <p:txBody>
          <a:bodyPr wrap="square">
            <a:spAutoFit/>
          </a:bodyPr>
          <a:lstStyle/>
          <a:p>
            <a:pPr marL="285750" indent="-285750">
              <a:buFont typeface="Arial" panose="020B0604020202020204" pitchFamily="34" charset="0"/>
              <a:buChar char="•"/>
            </a:pPr>
            <a:r>
              <a:rPr lang="en-US" dirty="0" smtClean="0"/>
              <a:t>Sometimes, the execution speed of a query is so important that a developer is willing to trade increased disk space use for faster response, by creating a materialized view. Unlike the view discussed above, a materialized view does create and store the result table in advance, filled with data. The scheme of </a:t>
            </a:r>
            <a:r>
              <a:rPr lang="en-US" dirty="0" err="1" smtClean="0"/>
              <a:t>thi</a:t>
            </a:r>
            <a:r>
              <a:rPr lang="en-US" dirty="0" smtClean="0"/>
              <a:t> table is given by the SELECT clause of the view definition.</a:t>
            </a:r>
          </a:p>
          <a:p>
            <a:endParaRPr lang="en-US" dirty="0" smtClean="0"/>
          </a:p>
          <a:p>
            <a:pPr marL="285750" indent="-285750">
              <a:buFont typeface="Arial" panose="020B0604020202020204" pitchFamily="34" charset="0"/>
              <a:buChar char="•"/>
            </a:pPr>
            <a:r>
              <a:rPr lang="en-US" dirty="0" smtClean="0"/>
              <a:t>This technique is most useful when the query involves many joins of large tables, or any other SQL feature that could contribute to long execution times. You might encounter this in a Web project, where the site visitor simply can’t be kept waiting while the query runs.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Since the view would be useless if it is out of date, it must be re-run, at the minimum, when there is a change to any of the tables that it is based on. The SQL syntax to create a materialized view includes many options for when it is first to be run, how often it is to be re-run, and so on. This requires an advanced reference manual for your specific system, and is beyond the scope of this tutorial.</a:t>
            </a:r>
            <a:endParaRPr lang="en-US" dirty="0"/>
          </a:p>
        </p:txBody>
      </p:sp>
    </p:spTree>
    <p:extLst>
      <p:ext uri="{BB962C8B-B14F-4D97-AF65-F5344CB8AC3E}">
        <p14:creationId xmlns:p14="http://schemas.microsoft.com/office/powerpoint/2010/main" val="404076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1153649" cy="523220"/>
          </a:xfrm>
          <a:prstGeom prst="rect">
            <a:avLst/>
          </a:prstGeom>
        </p:spPr>
        <p:txBody>
          <a:bodyPr wrap="none">
            <a:spAutoFit/>
          </a:bodyPr>
          <a:lstStyle/>
          <a:p>
            <a:r>
              <a:rPr lang="en-US" sz="2800" b="1" dirty="0" smtClean="0"/>
              <a:t>Views</a:t>
            </a:r>
            <a:r>
              <a:rPr lang="en-US" sz="2800" b="1" dirty="0"/>
              <a:t> </a:t>
            </a:r>
          </a:p>
        </p:txBody>
      </p:sp>
      <p:sp>
        <p:nvSpPr>
          <p:cNvPr id="3" name="Rectangle 2"/>
          <p:cNvSpPr/>
          <p:nvPr/>
        </p:nvSpPr>
        <p:spPr>
          <a:xfrm>
            <a:off x="304800" y="1066800"/>
            <a:ext cx="7772400" cy="923330"/>
          </a:xfrm>
          <a:prstGeom prst="rect">
            <a:avLst/>
          </a:prstGeom>
        </p:spPr>
        <p:txBody>
          <a:bodyPr wrap="square">
            <a:spAutoFit/>
          </a:bodyPr>
          <a:lstStyle/>
          <a:p>
            <a:r>
              <a:rPr lang="en-US" dirty="0"/>
              <a:t>A </a:t>
            </a:r>
            <a:r>
              <a:rPr lang="en-US" b="1" dirty="0"/>
              <a:t>view</a:t>
            </a:r>
            <a:r>
              <a:rPr lang="en-US" dirty="0"/>
              <a:t> is simply any SELECT query that has been given a name and saved in the database. For this reason, a view is sometimes called a </a:t>
            </a:r>
            <a:r>
              <a:rPr lang="en-US" b="1" dirty="0"/>
              <a:t>named query</a:t>
            </a:r>
            <a:r>
              <a:rPr lang="en-US" dirty="0"/>
              <a:t> or a </a:t>
            </a:r>
            <a:r>
              <a:rPr lang="en-US" b="1" dirty="0"/>
              <a:t>stored query</a:t>
            </a:r>
            <a:r>
              <a:rPr lang="en-US" dirty="0"/>
              <a:t>. To create a view, you use the SQL syntax:</a:t>
            </a:r>
          </a:p>
        </p:txBody>
      </p:sp>
      <p:sp>
        <p:nvSpPr>
          <p:cNvPr id="4" name="Rectangle 3"/>
          <p:cNvSpPr/>
          <p:nvPr/>
        </p:nvSpPr>
        <p:spPr>
          <a:xfrm>
            <a:off x="381000" y="2209800"/>
            <a:ext cx="4572000" cy="646331"/>
          </a:xfrm>
          <a:prstGeom prst="rect">
            <a:avLst/>
          </a:prstGeom>
        </p:spPr>
        <p:txBody>
          <a:bodyPr>
            <a:spAutoFit/>
          </a:bodyPr>
          <a:lstStyle/>
          <a:p>
            <a:r>
              <a:rPr lang="en-US" dirty="0"/>
              <a:t>CREATE OR REPLACE VIEW &lt;</a:t>
            </a:r>
            <a:r>
              <a:rPr lang="en-US" i="1" dirty="0" err="1"/>
              <a:t>view_name</a:t>
            </a:r>
            <a:r>
              <a:rPr lang="en-US" dirty="0"/>
              <a:t>&gt; AS SELECT &lt;</a:t>
            </a:r>
            <a:r>
              <a:rPr lang="en-US" i="1" dirty="0"/>
              <a:t>any valid select query</a:t>
            </a:r>
            <a:r>
              <a:rPr lang="en-US" dirty="0"/>
              <a:t>&gt;;</a:t>
            </a:r>
          </a:p>
        </p:txBody>
      </p:sp>
      <p:sp>
        <p:nvSpPr>
          <p:cNvPr id="5" name="Rectangle 1"/>
          <p:cNvSpPr>
            <a:spLocks noChangeArrowheads="1"/>
          </p:cNvSpPr>
          <p:nvPr/>
        </p:nvSpPr>
        <p:spPr bwMode="auto">
          <a:xfrm>
            <a:off x="0" y="2856131"/>
            <a:ext cx="9067800" cy="3053349"/>
          </a:xfrm>
          <a:prstGeom prst="rect">
            <a:avLst/>
          </a:prstGeom>
          <a:solidFill>
            <a:srgbClr val="FFEE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7400" tIns="79350" rIns="9144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rgbClr val="000000"/>
              </a:solidFill>
              <a:effectLst/>
              <a:latin typeface="pt-serif"/>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rgbClr val="000000"/>
                </a:solidFill>
                <a:effectLst/>
                <a:latin typeface="pt-serif"/>
                <a:cs typeface="Arial" pitchFamily="34" charset="0"/>
              </a:rPr>
              <a:t>The view query itself is saved in the database, but it is not actually run until it is called with another SELECT statement. For this reason, the view does not take up any disk space for data storage, and it does not create any redundant copies of data that is already stored in the tables that it references (which are sometimes called the </a:t>
            </a:r>
            <a:r>
              <a:rPr kumimoji="0" lang="en-US" altLang="en-US" sz="1600" b="1" i="0" u="none" strike="noStrike" cap="none" normalizeH="0" baseline="0" dirty="0" smtClean="0">
                <a:ln>
                  <a:noFill/>
                </a:ln>
                <a:solidFill>
                  <a:srgbClr val="000000"/>
                </a:solidFill>
                <a:effectLst/>
                <a:latin typeface="pt-serif"/>
                <a:cs typeface="Arial" pitchFamily="34" charset="0"/>
              </a:rPr>
              <a:t>base tables</a:t>
            </a:r>
            <a:r>
              <a:rPr kumimoji="0" lang="en-US" altLang="en-US" sz="1600" b="0" i="0" u="none" strike="noStrike" cap="none" normalizeH="0" baseline="0" dirty="0" smtClean="0">
                <a:ln>
                  <a:noFill/>
                </a:ln>
                <a:solidFill>
                  <a:srgbClr val="000000"/>
                </a:solidFill>
                <a:effectLst/>
                <a:latin typeface="pt-serif"/>
                <a:cs typeface="Arial" pitchFamily="34" charset="0"/>
              </a:rPr>
              <a:t> of the view).</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rgbClr val="000000"/>
                </a:solidFill>
                <a:effectLst/>
                <a:latin typeface="pt-serif"/>
                <a:cs typeface="Arial" pitchFamily="34" charset="0"/>
              </a:rPr>
              <a:t>Although it is not required, many database developers identify views with names such as </a:t>
            </a:r>
            <a:r>
              <a:rPr kumimoji="0" lang="en-US" altLang="en-US" sz="1600" b="0" i="0" u="none" strike="noStrike" cap="none" normalizeH="0" baseline="0" dirty="0" err="1" smtClean="0">
                <a:ln>
                  <a:noFill/>
                </a:ln>
                <a:solidFill>
                  <a:srgbClr val="000000"/>
                </a:solidFill>
                <a:effectLst/>
                <a:latin typeface="pt-serif"/>
                <a:cs typeface="Arial" pitchFamily="34" charset="0"/>
              </a:rPr>
              <a:t>v_Customers</a:t>
            </a:r>
            <a:r>
              <a:rPr kumimoji="0" lang="en-US" altLang="en-US" sz="1600" b="0" i="0" u="none" strike="noStrike" cap="none" normalizeH="0" baseline="0" dirty="0" smtClean="0">
                <a:ln>
                  <a:noFill/>
                </a:ln>
                <a:solidFill>
                  <a:srgbClr val="000000"/>
                </a:solidFill>
                <a:effectLst/>
                <a:latin typeface="pt-serif"/>
                <a:cs typeface="Arial" pitchFamily="34" charset="0"/>
              </a:rPr>
              <a:t> or </a:t>
            </a:r>
            <a:r>
              <a:rPr kumimoji="0" lang="en-US" altLang="en-US" sz="1600" b="0" i="0" u="none" strike="noStrike" cap="none" normalizeH="0" baseline="0" dirty="0" err="1" smtClean="0">
                <a:ln>
                  <a:noFill/>
                </a:ln>
                <a:solidFill>
                  <a:srgbClr val="000000"/>
                </a:solidFill>
                <a:effectLst/>
                <a:latin typeface="pt-serif"/>
                <a:cs typeface="Arial" pitchFamily="34" charset="0"/>
              </a:rPr>
              <a:t>Customers_view</a:t>
            </a:r>
            <a:r>
              <a:rPr kumimoji="0" lang="en-US" altLang="en-US" sz="1600" b="0" i="0" u="none" strike="noStrike" cap="none" normalizeH="0" baseline="0" dirty="0" smtClean="0">
                <a:ln>
                  <a:noFill/>
                </a:ln>
                <a:solidFill>
                  <a:srgbClr val="000000"/>
                </a:solidFill>
                <a:effectLst/>
                <a:latin typeface="pt-serif"/>
                <a:cs typeface="Arial" pitchFamily="34" charset="0"/>
              </a:rPr>
              <a:t>. This not only avoids name conflicts with base tables, it helps in reading any query that uses a view.</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rgbClr val="000000"/>
                </a:solidFill>
                <a:effectLst/>
                <a:latin typeface="pt-serif"/>
                <a:cs typeface="Arial" pitchFamily="34" charset="0"/>
              </a:rPr>
              <a:t>The keywords OR REPLACE in the syntax shown above are optional. Although you don’t need to use them the first time that you create a view, including them will overwrite an older version of the view with your latest one, without giving you an error message.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rgbClr val="000000"/>
                </a:solidFill>
                <a:effectLst/>
                <a:latin typeface="pt-serif"/>
                <a:cs typeface="Arial" pitchFamily="34" charset="0"/>
              </a:rPr>
              <a:t>The syntax to remove a view from your schema is exactly what you would expect:</a:t>
            </a:r>
            <a:r>
              <a:rPr kumimoji="0" lang="en-US" alt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alt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405374" y="6022189"/>
            <a:ext cx="2702599" cy="369332"/>
          </a:xfrm>
          <a:prstGeom prst="rect">
            <a:avLst/>
          </a:prstGeom>
        </p:spPr>
        <p:txBody>
          <a:bodyPr wrap="none">
            <a:spAutoFit/>
          </a:bodyPr>
          <a:lstStyle/>
          <a:p>
            <a:r>
              <a:rPr lang="en-US" dirty="0"/>
              <a:t>DROP VIEW &lt;</a:t>
            </a:r>
            <a:r>
              <a:rPr lang="en-US" i="1" dirty="0" err="1"/>
              <a:t>view_name</a:t>
            </a:r>
            <a:r>
              <a:rPr lang="en-US" dirty="0"/>
              <a:t>&gt;;</a:t>
            </a:r>
          </a:p>
        </p:txBody>
      </p:sp>
    </p:spTree>
    <p:extLst>
      <p:ext uri="{BB962C8B-B14F-4D97-AF65-F5344CB8AC3E}">
        <p14:creationId xmlns:p14="http://schemas.microsoft.com/office/powerpoint/2010/main" val="1751878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1321387" cy="523220"/>
          </a:xfrm>
          <a:prstGeom prst="rect">
            <a:avLst/>
          </a:prstGeom>
        </p:spPr>
        <p:txBody>
          <a:bodyPr wrap="none">
            <a:spAutoFit/>
          </a:bodyPr>
          <a:lstStyle/>
          <a:p>
            <a:r>
              <a:rPr lang="en-US" sz="2800" b="1" dirty="0"/>
              <a:t>Indexes</a:t>
            </a:r>
          </a:p>
        </p:txBody>
      </p:sp>
      <p:sp>
        <p:nvSpPr>
          <p:cNvPr id="3" name="Rectangle 2"/>
          <p:cNvSpPr/>
          <p:nvPr/>
        </p:nvSpPr>
        <p:spPr>
          <a:xfrm>
            <a:off x="152400" y="904220"/>
            <a:ext cx="8991600" cy="5909310"/>
          </a:xfrm>
          <a:prstGeom prst="rect">
            <a:avLst/>
          </a:prstGeom>
        </p:spPr>
        <p:txBody>
          <a:bodyPr wrap="square">
            <a:spAutoFit/>
          </a:bodyPr>
          <a:lstStyle/>
          <a:p>
            <a:pPr marL="285750" indent="-285750">
              <a:buFont typeface="Arial" panose="020B0604020202020204" pitchFamily="34" charset="0"/>
              <a:buChar char="•"/>
            </a:pPr>
            <a:r>
              <a:rPr lang="en-US" dirty="0"/>
              <a:t>An </a:t>
            </a:r>
            <a:r>
              <a:rPr lang="en-US" b="1" dirty="0"/>
              <a:t>index</a:t>
            </a:r>
            <a:r>
              <a:rPr lang="en-US" dirty="0"/>
              <a:t>, as you would expect, is a data structure that the database uses to find records within a table more quickly. Indexes are built on one or more columns of a table; each index maintains a list of values within that field that are sorted in ascending or descending order. Rather than sorting records on the field or fields during query execution, the system can simply access the rows in order of the index.</a:t>
            </a:r>
          </a:p>
          <a:p>
            <a:endParaRPr lang="en-US" i="1" dirty="0" smtClean="0"/>
          </a:p>
          <a:p>
            <a:pPr marL="285750" indent="-285750">
              <a:buFont typeface="Arial" panose="020B0604020202020204" pitchFamily="34" charset="0"/>
              <a:buChar char="•"/>
            </a:pPr>
            <a:r>
              <a:rPr lang="en-US" i="1" dirty="0" smtClean="0"/>
              <a:t>Unique </a:t>
            </a:r>
            <a:r>
              <a:rPr lang="en-US" i="1" dirty="0"/>
              <a:t>and non-unique indexes:</a:t>
            </a:r>
            <a:r>
              <a:rPr lang="en-US" dirty="0"/>
              <a:t> When you create an index, you may allow the indexed columns to contain duplicate values; the index will still list all of the rows with duplicates. You may also specify that values in the indexed columns must be unique, just as they must be with a primary key. In fact, when you create a primary key constraint on a table, Oracle and most other systems will automatically create a unique index on the primary key columns, as well as not allowing null values in those columns. One good reason for you to create a unique index on non-primary key fields is to enforce the integrity of a candidate key, which otherwise might end up having (nonsense) duplicate values in different rows.</a:t>
            </a:r>
          </a:p>
          <a:p>
            <a:endParaRPr lang="en-US" i="1" dirty="0" smtClean="0"/>
          </a:p>
          <a:p>
            <a:pPr marL="285750" indent="-285750">
              <a:buFont typeface="Arial" panose="020B0604020202020204" pitchFamily="34" charset="0"/>
              <a:buChar char="•"/>
            </a:pPr>
            <a:r>
              <a:rPr lang="en-US" i="1" dirty="0" smtClean="0"/>
              <a:t>Queries </a:t>
            </a:r>
            <a:r>
              <a:rPr lang="en-US" i="1" dirty="0"/>
              <a:t>versus insertion/update:</a:t>
            </a:r>
            <a:r>
              <a:rPr lang="en-US" dirty="0"/>
              <a:t> It might seem as if you should create an index on every column or group of columns that will ever by used in an ORDER BY clause (for example: </a:t>
            </a:r>
            <a:r>
              <a:rPr lang="en-US" dirty="0" err="1"/>
              <a:t>lastName</a:t>
            </a:r>
            <a:r>
              <a:rPr lang="en-US" dirty="0"/>
              <a:t>, </a:t>
            </a:r>
            <a:r>
              <a:rPr lang="en-US" dirty="0" err="1"/>
              <a:t>firstName</a:t>
            </a:r>
            <a:r>
              <a:rPr lang="en-US" dirty="0"/>
              <a:t>). However, each index will have to be updated every time that a row is inserted or a value in that column is updated. Although index structures such as B or B+ trees allow this to happen very quickly, there still might be circumstances where too many indexes would detract from overall system performance</a:t>
            </a:r>
          </a:p>
        </p:txBody>
      </p:sp>
    </p:spTree>
    <p:extLst>
      <p:ext uri="{BB962C8B-B14F-4D97-AF65-F5344CB8AC3E}">
        <p14:creationId xmlns:p14="http://schemas.microsoft.com/office/powerpoint/2010/main" val="4012099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028343"/>
            <a:ext cx="8229600" cy="3416320"/>
          </a:xfrm>
          <a:prstGeom prst="rect">
            <a:avLst/>
          </a:prstGeom>
        </p:spPr>
        <p:txBody>
          <a:bodyPr wrap="square">
            <a:spAutoFit/>
          </a:bodyPr>
          <a:lstStyle/>
          <a:p>
            <a:r>
              <a:rPr lang="en-US" dirty="0" smtClean="0"/>
              <a:t>Syntax: As you would expect by now, the SQL to create an index is:</a:t>
            </a:r>
          </a:p>
          <a:p>
            <a:endParaRPr lang="en-US" dirty="0" smtClean="0"/>
          </a:p>
          <a:p>
            <a:r>
              <a:rPr lang="en-US" dirty="0" smtClean="0"/>
              <a:t>        CREATE INDEX &lt;</a:t>
            </a:r>
            <a:r>
              <a:rPr lang="en-US" dirty="0" err="1" smtClean="0"/>
              <a:t>indexname</a:t>
            </a:r>
            <a:r>
              <a:rPr lang="en-US" dirty="0" smtClean="0"/>
              <a:t>&gt; ON &lt;</a:t>
            </a:r>
            <a:r>
              <a:rPr lang="en-US" dirty="0" err="1" smtClean="0"/>
              <a:t>tablename</a:t>
            </a:r>
            <a:r>
              <a:rPr lang="en-US" dirty="0" smtClean="0"/>
              <a:t>&gt; (&lt;column&gt;, &lt;column&gt;...);</a:t>
            </a:r>
          </a:p>
          <a:p>
            <a:r>
              <a:rPr lang="en-US" dirty="0" smtClean="0"/>
              <a:t>To enforce unique values, add the UNIQUE keyword:</a:t>
            </a:r>
          </a:p>
          <a:p>
            <a:endParaRPr lang="en-US" dirty="0" smtClean="0"/>
          </a:p>
          <a:p>
            <a:r>
              <a:rPr lang="en-US" dirty="0" smtClean="0"/>
              <a:t>        CREATE UNIQUE INDEX &lt;</a:t>
            </a:r>
            <a:r>
              <a:rPr lang="en-US" dirty="0" err="1" smtClean="0"/>
              <a:t>indexname</a:t>
            </a:r>
            <a:r>
              <a:rPr lang="en-US" dirty="0" smtClean="0"/>
              <a:t>&gt; ON &lt;</a:t>
            </a:r>
            <a:r>
              <a:rPr lang="en-US" dirty="0" err="1" smtClean="0"/>
              <a:t>tablename</a:t>
            </a:r>
            <a:r>
              <a:rPr lang="en-US" dirty="0" smtClean="0"/>
              <a:t>&gt; (&lt;column&gt;, &lt;column&gt;...);</a:t>
            </a:r>
          </a:p>
          <a:p>
            <a:r>
              <a:rPr lang="en-US" dirty="0" smtClean="0"/>
              <a:t>To specify sort order, add the keyword ASC or DESC after each column name, just as you would do in an ORDER BY clause.</a:t>
            </a:r>
          </a:p>
          <a:p>
            <a:endParaRPr lang="en-US" dirty="0" smtClean="0"/>
          </a:p>
          <a:p>
            <a:r>
              <a:rPr lang="en-US" dirty="0" smtClean="0"/>
              <a:t>To remove an index, simply enter:</a:t>
            </a:r>
          </a:p>
          <a:p>
            <a:endParaRPr lang="en-US" dirty="0" smtClean="0"/>
          </a:p>
          <a:p>
            <a:r>
              <a:rPr lang="en-US" dirty="0" smtClean="0"/>
              <a:t>        DROP INDEX &lt;</a:t>
            </a:r>
            <a:r>
              <a:rPr lang="en-US" dirty="0" err="1" smtClean="0"/>
              <a:t>indexname</a:t>
            </a:r>
            <a:r>
              <a:rPr lang="en-US" dirty="0" smtClean="0"/>
              <a:t>&gt;;</a:t>
            </a:r>
            <a:endParaRPr lang="en-US" dirty="0"/>
          </a:p>
        </p:txBody>
      </p:sp>
    </p:spTree>
    <p:extLst>
      <p:ext uri="{BB962C8B-B14F-4D97-AF65-F5344CB8AC3E}">
        <p14:creationId xmlns:p14="http://schemas.microsoft.com/office/powerpoint/2010/main" val="2529957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1282723" cy="369332"/>
          </a:xfrm>
          <a:prstGeom prst="rect">
            <a:avLst/>
          </a:prstGeom>
        </p:spPr>
        <p:txBody>
          <a:bodyPr wrap="none">
            <a:spAutoFit/>
          </a:bodyPr>
          <a:lstStyle/>
          <a:p>
            <a:r>
              <a:rPr lang="en-US" dirty="0"/>
              <a:t>Using views</a:t>
            </a:r>
          </a:p>
        </p:txBody>
      </p:sp>
      <p:sp>
        <p:nvSpPr>
          <p:cNvPr id="4" name="Rectangle 2"/>
          <p:cNvSpPr>
            <a:spLocks noChangeArrowheads="1"/>
          </p:cNvSpPr>
          <p:nvPr/>
        </p:nvSpPr>
        <p:spPr bwMode="auto">
          <a:xfrm>
            <a:off x="76200" y="1323202"/>
            <a:ext cx="8839200" cy="126824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7400" tIns="79350" rIns="9144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000000"/>
                </a:solidFill>
                <a:effectLst/>
                <a:latin typeface="pt-serif"/>
                <a:cs typeface="Arial" pitchFamily="34" charset="0"/>
              </a:rPr>
              <a:t>. </a:t>
            </a:r>
            <a:r>
              <a:rPr kumimoji="0" lang="en-US" altLang="en-US" b="0" i="0" u="none" strike="noStrike" cap="none" normalizeH="0" baseline="0" dirty="0" smtClean="0">
                <a:ln>
                  <a:noFill/>
                </a:ln>
                <a:solidFill>
                  <a:srgbClr val="000000"/>
                </a:solidFill>
                <a:effectLst/>
                <a:latin typeface="pt-serif"/>
                <a:cs typeface="Arial" pitchFamily="34" charset="0"/>
              </a:rPr>
              <a:t>As a very simple example, suppose that you have a table of employee information on the scheme Employees = {</a:t>
            </a:r>
            <a:r>
              <a:rPr kumimoji="0" lang="en-US" altLang="en-US" b="0" i="0" u="none" strike="noStrike" cap="none" normalizeH="0" baseline="0" dirty="0" err="1" smtClean="0">
                <a:ln>
                  <a:noFill/>
                </a:ln>
                <a:solidFill>
                  <a:srgbClr val="000000"/>
                </a:solidFill>
                <a:effectLst/>
                <a:latin typeface="pt-serif"/>
                <a:cs typeface="Arial" pitchFamily="34" charset="0"/>
              </a:rPr>
              <a:t>employeeID</a:t>
            </a:r>
            <a:r>
              <a:rPr kumimoji="0" lang="en-US" altLang="en-US" b="0" i="0" u="none" strike="noStrike" cap="none" normalizeH="0" baseline="0" dirty="0" smtClean="0">
                <a:ln>
                  <a:noFill/>
                </a:ln>
                <a:solidFill>
                  <a:srgbClr val="000000"/>
                </a:solidFill>
                <a:effectLst/>
                <a:latin typeface="pt-serif"/>
                <a:cs typeface="Arial" pitchFamily="34" charset="0"/>
              </a:rPr>
              <a:t>, </a:t>
            </a:r>
            <a:r>
              <a:rPr kumimoji="0" lang="en-US" altLang="en-US" b="0" i="0" u="none" strike="noStrike" cap="none" normalizeH="0" baseline="0" dirty="0" err="1" smtClean="0">
                <a:ln>
                  <a:noFill/>
                </a:ln>
                <a:solidFill>
                  <a:srgbClr val="000000"/>
                </a:solidFill>
                <a:effectLst/>
                <a:latin typeface="pt-serif"/>
                <a:cs typeface="Arial" pitchFamily="34" charset="0"/>
              </a:rPr>
              <a:t>empFName</a:t>
            </a:r>
            <a:r>
              <a:rPr kumimoji="0" lang="en-US" altLang="en-US" b="0" i="0" u="none" strike="noStrike" cap="none" normalizeH="0" baseline="0" dirty="0" smtClean="0">
                <a:ln>
                  <a:noFill/>
                </a:ln>
                <a:solidFill>
                  <a:srgbClr val="000000"/>
                </a:solidFill>
                <a:effectLst/>
                <a:latin typeface="pt-serif"/>
                <a:cs typeface="Arial" pitchFamily="34" charset="0"/>
              </a:rPr>
              <a:t>, </a:t>
            </a:r>
            <a:r>
              <a:rPr kumimoji="0" lang="en-US" altLang="en-US" b="0" i="0" u="none" strike="noStrike" cap="none" normalizeH="0" baseline="0" dirty="0" err="1" smtClean="0">
                <a:ln>
                  <a:noFill/>
                </a:ln>
                <a:solidFill>
                  <a:srgbClr val="000000"/>
                </a:solidFill>
                <a:effectLst/>
                <a:latin typeface="pt-serif"/>
                <a:cs typeface="Arial" pitchFamily="34" charset="0"/>
              </a:rPr>
              <a:t>empLName</a:t>
            </a:r>
            <a:r>
              <a:rPr kumimoji="0" lang="en-US" altLang="en-US" b="0" i="0" u="none" strike="noStrike" cap="none" normalizeH="0" baseline="0" dirty="0" smtClean="0">
                <a:ln>
                  <a:noFill/>
                </a:ln>
                <a:solidFill>
                  <a:srgbClr val="000000"/>
                </a:solidFill>
                <a:effectLst/>
                <a:latin typeface="pt-serif"/>
                <a:cs typeface="Arial" pitchFamily="34" charset="0"/>
              </a:rPr>
              <a:t>, </a:t>
            </a:r>
            <a:r>
              <a:rPr kumimoji="0" lang="en-US" altLang="en-US" b="0" i="0" u="none" strike="noStrike" cap="none" normalizeH="0" baseline="0" dirty="0" err="1" smtClean="0">
                <a:ln>
                  <a:noFill/>
                </a:ln>
                <a:solidFill>
                  <a:srgbClr val="000000"/>
                </a:solidFill>
                <a:effectLst/>
                <a:latin typeface="pt-serif"/>
                <a:cs typeface="Arial" pitchFamily="34" charset="0"/>
              </a:rPr>
              <a:t>empPhone</a:t>
            </a:r>
            <a:r>
              <a:rPr kumimoji="0" lang="en-US" altLang="en-US" b="0" i="0" u="none" strike="noStrike" cap="none" normalizeH="0" baseline="0" dirty="0" smtClean="0">
                <a:ln>
                  <a:noFill/>
                </a:ln>
                <a:solidFill>
                  <a:srgbClr val="000000"/>
                </a:solidFill>
                <a:effectLst/>
                <a:latin typeface="pt-serif"/>
                <a:cs typeface="Arial" pitchFamily="34" charset="0"/>
              </a:rPr>
              <a:t>, </a:t>
            </a:r>
            <a:r>
              <a:rPr kumimoji="0" lang="en-US" altLang="en-US" b="0" i="0" u="none" strike="noStrike" cap="none" normalizeH="0" baseline="0" dirty="0" err="1" smtClean="0">
                <a:ln>
                  <a:noFill/>
                </a:ln>
                <a:solidFill>
                  <a:srgbClr val="000000"/>
                </a:solidFill>
                <a:effectLst/>
                <a:latin typeface="pt-serif"/>
                <a:cs typeface="Arial" pitchFamily="34" charset="0"/>
              </a:rPr>
              <a:t>jobTitle</a:t>
            </a:r>
            <a:r>
              <a:rPr kumimoji="0" lang="en-US" altLang="en-US" b="0" i="0" u="none" strike="noStrike" cap="none" normalizeH="0" baseline="0" dirty="0" smtClean="0">
                <a:ln>
                  <a:noFill/>
                </a:ln>
                <a:solidFill>
                  <a:srgbClr val="000000"/>
                </a:solidFill>
                <a:effectLst/>
                <a:latin typeface="pt-serif"/>
                <a:cs typeface="Arial" pitchFamily="34" charset="0"/>
              </a:rPr>
              <a:t>, </a:t>
            </a:r>
            <a:r>
              <a:rPr kumimoji="0" lang="en-US" altLang="en-US" b="0" i="0" u="none" strike="noStrike" cap="none" normalizeH="0" baseline="0" dirty="0" err="1" smtClean="0">
                <a:ln>
                  <a:noFill/>
                </a:ln>
                <a:solidFill>
                  <a:srgbClr val="000000"/>
                </a:solidFill>
                <a:effectLst/>
                <a:latin typeface="pt-serif"/>
                <a:cs typeface="Arial" pitchFamily="34" charset="0"/>
              </a:rPr>
              <a:t>payRate</a:t>
            </a:r>
            <a:r>
              <a:rPr kumimoji="0" lang="en-US" altLang="en-US" b="0" i="0" u="none" strike="noStrike" cap="none" normalizeH="0" baseline="0" dirty="0" smtClean="0">
                <a:ln>
                  <a:noFill/>
                </a:ln>
                <a:solidFill>
                  <a:srgbClr val="000000"/>
                </a:solidFill>
                <a:effectLst/>
                <a:latin typeface="pt-serif"/>
                <a:cs typeface="Arial" pitchFamily="34" charset="0"/>
              </a:rPr>
              <a:t>, </a:t>
            </a:r>
            <a:r>
              <a:rPr kumimoji="0" lang="en-US" altLang="en-US" b="0" i="0" u="none" strike="noStrike" cap="none" normalizeH="0" baseline="0" dirty="0" err="1" smtClean="0">
                <a:ln>
                  <a:noFill/>
                </a:ln>
                <a:solidFill>
                  <a:srgbClr val="000000"/>
                </a:solidFill>
                <a:effectLst/>
                <a:latin typeface="pt-serif"/>
                <a:cs typeface="Arial" pitchFamily="34" charset="0"/>
              </a:rPr>
              <a:t>managerID</a:t>
            </a:r>
            <a:r>
              <a:rPr kumimoji="0" lang="en-US" altLang="en-US" b="0" i="0" u="none" strike="noStrike" cap="none" normalizeH="0" baseline="0" dirty="0" smtClean="0">
                <a:ln>
                  <a:noFill/>
                </a:ln>
                <a:solidFill>
                  <a:srgbClr val="000000"/>
                </a:solidFill>
                <a:effectLst/>
                <a:latin typeface="pt-serif"/>
                <a:cs typeface="Arial" pitchFamily="34" charset="0"/>
              </a:rPr>
              <a:t>}. Obviously, you can’t let everyone in the company look at all of this information, let alone make changes to it.</a:t>
            </a:r>
            <a:r>
              <a:rPr kumimoji="0" lang="en-US" alt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alt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457200" y="2895600"/>
            <a:ext cx="7848600" cy="3416320"/>
          </a:xfrm>
          <a:prstGeom prst="rect">
            <a:avLst/>
          </a:prstGeom>
        </p:spPr>
        <p:txBody>
          <a:bodyPr wrap="square">
            <a:spAutoFit/>
          </a:bodyPr>
          <a:lstStyle/>
          <a:p>
            <a:pPr lvl="0" fontAlgn="base">
              <a:spcBef>
                <a:spcPct val="0"/>
              </a:spcBef>
              <a:spcAft>
                <a:spcPct val="0"/>
              </a:spcAft>
              <a:buFontTx/>
              <a:buChar char="•"/>
            </a:pPr>
            <a:r>
              <a:rPr lang="en-US" altLang="en-US" dirty="0">
                <a:solidFill>
                  <a:srgbClr val="000000"/>
                </a:solidFill>
                <a:latin typeface="pt-serif"/>
                <a:cs typeface="Arial" pitchFamily="34" charset="0"/>
              </a:rPr>
              <a:t>A view name may be used in exactly the same way as a table name in any SELECT query. Once stored, the view can be used again and again, rather than re-writing the same query many times.</a:t>
            </a:r>
          </a:p>
          <a:p>
            <a:pPr lvl="0" eaLnBrk="0" fontAlgn="base" hangingPunct="0">
              <a:spcBef>
                <a:spcPct val="0"/>
              </a:spcBef>
              <a:spcAft>
                <a:spcPct val="0"/>
              </a:spcAft>
              <a:buFontTx/>
              <a:buChar char="•"/>
            </a:pPr>
            <a:r>
              <a:rPr lang="en-US" altLang="en-US" dirty="0">
                <a:solidFill>
                  <a:srgbClr val="000000"/>
                </a:solidFill>
                <a:latin typeface="pt-serif"/>
                <a:cs typeface="Arial" pitchFamily="34" charset="0"/>
              </a:rPr>
              <a:t>The most basic use of a view would be to simply SELECT * from it, but it also might represent a pre-written subquery or a simplified way to write part of a FROM clause.</a:t>
            </a:r>
          </a:p>
          <a:p>
            <a:pPr lvl="0" eaLnBrk="0" fontAlgn="base" hangingPunct="0">
              <a:spcBef>
                <a:spcPct val="0"/>
              </a:spcBef>
              <a:spcAft>
                <a:spcPct val="0"/>
              </a:spcAft>
              <a:buFontTx/>
              <a:buChar char="•"/>
            </a:pPr>
            <a:r>
              <a:rPr lang="en-US" altLang="en-US" dirty="0">
                <a:solidFill>
                  <a:srgbClr val="000000"/>
                </a:solidFill>
                <a:latin typeface="pt-serif"/>
                <a:cs typeface="Arial" pitchFamily="34" charset="0"/>
              </a:rPr>
              <a:t>In many systems, views are stored in a pre-compiled form. This might save some execution time for the query, but usually not enough for a human user to notice.</a:t>
            </a:r>
          </a:p>
          <a:p>
            <a:pPr lvl="0" eaLnBrk="0" fontAlgn="base" hangingPunct="0">
              <a:spcBef>
                <a:spcPct val="0"/>
              </a:spcBef>
              <a:spcAft>
                <a:spcPct val="0"/>
              </a:spcAft>
              <a:buFontTx/>
              <a:buChar char="•"/>
            </a:pPr>
            <a:r>
              <a:rPr lang="en-US" altLang="en-US" dirty="0">
                <a:solidFill>
                  <a:srgbClr val="000000"/>
                </a:solidFill>
                <a:latin typeface="pt-serif"/>
                <a:cs typeface="Arial" pitchFamily="34" charset="0"/>
              </a:rPr>
              <a:t>One of the most important uses of views is in large multi-user systems, where they make it easy to control access to data for different types of users</a:t>
            </a:r>
            <a:endParaRPr lang="en-US" sz="2800" dirty="0"/>
          </a:p>
        </p:txBody>
      </p:sp>
    </p:spTree>
    <p:extLst>
      <p:ext uri="{BB962C8B-B14F-4D97-AF65-F5344CB8AC3E}">
        <p14:creationId xmlns:p14="http://schemas.microsoft.com/office/powerpoint/2010/main" val="2951212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7239000" cy="646331"/>
          </a:xfrm>
          <a:prstGeom prst="rect">
            <a:avLst/>
          </a:prstGeom>
        </p:spPr>
        <p:txBody>
          <a:bodyPr wrap="square">
            <a:spAutoFit/>
          </a:bodyPr>
          <a:lstStyle/>
          <a:p>
            <a:r>
              <a:rPr lang="en-US" dirty="0"/>
              <a:t>You could create separate views even on just the Employees table, and control access to them like this:</a:t>
            </a:r>
          </a:p>
        </p:txBody>
      </p:sp>
      <p:sp>
        <p:nvSpPr>
          <p:cNvPr id="3" name="Rectangle 2"/>
          <p:cNvSpPr/>
          <p:nvPr/>
        </p:nvSpPr>
        <p:spPr>
          <a:xfrm>
            <a:off x="457200" y="1859339"/>
            <a:ext cx="8077200" cy="2308324"/>
          </a:xfrm>
          <a:prstGeom prst="rect">
            <a:avLst/>
          </a:prstGeom>
        </p:spPr>
        <p:txBody>
          <a:bodyPr wrap="square">
            <a:spAutoFit/>
          </a:bodyPr>
          <a:lstStyle/>
          <a:p>
            <a:r>
              <a:rPr lang="en-US" dirty="0"/>
              <a:t>CREATE VIEW </a:t>
            </a:r>
            <a:r>
              <a:rPr lang="en-US" dirty="0" err="1"/>
              <a:t>phone_view</a:t>
            </a:r>
            <a:r>
              <a:rPr lang="en-US" dirty="0"/>
              <a:t> AS SELECT </a:t>
            </a:r>
            <a:r>
              <a:rPr lang="en-US" dirty="0" err="1"/>
              <a:t>empFName</a:t>
            </a:r>
            <a:r>
              <a:rPr lang="en-US" dirty="0"/>
              <a:t>, </a:t>
            </a:r>
            <a:r>
              <a:rPr lang="en-US" dirty="0" err="1"/>
              <a:t>empLName</a:t>
            </a:r>
            <a:r>
              <a:rPr lang="en-US" dirty="0"/>
              <a:t>, </a:t>
            </a:r>
            <a:r>
              <a:rPr lang="en-US" dirty="0" err="1"/>
              <a:t>empPhone</a:t>
            </a:r>
            <a:r>
              <a:rPr lang="en-US" dirty="0"/>
              <a:t> FROM Employees; GRANT SELECT ON </a:t>
            </a:r>
            <a:r>
              <a:rPr lang="en-US" dirty="0" err="1"/>
              <a:t>phone_view</a:t>
            </a:r>
            <a:r>
              <a:rPr lang="en-US" dirty="0"/>
              <a:t> TO public; </a:t>
            </a:r>
            <a:endParaRPr lang="en-US" dirty="0" smtClean="0"/>
          </a:p>
          <a:p>
            <a:endParaRPr lang="en-US" dirty="0"/>
          </a:p>
          <a:p>
            <a:r>
              <a:rPr lang="en-US" dirty="0" smtClean="0"/>
              <a:t>CREATE </a:t>
            </a:r>
            <a:r>
              <a:rPr lang="en-US" dirty="0"/>
              <a:t>VIEW </a:t>
            </a:r>
            <a:r>
              <a:rPr lang="en-US" dirty="0" err="1"/>
              <a:t>job_view</a:t>
            </a:r>
            <a:r>
              <a:rPr lang="en-US" dirty="0"/>
              <a:t> AS SELECT </a:t>
            </a:r>
            <a:r>
              <a:rPr lang="en-US" dirty="0" err="1"/>
              <a:t>employeeID</a:t>
            </a:r>
            <a:r>
              <a:rPr lang="en-US" dirty="0"/>
              <a:t>, </a:t>
            </a:r>
            <a:r>
              <a:rPr lang="en-US" dirty="0" err="1"/>
              <a:t>empFName</a:t>
            </a:r>
            <a:r>
              <a:rPr lang="en-US" dirty="0"/>
              <a:t>, </a:t>
            </a:r>
            <a:r>
              <a:rPr lang="en-US" dirty="0" err="1"/>
              <a:t>empLName</a:t>
            </a:r>
            <a:r>
              <a:rPr lang="en-US" dirty="0"/>
              <a:t>, </a:t>
            </a:r>
            <a:r>
              <a:rPr lang="en-US" dirty="0" err="1"/>
              <a:t>jobTitle</a:t>
            </a:r>
            <a:r>
              <a:rPr lang="en-US" dirty="0"/>
              <a:t>, </a:t>
            </a:r>
            <a:r>
              <a:rPr lang="en-US" dirty="0" err="1"/>
              <a:t>managerID</a:t>
            </a:r>
            <a:r>
              <a:rPr lang="en-US" dirty="0"/>
              <a:t> FROM Employees; GRANT SELECT, UPDATE ON </a:t>
            </a:r>
            <a:r>
              <a:rPr lang="en-US" dirty="0" err="1"/>
              <a:t>job_view</a:t>
            </a:r>
            <a:r>
              <a:rPr lang="en-US" dirty="0"/>
              <a:t> TO managers; </a:t>
            </a:r>
            <a:endParaRPr lang="en-US" dirty="0" smtClean="0"/>
          </a:p>
          <a:p>
            <a:endParaRPr lang="en-US" dirty="0"/>
          </a:p>
          <a:p>
            <a:r>
              <a:rPr lang="en-US" dirty="0" smtClean="0"/>
              <a:t>CREATE </a:t>
            </a:r>
            <a:r>
              <a:rPr lang="en-US" dirty="0"/>
              <a:t>VIEW </a:t>
            </a:r>
            <a:r>
              <a:rPr lang="en-US" dirty="0" err="1"/>
              <a:t>pay_view</a:t>
            </a:r>
            <a:r>
              <a:rPr lang="en-US" dirty="0"/>
              <a:t> AS SELECT </a:t>
            </a:r>
            <a:r>
              <a:rPr lang="en-US" dirty="0" err="1"/>
              <a:t>employeeID</a:t>
            </a:r>
            <a:r>
              <a:rPr lang="en-US" dirty="0"/>
              <a:t>, </a:t>
            </a:r>
            <a:r>
              <a:rPr lang="en-US" dirty="0" err="1"/>
              <a:t>empFName</a:t>
            </a:r>
            <a:r>
              <a:rPr lang="en-US" dirty="0"/>
              <a:t>, </a:t>
            </a:r>
            <a:r>
              <a:rPr lang="en-US" dirty="0" err="1"/>
              <a:t>empLName</a:t>
            </a:r>
            <a:r>
              <a:rPr lang="en-US" dirty="0"/>
              <a:t>, </a:t>
            </a:r>
            <a:r>
              <a:rPr lang="en-US" dirty="0" err="1"/>
              <a:t>payRate</a:t>
            </a:r>
            <a:r>
              <a:rPr lang="en-US" dirty="0"/>
              <a:t> FROM Employees; GRANT SELECT, UPDATE ON </a:t>
            </a:r>
            <a:r>
              <a:rPr lang="en-US" dirty="0" err="1"/>
              <a:t>pay_view</a:t>
            </a:r>
            <a:r>
              <a:rPr lang="en-US" dirty="0"/>
              <a:t> TO payroll;</a:t>
            </a:r>
          </a:p>
        </p:txBody>
      </p:sp>
      <p:sp>
        <p:nvSpPr>
          <p:cNvPr id="5" name="Rectangle 4"/>
          <p:cNvSpPr/>
          <p:nvPr/>
        </p:nvSpPr>
        <p:spPr>
          <a:xfrm>
            <a:off x="228600" y="4419600"/>
            <a:ext cx="8458200" cy="2308324"/>
          </a:xfrm>
          <a:prstGeom prst="rect">
            <a:avLst/>
          </a:prstGeom>
        </p:spPr>
        <p:txBody>
          <a:bodyPr wrap="square">
            <a:spAutoFit/>
          </a:bodyPr>
          <a:lstStyle/>
          <a:p>
            <a:pPr marL="285750" indent="-285750">
              <a:buFont typeface="Arial" panose="020B0604020202020204" pitchFamily="34" charset="0"/>
              <a:buChar char="•"/>
            </a:pPr>
            <a:r>
              <a:rPr lang="en-US" dirty="0" smtClean="0"/>
              <a:t>Only a very few trusted people would have SELECT, UPDATE, INSERT, and DELETE privileges on the entire Employees base table; everyone else would now have exactly the access that they need, but no more.</a:t>
            </a:r>
          </a:p>
          <a:p>
            <a:pPr marL="285750" indent="-285750">
              <a:buFont typeface="Arial" panose="020B0604020202020204" pitchFamily="34" charset="0"/>
              <a:buChar char="•"/>
            </a:pPr>
            <a:r>
              <a:rPr lang="en-US" dirty="0" smtClean="0"/>
              <a:t>When a view is the target of an UPDATE statement, the base table value is changed. You can’t change a computed value in a view, or any value in a view that is based on a UNION query. You may also use a view as the target of an INSERT or DELETE statement, subject to any integrity constraints that have been placed on the base tables.</a:t>
            </a:r>
            <a:endParaRPr lang="en-US" dirty="0"/>
          </a:p>
        </p:txBody>
      </p:sp>
    </p:spTree>
    <p:extLst>
      <p:ext uri="{BB962C8B-B14F-4D97-AF65-F5344CB8AC3E}">
        <p14:creationId xmlns:p14="http://schemas.microsoft.com/office/powerpoint/2010/main" val="2709034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creenshot (57)">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298" y="1371600"/>
            <a:ext cx="8396301" cy="164782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419073" y="3200400"/>
            <a:ext cx="7810527" cy="158504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273239"/>
                </a:solidFill>
                <a:effectLst/>
                <a:latin typeface="urw-din"/>
                <a:cs typeface="Arial" pitchFamily="34" charset="0"/>
              </a:rPr>
              <a:t>StudentMarks</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sng" strike="noStrike" cap="none" normalizeH="0" baseline="0" dirty="0" smtClean="0">
                <a:ln>
                  <a:noFill/>
                </a:ln>
                <a:solidFill>
                  <a:srgbClr val="273239"/>
                </a:solidFill>
                <a:effectLst/>
                <a:latin typeface="urw-din"/>
                <a:cs typeface="Arial" pitchFamily="34" charset="0"/>
                <a:hlinkClick r:id="rId4"/>
              </a:rPr>
              <a:t>  </a:t>
            </a:r>
            <a:r>
              <a:rPr kumimoji="0" lang="en-US" altLang="en-US" sz="7500" b="0" i="0" u="sng" strike="noStrike" cap="none" normalizeH="0" baseline="0" dirty="0" smtClean="0">
                <a:ln>
                  <a:noFill/>
                </a:ln>
                <a:solidFill>
                  <a:srgbClr val="273239"/>
                </a:solidFill>
                <a:effectLst/>
                <a:latin typeface="urw-din"/>
                <a:cs typeface="Arial" pitchFamily="34" charset="0"/>
              </a:rPr>
              <a:t> </a:t>
            </a:r>
            <a:r>
              <a:rPr kumimoji="0" lang="en-US" altLang="en-US" sz="1200" b="0" i="0" u="sng" strike="noStrike" cap="none" normalizeH="0" baseline="0" dirty="0" smtClean="0">
                <a:ln>
                  <a:noFill/>
                </a:ln>
                <a:solidFill>
                  <a:srgbClr val="273239"/>
                </a:solidFill>
                <a:effectLst/>
                <a:latin typeface="urw-din"/>
                <a:cs typeface="Arial" pitchFamily="34" charset="0"/>
              </a:rPr>
              <a:t>                                                                </a:t>
            </a:r>
          </a:p>
        </p:txBody>
      </p:sp>
      <p:pic>
        <p:nvPicPr>
          <p:cNvPr id="5124" name="Picture 4" descr="Screenshot (58)">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4248912"/>
            <a:ext cx="8534400" cy="190423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09600" y="685800"/>
            <a:ext cx="2016578" cy="461665"/>
          </a:xfrm>
          <a:prstGeom prst="rect">
            <a:avLst/>
          </a:prstGeom>
        </p:spPr>
        <p:txBody>
          <a:bodyPr wrap="none">
            <a:spAutoFit/>
          </a:bodyPr>
          <a:lstStyle/>
          <a:p>
            <a:r>
              <a:rPr lang="en-US" sz="2400" dirty="0" err="1"/>
              <a:t>StudentDetails</a:t>
            </a:r>
            <a:endParaRPr lang="en-US" sz="2400" dirty="0"/>
          </a:p>
        </p:txBody>
      </p:sp>
    </p:spTree>
    <p:extLst>
      <p:ext uri="{BB962C8B-B14F-4D97-AF65-F5344CB8AC3E}">
        <p14:creationId xmlns:p14="http://schemas.microsoft.com/office/powerpoint/2010/main" val="2064864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7924800" cy="646331"/>
          </a:xfrm>
          <a:prstGeom prst="rect">
            <a:avLst/>
          </a:prstGeom>
        </p:spPr>
        <p:txBody>
          <a:bodyPr wrap="square">
            <a:spAutoFit/>
          </a:bodyPr>
          <a:lstStyle/>
          <a:p>
            <a:r>
              <a:rPr lang="en-US" dirty="0"/>
              <a:t>We can create View using </a:t>
            </a:r>
            <a:r>
              <a:rPr lang="en-US" b="1" dirty="0"/>
              <a:t>CREATE VIEW</a:t>
            </a:r>
            <a:r>
              <a:rPr lang="en-US" dirty="0"/>
              <a:t> statement. A View can be created from a single table or multiple tables.</a:t>
            </a:r>
          </a:p>
        </p:txBody>
      </p:sp>
      <p:sp>
        <p:nvSpPr>
          <p:cNvPr id="3" name="Rectangle 2"/>
          <p:cNvSpPr/>
          <p:nvPr/>
        </p:nvSpPr>
        <p:spPr>
          <a:xfrm>
            <a:off x="381000" y="1066800"/>
            <a:ext cx="878638" cy="369332"/>
          </a:xfrm>
          <a:prstGeom prst="rect">
            <a:avLst/>
          </a:prstGeom>
        </p:spPr>
        <p:txBody>
          <a:bodyPr wrap="none">
            <a:spAutoFit/>
          </a:bodyPr>
          <a:lstStyle/>
          <a:p>
            <a:r>
              <a:rPr lang="en-US" b="1" dirty="0"/>
              <a:t>Syntax</a:t>
            </a:r>
            <a:r>
              <a:rPr lang="en-US" dirty="0"/>
              <a:t>:</a:t>
            </a:r>
          </a:p>
        </p:txBody>
      </p:sp>
      <p:sp>
        <p:nvSpPr>
          <p:cNvPr id="5" name="Rectangle 4"/>
          <p:cNvSpPr/>
          <p:nvPr/>
        </p:nvSpPr>
        <p:spPr>
          <a:xfrm>
            <a:off x="228600" y="1676400"/>
            <a:ext cx="7924800" cy="2308324"/>
          </a:xfrm>
          <a:prstGeom prst="rect">
            <a:avLst/>
          </a:prstGeom>
        </p:spPr>
        <p:txBody>
          <a:bodyPr wrap="square">
            <a:spAutoFit/>
          </a:bodyPr>
          <a:lstStyle/>
          <a:p>
            <a:r>
              <a:rPr lang="en-US" dirty="0" smtClean="0"/>
              <a:t>CREATE VIEW </a:t>
            </a:r>
            <a:r>
              <a:rPr lang="en-US" dirty="0" err="1" smtClean="0"/>
              <a:t>view_name</a:t>
            </a:r>
            <a:r>
              <a:rPr lang="en-US" dirty="0" smtClean="0"/>
              <a:t> AS</a:t>
            </a:r>
          </a:p>
          <a:p>
            <a:r>
              <a:rPr lang="en-US" dirty="0" smtClean="0"/>
              <a:t>SELECT column1, column2.....</a:t>
            </a:r>
          </a:p>
          <a:p>
            <a:r>
              <a:rPr lang="en-US" dirty="0" smtClean="0"/>
              <a:t>FROM </a:t>
            </a:r>
            <a:r>
              <a:rPr lang="en-US" dirty="0" err="1" smtClean="0"/>
              <a:t>table_name</a:t>
            </a:r>
            <a:endParaRPr lang="en-US" dirty="0" smtClean="0"/>
          </a:p>
          <a:p>
            <a:r>
              <a:rPr lang="en-US" dirty="0" smtClean="0"/>
              <a:t>WHERE condition;</a:t>
            </a:r>
          </a:p>
          <a:p>
            <a:endParaRPr lang="en-US" dirty="0" smtClean="0"/>
          </a:p>
          <a:p>
            <a:r>
              <a:rPr lang="en-US" dirty="0" err="1" smtClean="0"/>
              <a:t>view_name</a:t>
            </a:r>
            <a:r>
              <a:rPr lang="en-US" dirty="0" smtClean="0"/>
              <a:t>: Name for the View</a:t>
            </a:r>
          </a:p>
          <a:p>
            <a:r>
              <a:rPr lang="en-US" dirty="0" err="1" smtClean="0"/>
              <a:t>table_name</a:t>
            </a:r>
            <a:r>
              <a:rPr lang="en-US" dirty="0" smtClean="0"/>
              <a:t>: Name of the table</a:t>
            </a:r>
          </a:p>
          <a:p>
            <a:r>
              <a:rPr lang="en-US" dirty="0" smtClean="0"/>
              <a:t>condition: Condition to select rows</a:t>
            </a:r>
            <a:endParaRPr lang="en-US" dirty="0"/>
          </a:p>
        </p:txBody>
      </p:sp>
      <p:sp>
        <p:nvSpPr>
          <p:cNvPr id="6" name="Rectangle 5"/>
          <p:cNvSpPr/>
          <p:nvPr/>
        </p:nvSpPr>
        <p:spPr>
          <a:xfrm>
            <a:off x="228600" y="4029635"/>
            <a:ext cx="8458200" cy="2585323"/>
          </a:xfrm>
          <a:prstGeom prst="rect">
            <a:avLst/>
          </a:prstGeom>
        </p:spPr>
        <p:txBody>
          <a:bodyPr wrap="square">
            <a:spAutoFit/>
          </a:bodyPr>
          <a:lstStyle/>
          <a:p>
            <a:r>
              <a:rPr lang="en-US" dirty="0" smtClean="0"/>
              <a:t>Examples:</a:t>
            </a:r>
          </a:p>
          <a:p>
            <a:r>
              <a:rPr lang="en-US" dirty="0" smtClean="0"/>
              <a:t>Creating View from a single table:</a:t>
            </a:r>
          </a:p>
          <a:p>
            <a:r>
              <a:rPr lang="en-US" dirty="0" smtClean="0"/>
              <a:t>In this example we will create a View named </a:t>
            </a:r>
            <a:r>
              <a:rPr lang="en-US" dirty="0" err="1" smtClean="0"/>
              <a:t>DetailsView</a:t>
            </a:r>
            <a:r>
              <a:rPr lang="en-US" dirty="0" smtClean="0"/>
              <a:t> from the table </a:t>
            </a:r>
            <a:r>
              <a:rPr lang="en-US" dirty="0" err="1" smtClean="0"/>
              <a:t>StudentDetails</a:t>
            </a:r>
            <a:r>
              <a:rPr lang="en-US" dirty="0" smtClean="0"/>
              <a:t>.</a:t>
            </a:r>
          </a:p>
          <a:p>
            <a:endParaRPr lang="en-US" dirty="0" smtClean="0"/>
          </a:p>
          <a:p>
            <a:r>
              <a:rPr lang="en-US" dirty="0" smtClean="0"/>
              <a:t>Query:</a:t>
            </a:r>
          </a:p>
          <a:p>
            <a:r>
              <a:rPr lang="en-US" dirty="0" smtClean="0"/>
              <a:t>CREATE VIEW </a:t>
            </a:r>
            <a:r>
              <a:rPr lang="en-US" dirty="0" err="1" smtClean="0"/>
              <a:t>DetailsView</a:t>
            </a:r>
            <a:r>
              <a:rPr lang="en-US" dirty="0" smtClean="0"/>
              <a:t> AS</a:t>
            </a:r>
          </a:p>
          <a:p>
            <a:r>
              <a:rPr lang="en-US" dirty="0" smtClean="0"/>
              <a:t>SELECT NAME, ADDRESS</a:t>
            </a:r>
          </a:p>
          <a:p>
            <a:r>
              <a:rPr lang="en-US" dirty="0" smtClean="0"/>
              <a:t>FROM </a:t>
            </a:r>
            <a:r>
              <a:rPr lang="en-US" dirty="0" err="1" smtClean="0"/>
              <a:t>StudentDetails</a:t>
            </a:r>
            <a:endParaRPr lang="en-US" dirty="0" smtClean="0"/>
          </a:p>
          <a:p>
            <a:r>
              <a:rPr lang="en-US" dirty="0" smtClean="0"/>
              <a:t>WHERE S_ID &lt; 5;</a:t>
            </a:r>
            <a:endParaRPr lang="en-US" dirty="0"/>
          </a:p>
        </p:txBody>
      </p:sp>
    </p:spTree>
    <p:extLst>
      <p:ext uri="{BB962C8B-B14F-4D97-AF65-F5344CB8AC3E}">
        <p14:creationId xmlns:p14="http://schemas.microsoft.com/office/powerpoint/2010/main" val="343535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001000" cy="646331"/>
          </a:xfrm>
          <a:prstGeom prst="rect">
            <a:avLst/>
          </a:prstGeom>
        </p:spPr>
        <p:txBody>
          <a:bodyPr wrap="square">
            <a:spAutoFit/>
          </a:bodyPr>
          <a:lstStyle/>
          <a:p>
            <a:r>
              <a:rPr lang="en-US" dirty="0"/>
              <a:t>To see the data in the View, we can query the view in the same manner as we query a table.</a:t>
            </a:r>
          </a:p>
        </p:txBody>
      </p:sp>
      <p:sp>
        <p:nvSpPr>
          <p:cNvPr id="4" name="Rectangle 3"/>
          <p:cNvSpPr/>
          <p:nvPr/>
        </p:nvSpPr>
        <p:spPr>
          <a:xfrm>
            <a:off x="533400" y="1295400"/>
            <a:ext cx="2862322" cy="369332"/>
          </a:xfrm>
          <a:prstGeom prst="rect">
            <a:avLst/>
          </a:prstGeom>
        </p:spPr>
        <p:txBody>
          <a:bodyPr wrap="none">
            <a:spAutoFit/>
          </a:bodyPr>
          <a:lstStyle/>
          <a:p>
            <a:r>
              <a:rPr lang="en-US" dirty="0" smtClean="0"/>
              <a:t>SELECT * FROM </a:t>
            </a:r>
            <a:r>
              <a:rPr lang="en-US" dirty="0" err="1" smtClean="0"/>
              <a:t>DetailsView</a:t>
            </a:r>
            <a:r>
              <a:rPr lang="en-US" dirty="0" smtClean="0"/>
              <a:t>;</a:t>
            </a:r>
            <a:endParaRPr lang="en-US" dirty="0"/>
          </a:p>
        </p:txBody>
      </p:sp>
      <p:sp>
        <p:nvSpPr>
          <p:cNvPr id="5" name="Rectangle 4"/>
          <p:cNvSpPr/>
          <p:nvPr/>
        </p:nvSpPr>
        <p:spPr>
          <a:xfrm>
            <a:off x="533400" y="1981200"/>
            <a:ext cx="918841" cy="369332"/>
          </a:xfrm>
          <a:prstGeom prst="rect">
            <a:avLst/>
          </a:prstGeom>
        </p:spPr>
        <p:txBody>
          <a:bodyPr wrap="none">
            <a:spAutoFit/>
          </a:bodyPr>
          <a:lstStyle/>
          <a:p>
            <a:r>
              <a:rPr lang="en-US" dirty="0" smtClean="0"/>
              <a:t>Output:</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6836" y="2514600"/>
            <a:ext cx="5603564" cy="232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2858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7924800" cy="923330"/>
          </a:xfrm>
          <a:prstGeom prst="rect">
            <a:avLst/>
          </a:prstGeom>
        </p:spPr>
        <p:txBody>
          <a:bodyPr wrap="square">
            <a:spAutoFit/>
          </a:bodyPr>
          <a:lstStyle/>
          <a:p>
            <a:r>
              <a:rPr lang="en-US" dirty="0" smtClean="0"/>
              <a:t>In this example, we will create a view named </a:t>
            </a:r>
            <a:r>
              <a:rPr lang="en-US" dirty="0" err="1" smtClean="0"/>
              <a:t>StudentNames</a:t>
            </a:r>
            <a:r>
              <a:rPr lang="en-US" dirty="0" smtClean="0"/>
              <a:t> from the table </a:t>
            </a:r>
            <a:r>
              <a:rPr lang="en-US" dirty="0" err="1" smtClean="0"/>
              <a:t>StudentDetails</a:t>
            </a:r>
            <a:r>
              <a:rPr lang="en-US" dirty="0" smtClean="0"/>
              <a:t>.</a:t>
            </a:r>
          </a:p>
          <a:p>
            <a:r>
              <a:rPr lang="en-US" dirty="0" smtClean="0"/>
              <a:t>Query:</a:t>
            </a:r>
            <a:endParaRPr lang="en-US" dirty="0"/>
          </a:p>
        </p:txBody>
      </p:sp>
      <p:sp>
        <p:nvSpPr>
          <p:cNvPr id="3" name="Rectangle 2"/>
          <p:cNvSpPr/>
          <p:nvPr/>
        </p:nvSpPr>
        <p:spPr>
          <a:xfrm>
            <a:off x="381000" y="1295400"/>
            <a:ext cx="4572000" cy="1200329"/>
          </a:xfrm>
          <a:prstGeom prst="rect">
            <a:avLst/>
          </a:prstGeom>
        </p:spPr>
        <p:txBody>
          <a:bodyPr>
            <a:spAutoFit/>
          </a:bodyPr>
          <a:lstStyle/>
          <a:p>
            <a:r>
              <a:rPr lang="en-US" dirty="0" smtClean="0"/>
              <a:t>CREATE VIEW </a:t>
            </a:r>
            <a:r>
              <a:rPr lang="en-US" dirty="0" err="1" smtClean="0"/>
              <a:t>StudentNames</a:t>
            </a:r>
            <a:r>
              <a:rPr lang="en-US" dirty="0" smtClean="0"/>
              <a:t> AS</a:t>
            </a:r>
          </a:p>
          <a:p>
            <a:r>
              <a:rPr lang="en-US" dirty="0" smtClean="0"/>
              <a:t>SELECT S_ID, NAME</a:t>
            </a:r>
          </a:p>
          <a:p>
            <a:r>
              <a:rPr lang="en-US" dirty="0" smtClean="0"/>
              <a:t>FROM </a:t>
            </a:r>
            <a:r>
              <a:rPr lang="en-US" dirty="0" err="1" smtClean="0"/>
              <a:t>StudentDetails</a:t>
            </a:r>
            <a:endParaRPr lang="en-US" dirty="0" smtClean="0"/>
          </a:p>
          <a:p>
            <a:r>
              <a:rPr lang="en-US" dirty="0" smtClean="0"/>
              <a:t>ORDER BY NAME;</a:t>
            </a:r>
            <a:endParaRPr lang="en-US" dirty="0"/>
          </a:p>
        </p:txBody>
      </p:sp>
      <p:sp>
        <p:nvSpPr>
          <p:cNvPr id="4" name="Rectangle 3"/>
          <p:cNvSpPr/>
          <p:nvPr/>
        </p:nvSpPr>
        <p:spPr>
          <a:xfrm>
            <a:off x="457200" y="2539801"/>
            <a:ext cx="4572000" cy="1200329"/>
          </a:xfrm>
          <a:prstGeom prst="rect">
            <a:avLst/>
          </a:prstGeom>
        </p:spPr>
        <p:txBody>
          <a:bodyPr>
            <a:spAutoFit/>
          </a:bodyPr>
          <a:lstStyle/>
          <a:p>
            <a:r>
              <a:rPr lang="en-US" dirty="0" smtClean="0"/>
              <a:t>If we now query the view as,</a:t>
            </a:r>
          </a:p>
          <a:p>
            <a:endParaRPr lang="en-US" dirty="0" smtClean="0"/>
          </a:p>
          <a:p>
            <a:r>
              <a:rPr lang="en-US" dirty="0" smtClean="0"/>
              <a:t>SELECT * FROM </a:t>
            </a:r>
            <a:r>
              <a:rPr lang="en-US" dirty="0" err="1" smtClean="0"/>
              <a:t>StudentNames</a:t>
            </a:r>
            <a:r>
              <a:rPr lang="en-US" dirty="0" smtClean="0"/>
              <a:t>;</a:t>
            </a:r>
          </a:p>
          <a:p>
            <a:r>
              <a:rPr lang="en-US" dirty="0" smtClean="0"/>
              <a:t>Output:</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740130"/>
            <a:ext cx="5486400" cy="250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8388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077200" cy="2031325"/>
          </a:xfrm>
          <a:prstGeom prst="rect">
            <a:avLst/>
          </a:prstGeom>
        </p:spPr>
        <p:txBody>
          <a:bodyPr wrap="square">
            <a:spAutoFit/>
          </a:bodyPr>
          <a:lstStyle/>
          <a:p>
            <a:r>
              <a:rPr lang="en-US" b="1" dirty="0" smtClean="0"/>
              <a:t>Creating View from multiple tables: </a:t>
            </a:r>
          </a:p>
          <a:p>
            <a:endParaRPr lang="en-US" dirty="0"/>
          </a:p>
          <a:p>
            <a:r>
              <a:rPr lang="en-US" dirty="0" smtClean="0"/>
              <a:t>In this example we will create a View named </a:t>
            </a:r>
            <a:r>
              <a:rPr lang="en-US" dirty="0" err="1" smtClean="0"/>
              <a:t>MarksView</a:t>
            </a:r>
            <a:r>
              <a:rPr lang="en-US" dirty="0" smtClean="0"/>
              <a:t> from two tables </a:t>
            </a:r>
            <a:r>
              <a:rPr lang="en-US" dirty="0" err="1" smtClean="0"/>
              <a:t>StudentDetails</a:t>
            </a:r>
            <a:r>
              <a:rPr lang="en-US" dirty="0" smtClean="0"/>
              <a:t> and </a:t>
            </a:r>
            <a:r>
              <a:rPr lang="en-US" dirty="0" err="1" smtClean="0"/>
              <a:t>StudentMarks</a:t>
            </a:r>
            <a:r>
              <a:rPr lang="en-US" dirty="0" smtClean="0"/>
              <a:t>. To create a View from multiple tables we can simply include multiple tables in the SELECT statement. </a:t>
            </a:r>
          </a:p>
          <a:p>
            <a:endParaRPr lang="en-US" dirty="0"/>
          </a:p>
          <a:p>
            <a:r>
              <a:rPr lang="en-US" dirty="0" smtClean="0"/>
              <a:t>Query:</a:t>
            </a:r>
            <a:endParaRPr lang="en-US" dirty="0"/>
          </a:p>
        </p:txBody>
      </p:sp>
      <p:sp>
        <p:nvSpPr>
          <p:cNvPr id="3" name="Rectangle 2"/>
          <p:cNvSpPr/>
          <p:nvPr/>
        </p:nvSpPr>
        <p:spPr>
          <a:xfrm>
            <a:off x="457200" y="2590800"/>
            <a:ext cx="4572000" cy="2031325"/>
          </a:xfrm>
          <a:prstGeom prst="rect">
            <a:avLst/>
          </a:prstGeom>
        </p:spPr>
        <p:txBody>
          <a:bodyPr>
            <a:spAutoFit/>
          </a:bodyPr>
          <a:lstStyle/>
          <a:p>
            <a:r>
              <a:rPr lang="en-US" dirty="0" smtClean="0"/>
              <a:t>CREATE VIEW </a:t>
            </a:r>
            <a:r>
              <a:rPr lang="en-US" dirty="0" err="1" smtClean="0"/>
              <a:t>MarksView</a:t>
            </a:r>
            <a:r>
              <a:rPr lang="en-US" dirty="0" smtClean="0"/>
              <a:t> AS</a:t>
            </a:r>
          </a:p>
          <a:p>
            <a:r>
              <a:rPr lang="en-US" dirty="0" smtClean="0"/>
              <a:t>SELECT StudentDetails.NAME, </a:t>
            </a:r>
            <a:r>
              <a:rPr lang="en-US" dirty="0" err="1" smtClean="0"/>
              <a:t>StudentDetails.ADDRESS</a:t>
            </a:r>
            <a:r>
              <a:rPr lang="en-US" dirty="0" smtClean="0"/>
              <a:t>, </a:t>
            </a:r>
            <a:r>
              <a:rPr lang="en-US" dirty="0" err="1" smtClean="0"/>
              <a:t>StudentMarks.MARKS</a:t>
            </a:r>
            <a:endParaRPr lang="en-US" dirty="0" smtClean="0"/>
          </a:p>
          <a:p>
            <a:r>
              <a:rPr lang="en-US" dirty="0" smtClean="0"/>
              <a:t>FROM </a:t>
            </a:r>
            <a:r>
              <a:rPr lang="en-US" dirty="0" err="1" smtClean="0"/>
              <a:t>StudentDetails</a:t>
            </a:r>
            <a:r>
              <a:rPr lang="en-US" dirty="0" smtClean="0"/>
              <a:t>, </a:t>
            </a:r>
            <a:r>
              <a:rPr lang="en-US" dirty="0" err="1" smtClean="0"/>
              <a:t>StudentMarks</a:t>
            </a:r>
            <a:endParaRPr lang="en-US" dirty="0" smtClean="0"/>
          </a:p>
          <a:p>
            <a:r>
              <a:rPr lang="en-US" dirty="0" smtClean="0"/>
              <a:t>WHERE StudentDetails.NAME = StudentMarks.NAME;</a:t>
            </a:r>
            <a:endParaRPr lang="en-US" dirty="0"/>
          </a:p>
        </p:txBody>
      </p:sp>
      <p:sp>
        <p:nvSpPr>
          <p:cNvPr id="4" name="Rectangle 3"/>
          <p:cNvSpPr/>
          <p:nvPr/>
        </p:nvSpPr>
        <p:spPr>
          <a:xfrm>
            <a:off x="762000" y="4876800"/>
            <a:ext cx="4572000" cy="923330"/>
          </a:xfrm>
          <a:prstGeom prst="rect">
            <a:avLst/>
          </a:prstGeom>
        </p:spPr>
        <p:txBody>
          <a:bodyPr>
            <a:spAutoFit/>
          </a:bodyPr>
          <a:lstStyle/>
          <a:p>
            <a:r>
              <a:rPr lang="en-US" dirty="0" smtClean="0"/>
              <a:t>To display data of View </a:t>
            </a:r>
            <a:r>
              <a:rPr lang="en-US" dirty="0" err="1" smtClean="0"/>
              <a:t>MarksView</a:t>
            </a:r>
            <a:r>
              <a:rPr lang="en-US" dirty="0" smtClean="0"/>
              <a:t>:</a:t>
            </a:r>
          </a:p>
          <a:p>
            <a:endParaRPr lang="en-US" dirty="0" smtClean="0"/>
          </a:p>
          <a:p>
            <a:r>
              <a:rPr lang="en-US" dirty="0" smtClean="0"/>
              <a:t>SELECT * FROM </a:t>
            </a:r>
            <a:r>
              <a:rPr lang="en-US" dirty="0" err="1" smtClean="0"/>
              <a:t>MarksView</a:t>
            </a:r>
            <a:r>
              <a:rPr lang="en-US" dirty="0" smtClean="0"/>
              <a:t>;</a:t>
            </a:r>
          </a:p>
        </p:txBody>
      </p:sp>
    </p:spTree>
    <p:extLst>
      <p:ext uri="{BB962C8B-B14F-4D97-AF65-F5344CB8AC3E}">
        <p14:creationId xmlns:p14="http://schemas.microsoft.com/office/powerpoint/2010/main" val="3785805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1934</Words>
  <Application>Microsoft Office PowerPoint</Application>
  <PresentationFormat>On-screen Show (4:3)</PresentationFormat>
  <Paragraphs>185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UNIT-2.5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UNIT-2.5</dc:title>
  <dc:creator>vedant</dc:creator>
  <cp:lastModifiedBy>vedant</cp:lastModifiedBy>
  <cp:revision>8</cp:revision>
  <dcterms:created xsi:type="dcterms:W3CDTF">2022-10-03T07:52:47Z</dcterms:created>
  <dcterms:modified xsi:type="dcterms:W3CDTF">2022-10-04T07:07:06Z</dcterms:modified>
</cp:coreProperties>
</file>