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1253" y="-74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20B9B-0378-4561-9C07-5C49F3DA834E}" type="datetimeFigureOut">
              <a:rPr lang="en-US" smtClean="0"/>
              <a:pPr/>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7C1DCB-8AA2-4A2A-9CD5-772EC94AD655}" type="slidenum">
              <a:rPr lang="en-US" smtClean="0"/>
              <a:pPr/>
              <a:t>‹#›</a:t>
            </a:fld>
            <a:endParaRPr lang="en-US"/>
          </a:p>
        </p:txBody>
      </p:sp>
    </p:spTree>
    <p:extLst>
      <p:ext uri="{BB962C8B-B14F-4D97-AF65-F5344CB8AC3E}">
        <p14:creationId xmlns:p14="http://schemas.microsoft.com/office/powerpoint/2010/main" val="393402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BCEDC1-7F7A-46CF-8FC2-40F76F7B5A46}" type="datetime1">
              <a:rPr lang="en-US" smtClean="0"/>
              <a:pPr/>
              <a:t>11/17/2022</a:t>
            </a:fld>
            <a:endParaRPr lang="en-US"/>
          </a:p>
        </p:txBody>
      </p:sp>
      <p:sp>
        <p:nvSpPr>
          <p:cNvPr id="5" name="Footer Placeholder 4"/>
          <p:cNvSpPr>
            <a:spLocks noGrp="1"/>
          </p:cNvSpPr>
          <p:nvPr>
            <p:ph type="ftr" sz="quarter" idx="11"/>
          </p:nvPr>
        </p:nvSpPr>
        <p:spPr/>
        <p:txBody>
          <a:bodyPr/>
          <a:lstStyle/>
          <a:p>
            <a:r>
              <a:rPr lang="en-US" smtClean="0"/>
              <a:t>Dr. Shivani Joshi</a:t>
            </a:r>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2182707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01D71C-B9B9-4362-BD2A-4F894C1B6715}" type="datetime1">
              <a:rPr lang="en-US" smtClean="0"/>
              <a:pPr/>
              <a:t>11/17/2022</a:t>
            </a:fld>
            <a:endParaRPr lang="en-US"/>
          </a:p>
        </p:txBody>
      </p:sp>
      <p:sp>
        <p:nvSpPr>
          <p:cNvPr id="5" name="Footer Placeholder 4"/>
          <p:cNvSpPr>
            <a:spLocks noGrp="1"/>
          </p:cNvSpPr>
          <p:nvPr>
            <p:ph type="ftr" sz="quarter" idx="11"/>
          </p:nvPr>
        </p:nvSpPr>
        <p:spPr/>
        <p:txBody>
          <a:bodyPr/>
          <a:lstStyle/>
          <a:p>
            <a:r>
              <a:rPr lang="en-US" smtClean="0"/>
              <a:t>Dr. Shivani Joshi</a:t>
            </a:r>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241208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DA41B-761C-4619-B699-C1DB7EED443F}" type="datetime1">
              <a:rPr lang="en-US" smtClean="0"/>
              <a:pPr/>
              <a:t>11/17/2022</a:t>
            </a:fld>
            <a:endParaRPr lang="en-US"/>
          </a:p>
        </p:txBody>
      </p:sp>
      <p:sp>
        <p:nvSpPr>
          <p:cNvPr id="5" name="Footer Placeholder 4"/>
          <p:cNvSpPr>
            <a:spLocks noGrp="1"/>
          </p:cNvSpPr>
          <p:nvPr>
            <p:ph type="ftr" sz="quarter" idx="11"/>
          </p:nvPr>
        </p:nvSpPr>
        <p:spPr/>
        <p:txBody>
          <a:bodyPr/>
          <a:lstStyle/>
          <a:p>
            <a:r>
              <a:rPr lang="en-US" smtClean="0"/>
              <a:t>Dr. Shivani Joshi</a:t>
            </a:r>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813553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9F2037-7F28-40DF-8B34-B110B3468602}" type="datetime1">
              <a:rPr lang="en-US" smtClean="0"/>
              <a:pPr/>
              <a:t>11/17/2022</a:t>
            </a:fld>
            <a:endParaRPr lang="en-US" dirty="0"/>
          </a:p>
        </p:txBody>
      </p:sp>
      <p:sp>
        <p:nvSpPr>
          <p:cNvPr id="5" name="Footer Placeholder 4"/>
          <p:cNvSpPr>
            <a:spLocks noGrp="1"/>
          </p:cNvSpPr>
          <p:nvPr>
            <p:ph type="ftr" sz="quarter" idx="11"/>
          </p:nvPr>
        </p:nvSpPr>
        <p:spPr/>
        <p:txBody>
          <a:bodyPr/>
          <a:lstStyle/>
          <a:p>
            <a:r>
              <a:rPr lang="en-US" smtClean="0"/>
              <a:t>Dr. Shivani Joshi</a:t>
            </a:r>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3323444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6D575E-B2FA-4DAC-89D7-345EFD6362AC}" type="datetime1">
              <a:rPr lang="en-US" smtClean="0"/>
              <a:pPr/>
              <a:t>11/17/2022</a:t>
            </a:fld>
            <a:endParaRPr lang="en-US"/>
          </a:p>
        </p:txBody>
      </p:sp>
      <p:sp>
        <p:nvSpPr>
          <p:cNvPr id="5" name="Footer Placeholder 4"/>
          <p:cNvSpPr>
            <a:spLocks noGrp="1"/>
          </p:cNvSpPr>
          <p:nvPr>
            <p:ph type="ftr" sz="quarter" idx="11"/>
          </p:nvPr>
        </p:nvSpPr>
        <p:spPr/>
        <p:txBody>
          <a:bodyPr/>
          <a:lstStyle/>
          <a:p>
            <a:r>
              <a:rPr lang="en-US" smtClean="0"/>
              <a:t>Dr. Shivani Joshi</a:t>
            </a:r>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3060411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6C765B-3E5A-4DB2-A2EF-6E80FC603CDE}" type="datetime1">
              <a:rPr lang="en-US" smtClean="0"/>
              <a:pPr/>
              <a:t>11/17/2022</a:t>
            </a:fld>
            <a:endParaRPr lang="en-US"/>
          </a:p>
        </p:txBody>
      </p:sp>
      <p:sp>
        <p:nvSpPr>
          <p:cNvPr id="6" name="Footer Placeholder 5"/>
          <p:cNvSpPr>
            <a:spLocks noGrp="1"/>
          </p:cNvSpPr>
          <p:nvPr>
            <p:ph type="ftr" sz="quarter" idx="11"/>
          </p:nvPr>
        </p:nvSpPr>
        <p:spPr/>
        <p:txBody>
          <a:bodyPr/>
          <a:lstStyle/>
          <a:p>
            <a:r>
              <a:rPr lang="en-US" smtClean="0"/>
              <a:t>Dr. Shivani Joshi</a:t>
            </a:r>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2475077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F6D67D-7C8C-417A-A705-F2CAAB9730F6}" type="datetime1">
              <a:rPr lang="en-US" smtClean="0"/>
              <a:pPr/>
              <a:t>11/17/2022</a:t>
            </a:fld>
            <a:endParaRPr lang="en-US"/>
          </a:p>
        </p:txBody>
      </p:sp>
      <p:sp>
        <p:nvSpPr>
          <p:cNvPr id="8" name="Footer Placeholder 7"/>
          <p:cNvSpPr>
            <a:spLocks noGrp="1"/>
          </p:cNvSpPr>
          <p:nvPr>
            <p:ph type="ftr" sz="quarter" idx="11"/>
          </p:nvPr>
        </p:nvSpPr>
        <p:spPr/>
        <p:txBody>
          <a:bodyPr/>
          <a:lstStyle/>
          <a:p>
            <a:r>
              <a:rPr lang="en-US" smtClean="0"/>
              <a:t>Dr. Shivani Joshi</a:t>
            </a:r>
            <a:endParaRPr lang="en-US"/>
          </a:p>
        </p:txBody>
      </p:sp>
      <p:sp>
        <p:nvSpPr>
          <p:cNvPr id="9" name="Slide Number Placeholder 8"/>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9166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73FCE3-57EB-4D11-A69E-DD7E41B62343}" type="datetime1">
              <a:rPr lang="en-US" smtClean="0"/>
              <a:pPr/>
              <a:t>11/17/2022</a:t>
            </a:fld>
            <a:endParaRPr lang="en-US"/>
          </a:p>
        </p:txBody>
      </p:sp>
      <p:sp>
        <p:nvSpPr>
          <p:cNvPr id="4" name="Footer Placeholder 3"/>
          <p:cNvSpPr>
            <a:spLocks noGrp="1"/>
          </p:cNvSpPr>
          <p:nvPr>
            <p:ph type="ftr" sz="quarter" idx="11"/>
          </p:nvPr>
        </p:nvSpPr>
        <p:spPr/>
        <p:txBody>
          <a:bodyPr/>
          <a:lstStyle/>
          <a:p>
            <a:r>
              <a:rPr lang="en-US" smtClean="0"/>
              <a:t>Dr. Shivani Joshi</a:t>
            </a:r>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590630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023D1C-AEBA-4FF2-8309-C67F84324F8B}" type="datetime1">
              <a:rPr lang="en-US" smtClean="0"/>
              <a:pPr/>
              <a:t>11/17/2022</a:t>
            </a:fld>
            <a:endParaRPr lang="en-US"/>
          </a:p>
        </p:txBody>
      </p:sp>
      <p:sp>
        <p:nvSpPr>
          <p:cNvPr id="3" name="Footer Placeholder 2"/>
          <p:cNvSpPr>
            <a:spLocks noGrp="1"/>
          </p:cNvSpPr>
          <p:nvPr>
            <p:ph type="ftr" sz="quarter" idx="11"/>
          </p:nvPr>
        </p:nvSpPr>
        <p:spPr/>
        <p:txBody>
          <a:bodyPr/>
          <a:lstStyle/>
          <a:p>
            <a:r>
              <a:rPr lang="en-US" smtClean="0"/>
              <a:t>Dr. Shivani Joshi</a:t>
            </a:r>
            <a:endParaRPr lang="en-US"/>
          </a:p>
        </p:txBody>
      </p:sp>
      <p:sp>
        <p:nvSpPr>
          <p:cNvPr id="4" name="Slide Number Placeholder 3"/>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3310485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29B1D6-6676-48E3-BDF2-C26D522762F4}" type="datetime1">
              <a:rPr lang="en-US" smtClean="0"/>
              <a:pPr/>
              <a:t>11/17/2022</a:t>
            </a:fld>
            <a:endParaRPr lang="en-US"/>
          </a:p>
        </p:txBody>
      </p:sp>
      <p:sp>
        <p:nvSpPr>
          <p:cNvPr id="6" name="Footer Placeholder 5"/>
          <p:cNvSpPr>
            <a:spLocks noGrp="1"/>
          </p:cNvSpPr>
          <p:nvPr>
            <p:ph type="ftr" sz="quarter" idx="11"/>
          </p:nvPr>
        </p:nvSpPr>
        <p:spPr/>
        <p:txBody>
          <a:bodyPr/>
          <a:lstStyle/>
          <a:p>
            <a:r>
              <a:rPr lang="en-US" smtClean="0"/>
              <a:t>Dr. Shivani Joshi</a:t>
            </a:r>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3832297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9E3B25-B5FB-4581-9B12-CC22FEBE7752}" type="datetime1">
              <a:rPr lang="en-US" smtClean="0"/>
              <a:pPr/>
              <a:t>11/17/2022</a:t>
            </a:fld>
            <a:endParaRPr lang="en-US"/>
          </a:p>
        </p:txBody>
      </p:sp>
      <p:sp>
        <p:nvSpPr>
          <p:cNvPr id="6" name="Footer Placeholder 5"/>
          <p:cNvSpPr>
            <a:spLocks noGrp="1"/>
          </p:cNvSpPr>
          <p:nvPr>
            <p:ph type="ftr" sz="quarter" idx="11"/>
          </p:nvPr>
        </p:nvSpPr>
        <p:spPr/>
        <p:txBody>
          <a:bodyPr/>
          <a:lstStyle/>
          <a:p>
            <a:r>
              <a:rPr lang="en-US" smtClean="0"/>
              <a:t>Dr. Shivani Joshi</a:t>
            </a:r>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1438271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0E183-6EE2-4645-AC7D-FDAF6439C07F}" type="datetime1">
              <a:rPr lang="en-US" smtClean="0"/>
              <a:pPr/>
              <a:t>11/17/2022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Dr. Shivani Joshi</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4113702061"/>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 xmlns:a16="http://schemas.microsoft.com/office/drawing/2014/main" id="{78933CF7-E2BB-456A-A786-25C156E5182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cstate="print">
            <a:alphaModFix/>
          </a:blip>
          <a:srcRect t="279" r="1" b="1"/>
          <a:stretch/>
        </p:blipFill>
        <p:spPr>
          <a:xfrm>
            <a:off x="-48361" y="24526"/>
            <a:ext cx="12188952" cy="6856624"/>
          </a:xfrm>
          <a:prstGeom prst="rect">
            <a:avLst/>
          </a:prstGeom>
        </p:spPr>
      </p:pic>
      <p:sp>
        <p:nvSpPr>
          <p:cNvPr id="2" name="Title 1">
            <a:extLst>
              <a:ext uri="{FF2B5EF4-FFF2-40B4-BE49-F238E27FC236}">
                <a16:creationId xmlns="" xmlns:a16="http://schemas.microsoft.com/office/drawing/2014/main" id="{2EBA2DDE-64EE-4874-ADAD-C3998F83B8F2}"/>
              </a:ext>
            </a:extLst>
          </p:cNvPr>
          <p:cNvSpPr>
            <a:spLocks noGrp="1"/>
          </p:cNvSpPr>
          <p:nvPr>
            <p:ph type="ctrTitle"/>
          </p:nvPr>
        </p:nvSpPr>
        <p:spPr>
          <a:xfrm>
            <a:off x="996275" y="3688205"/>
            <a:ext cx="10190071" cy="1299290"/>
          </a:xfrm>
        </p:spPr>
        <p:txBody>
          <a:bodyPr anchor="b">
            <a:normAutofit/>
          </a:bodyPr>
          <a:lstStyle/>
          <a:p>
            <a:r>
              <a:rPr lang="en-US" sz="5400" dirty="0">
                <a:solidFill>
                  <a:srgbClr val="FFFFFF"/>
                </a:solidFill>
              </a:rPr>
              <a:t>Unit-4</a:t>
            </a:r>
          </a:p>
        </p:txBody>
      </p:sp>
      <p:sp>
        <p:nvSpPr>
          <p:cNvPr id="3" name="Subtitle 2">
            <a:extLst>
              <a:ext uri="{FF2B5EF4-FFF2-40B4-BE49-F238E27FC236}">
                <a16:creationId xmlns="" xmlns:a16="http://schemas.microsoft.com/office/drawing/2014/main" id="{2BD36BFE-CE0F-48F6-B407-E493AD34F47D}"/>
              </a:ext>
            </a:extLst>
          </p:cNvPr>
          <p:cNvSpPr>
            <a:spLocks noGrp="1"/>
          </p:cNvSpPr>
          <p:nvPr>
            <p:ph type="subTitle" idx="1"/>
          </p:nvPr>
        </p:nvSpPr>
        <p:spPr>
          <a:xfrm>
            <a:off x="1218708" y="5181306"/>
            <a:ext cx="9781327" cy="947784"/>
          </a:xfrm>
        </p:spPr>
        <p:txBody>
          <a:bodyPr anchor="t">
            <a:normAutofit/>
          </a:bodyPr>
          <a:lstStyle/>
          <a:p>
            <a:r>
              <a:rPr lang="en-US" sz="4400" dirty="0">
                <a:solidFill>
                  <a:srgbClr val="FFFFFF"/>
                </a:solidFill>
              </a:rPr>
              <a:t>4.1 -Transaction Processing</a:t>
            </a:r>
          </a:p>
        </p:txBody>
      </p:sp>
      <p:sp>
        <p:nvSpPr>
          <p:cNvPr id="5" name="Footer Placeholder 4">
            <a:extLst>
              <a:ext uri="{FF2B5EF4-FFF2-40B4-BE49-F238E27FC236}">
                <a16:creationId xmlns="" xmlns:a16="http://schemas.microsoft.com/office/drawing/2014/main" id="{EBF72914-DCB4-4231-819D-6165FD6F6E4A}"/>
              </a:ext>
            </a:extLst>
          </p:cNvPr>
          <p:cNvSpPr>
            <a:spLocks noGrp="1"/>
          </p:cNvSpPr>
          <p:nvPr>
            <p:ph type="ftr" sz="quarter" idx="11"/>
          </p:nvPr>
        </p:nvSpPr>
        <p:spPr/>
        <p:txBody>
          <a:bodyPr/>
          <a:lstStyle/>
          <a:p>
            <a:r>
              <a:rPr lang="en-US"/>
              <a:t>Dr. Shivani Joshi</a:t>
            </a:r>
          </a:p>
        </p:txBody>
      </p:sp>
      <p:pic>
        <p:nvPicPr>
          <p:cNvPr id="6" name="Audio 5">
            <a:hlinkClick r:id="" action="ppaction://media"/>
            <a:extLst>
              <a:ext uri="{FF2B5EF4-FFF2-40B4-BE49-F238E27FC236}">
                <a16:creationId xmlns="" xmlns:a16="http://schemas.microsoft.com/office/drawing/2014/main" id="{CE3661A3-3674-40AC-934E-F18FD21CA768}"/>
              </a:ext>
            </a:extLst>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13370119"/>
      </p:ext>
    </p:extLst>
  </p:cSld>
  <p:clrMapOvr>
    <a:masterClrMapping/>
  </p:clrMapOvr>
  <mc:AlternateContent xmlns:mc="http://schemas.openxmlformats.org/markup-compatibility/2006" xmlns:p14="http://schemas.microsoft.com/office/powerpoint/2010/main">
    <mc:Choice Requires="p14">
      <p:transition spd="slow" p14:dur="2000" advTm="7179"/>
    </mc:Choice>
    <mc:Fallback xmlns="">
      <p:transition spd="slow" advTm="7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10" repeatCount="indefinite" fill="hold" display="0">
                  <p:stCondLst>
                    <p:cond delay="indefinite"/>
                  </p:stCondLst>
                </p:cTn>
                <p:tgtEl>
                  <p:spTgt spid="4"/>
                </p:tgtEl>
              </p:cMediaNode>
            </p:vide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221" objId="4"/>
        <p14:playEvt time="6969" objId="4"/>
        <p14:stopEvt time="7179"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448FF1-EC75-4F23-91F6-851A9B0E4CAE}"/>
              </a:ext>
            </a:extLst>
          </p:cNvPr>
          <p:cNvSpPr>
            <a:spLocks noGrp="1"/>
          </p:cNvSpPr>
          <p:nvPr>
            <p:ph type="title"/>
          </p:nvPr>
        </p:nvSpPr>
        <p:spPr/>
        <p:txBody>
          <a:bodyPr>
            <a:normAutofit fontScale="90000"/>
          </a:bodyPr>
          <a:lstStyle/>
          <a:p>
            <a:r>
              <a:rPr lang="en-US" b="0" i="0" dirty="0">
                <a:solidFill>
                  <a:srgbClr val="610B38"/>
                </a:solidFill>
                <a:effectLst/>
                <a:latin typeface="erdana"/>
              </a:rPr>
              <a:t>Durability</a:t>
            </a:r>
            <a:br>
              <a:rPr lang="en-US" b="0" i="0" dirty="0">
                <a:solidFill>
                  <a:srgbClr val="610B38"/>
                </a:solidFill>
                <a:effectLst/>
                <a:latin typeface="erdana"/>
              </a:rPr>
            </a:br>
            <a:endParaRPr lang="en-US" dirty="0"/>
          </a:p>
        </p:txBody>
      </p:sp>
      <p:sp>
        <p:nvSpPr>
          <p:cNvPr id="3" name="Content Placeholder 2">
            <a:extLst>
              <a:ext uri="{FF2B5EF4-FFF2-40B4-BE49-F238E27FC236}">
                <a16:creationId xmlns="" xmlns:a16="http://schemas.microsoft.com/office/drawing/2014/main" id="{2169315D-6E4E-4FD2-BD4A-5E9B7595D3B7}"/>
              </a:ext>
            </a:extLst>
          </p:cNvPr>
          <p:cNvSpPr>
            <a:spLocks noGrp="1"/>
          </p:cNvSpPr>
          <p:nvPr>
            <p:ph idx="1"/>
          </p:nvPr>
        </p:nvSpPr>
        <p:spPr>
          <a:xfrm>
            <a:off x="578734" y="1377387"/>
            <a:ext cx="10775066" cy="4799576"/>
          </a:xfrm>
        </p:spPr>
        <p:txBody>
          <a:bodyPr>
            <a:normAutofit fontScale="92500" lnSpcReduction="20000"/>
          </a:bodyPr>
          <a:lstStyle/>
          <a:p>
            <a:pPr algn="l">
              <a:buFont typeface="Arial" panose="020B0604020202020204" pitchFamily="34" charset="0"/>
              <a:buChar char="•"/>
            </a:pPr>
            <a:r>
              <a:rPr lang="en-US" b="0" dirty="0">
                <a:solidFill>
                  <a:srgbClr val="000000"/>
                </a:solidFill>
                <a:effectLst/>
                <a:latin typeface="verdana" panose="020B0604030504040204" pitchFamily="34" charset="0"/>
              </a:rPr>
              <a:t>The durability property is used to indicate the performance of the database's consistent state. It states that the transaction made the permanent changes.</a:t>
            </a:r>
          </a:p>
          <a:p>
            <a:pPr algn="l">
              <a:buFont typeface="Arial" panose="020B0604020202020204" pitchFamily="34" charset="0"/>
              <a:buChar char="•"/>
            </a:pPr>
            <a:r>
              <a:rPr lang="en-US" b="0" dirty="0">
                <a:solidFill>
                  <a:srgbClr val="000000"/>
                </a:solidFill>
                <a:effectLst/>
                <a:latin typeface="verdana" panose="020B0604030504040204" pitchFamily="34" charset="0"/>
              </a:rPr>
              <a:t>They cannot be lost by the erroneous operation of a faulty transaction or by the system failure. When a transaction is completed, then the database reaches a state known as the consistent state. That consistent state cannot be lost, even in the event of a system's failure.</a:t>
            </a:r>
          </a:p>
          <a:p>
            <a:pPr algn="l">
              <a:buFont typeface="Arial" panose="020B0604020202020204" pitchFamily="34" charset="0"/>
              <a:buChar char="•"/>
            </a:pPr>
            <a:r>
              <a:rPr lang="en-US" b="0" dirty="0">
                <a:solidFill>
                  <a:srgbClr val="000000"/>
                </a:solidFill>
                <a:effectLst/>
                <a:latin typeface="verdana" panose="020B0604030504040204" pitchFamily="34" charset="0"/>
              </a:rPr>
              <a:t>The recovery subsystem of the DBMS has the responsibility of Durability property.</a:t>
            </a:r>
          </a:p>
          <a:p>
            <a:endParaRPr lang="en-US" dirty="0"/>
          </a:p>
        </p:txBody>
      </p:sp>
      <p:sp>
        <p:nvSpPr>
          <p:cNvPr id="4" name="Footer Placeholder 3">
            <a:extLst>
              <a:ext uri="{FF2B5EF4-FFF2-40B4-BE49-F238E27FC236}">
                <a16:creationId xmlns="" xmlns:a16="http://schemas.microsoft.com/office/drawing/2014/main" id="{8A0D2C85-7A67-427B-87A1-756645161761}"/>
              </a:ext>
            </a:extLst>
          </p:cNvPr>
          <p:cNvSpPr>
            <a:spLocks noGrp="1"/>
          </p:cNvSpPr>
          <p:nvPr>
            <p:ph type="ftr" sz="quarter" idx="11"/>
          </p:nvPr>
        </p:nvSpPr>
        <p:spPr/>
        <p:txBody>
          <a:bodyPr/>
          <a:lstStyle/>
          <a:p>
            <a:r>
              <a:rPr lang="en-US"/>
              <a:t>Dr. Shivani Joshi</a:t>
            </a:r>
          </a:p>
        </p:txBody>
      </p:sp>
      <p:pic>
        <p:nvPicPr>
          <p:cNvPr id="5" name="Audio 4">
            <a:hlinkClick r:id="" action="ppaction://media"/>
            <a:extLst>
              <a:ext uri="{FF2B5EF4-FFF2-40B4-BE49-F238E27FC236}">
                <a16:creationId xmlns="" xmlns:a16="http://schemas.microsoft.com/office/drawing/2014/main" id="{C6E698B6-73A0-488C-9731-1A893C5B8E0D}"/>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92001198"/>
      </p:ext>
    </p:extLst>
  </p:cSld>
  <p:clrMapOvr>
    <a:masterClrMapping/>
  </p:clrMapOvr>
  <mc:AlternateContent xmlns:mc="http://schemas.openxmlformats.org/markup-compatibility/2006" xmlns:p14="http://schemas.microsoft.com/office/powerpoint/2010/main">
    <mc:Choice Requires="p14">
      <p:transition spd="slow" p14:dur="2000" advTm="49004"/>
    </mc:Choice>
    <mc:Fallback xmlns="">
      <p:transition spd="slow" advTm="49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487278-731B-4029-9017-2B2EE8AE5086}"/>
              </a:ext>
            </a:extLst>
          </p:cNvPr>
          <p:cNvSpPr>
            <a:spLocks noGrp="1"/>
          </p:cNvSpPr>
          <p:nvPr>
            <p:ph type="title"/>
          </p:nvPr>
        </p:nvSpPr>
        <p:spPr/>
        <p:txBody>
          <a:bodyPr>
            <a:normAutofit fontScale="90000"/>
          </a:bodyPr>
          <a:lstStyle/>
          <a:p>
            <a:r>
              <a:rPr lang="en-US" b="0" i="0" dirty="0">
                <a:solidFill>
                  <a:srgbClr val="610B38"/>
                </a:solidFill>
                <a:effectLst/>
                <a:latin typeface="erdana"/>
              </a:rPr>
              <a:t>States of Transaction</a:t>
            </a:r>
            <a:br>
              <a:rPr lang="en-US" b="0" i="0" dirty="0">
                <a:solidFill>
                  <a:srgbClr val="610B38"/>
                </a:solidFill>
                <a:effectLst/>
                <a:latin typeface="erdana"/>
              </a:rPr>
            </a:br>
            <a:r>
              <a:rPr lang="en-US" b="0" i="0" dirty="0">
                <a:solidFill>
                  <a:srgbClr val="000000"/>
                </a:solidFill>
                <a:effectLst/>
                <a:latin typeface="verdana" panose="020B0604030504040204" pitchFamily="34" charset="0"/>
              </a:rPr>
              <a:t/>
            </a:r>
            <a:br>
              <a:rPr lang="en-US" b="0" i="0" dirty="0">
                <a:solidFill>
                  <a:srgbClr val="000000"/>
                </a:solidFill>
                <a:effectLst/>
                <a:latin typeface="verdana" panose="020B0604030504040204" pitchFamily="34" charset="0"/>
              </a:rPr>
            </a:br>
            <a:endParaRPr lang="en-US" dirty="0"/>
          </a:p>
        </p:txBody>
      </p:sp>
      <p:sp>
        <p:nvSpPr>
          <p:cNvPr id="3" name="Content Placeholder 2">
            <a:extLst>
              <a:ext uri="{FF2B5EF4-FFF2-40B4-BE49-F238E27FC236}">
                <a16:creationId xmlns="" xmlns:a16="http://schemas.microsoft.com/office/drawing/2014/main" id="{30E4183D-39C4-4109-8C99-8BAD1AD0D2E5}"/>
              </a:ext>
            </a:extLst>
          </p:cNvPr>
          <p:cNvSpPr>
            <a:spLocks noGrp="1"/>
          </p:cNvSpPr>
          <p:nvPr>
            <p:ph idx="1"/>
          </p:nvPr>
        </p:nvSpPr>
        <p:spPr>
          <a:xfrm>
            <a:off x="370390" y="1041722"/>
            <a:ext cx="10983410" cy="5135241"/>
          </a:xfrm>
        </p:spPr>
        <p:txBody>
          <a:bodyPr/>
          <a:lstStyle/>
          <a:p>
            <a:r>
              <a:rPr lang="en-US" b="0" i="0" dirty="0">
                <a:solidFill>
                  <a:srgbClr val="000000"/>
                </a:solidFill>
                <a:effectLst/>
                <a:latin typeface="verdana" panose="020B0604030504040204" pitchFamily="34" charset="0"/>
              </a:rPr>
              <a:t>In a database, the transaction can be in one of the following states -</a:t>
            </a:r>
            <a:endParaRPr lang="en-US" dirty="0"/>
          </a:p>
        </p:txBody>
      </p:sp>
      <p:sp>
        <p:nvSpPr>
          <p:cNvPr id="5" name="Footer Placeholder 4">
            <a:extLst>
              <a:ext uri="{FF2B5EF4-FFF2-40B4-BE49-F238E27FC236}">
                <a16:creationId xmlns="" xmlns:a16="http://schemas.microsoft.com/office/drawing/2014/main" id="{FD17A16F-DA17-4CA3-8901-02F2F68B21E9}"/>
              </a:ext>
            </a:extLst>
          </p:cNvPr>
          <p:cNvSpPr>
            <a:spLocks noGrp="1"/>
          </p:cNvSpPr>
          <p:nvPr>
            <p:ph type="ftr" sz="quarter" idx="11"/>
          </p:nvPr>
        </p:nvSpPr>
        <p:spPr/>
        <p:txBody>
          <a:bodyPr/>
          <a:lstStyle/>
          <a:p>
            <a:r>
              <a:rPr lang="en-US"/>
              <a:t>Dr. Shivani Joshi</a:t>
            </a:r>
          </a:p>
        </p:txBody>
      </p:sp>
      <p:sp>
        <p:nvSpPr>
          <p:cNvPr id="4" name="Rectangle 1">
            <a:extLst>
              <a:ext uri="{FF2B5EF4-FFF2-40B4-BE49-F238E27FC236}">
                <a16:creationId xmlns="" xmlns:a16="http://schemas.microsoft.com/office/drawing/2014/main" id="{9ED6536E-11A4-45F9-8E62-DC0DADD15684}"/>
              </a:ext>
            </a:extLst>
          </p:cNvPr>
          <p:cNvSpPr>
            <a:spLocks noChangeArrowheads="1"/>
          </p:cNvSpPr>
          <p:nvPr/>
        </p:nvSpPr>
        <p:spPr bwMode="auto">
          <a:xfrm>
            <a:off x="1284790" y="2805901"/>
            <a:ext cx="8403220" cy="33701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65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500" b="0" i="0" u="none" strike="noStrike" cap="none" normalizeH="0" baseline="0" dirty="0">
              <a:ln>
                <a:noFill/>
              </a:ln>
              <a:solidFill>
                <a:srgbClr val="610B4B"/>
              </a:solidFill>
              <a:effectLst/>
              <a:latin typeface="erdan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0" i="0" u="none" strike="noStrike" cap="none" normalizeH="0" baseline="0" dirty="0">
              <a:ln>
                <a:noFill/>
              </a:ln>
              <a:solidFill>
                <a:srgbClr val="610B4B"/>
              </a:solidFill>
              <a:effectLst/>
              <a:latin typeface="erdan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098" name="Picture 2" descr="DBMS States of Transaction">
            <a:extLst>
              <a:ext uri="{FF2B5EF4-FFF2-40B4-BE49-F238E27FC236}">
                <a16:creationId xmlns="" xmlns:a16="http://schemas.microsoft.com/office/drawing/2014/main" id="{14F33C1C-2498-45EC-BA21-2F6F143B17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1628" y="2868552"/>
            <a:ext cx="598170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 xmlns:a16="http://schemas.microsoft.com/office/drawing/2014/main" id="{9015FCB9-4134-43DE-B392-27B5FBA03057}"/>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23348974"/>
      </p:ext>
    </p:extLst>
  </p:cSld>
  <p:clrMapOvr>
    <a:masterClrMapping/>
  </p:clrMapOvr>
  <mc:AlternateContent xmlns:mc="http://schemas.openxmlformats.org/markup-compatibility/2006" xmlns:p14="http://schemas.microsoft.com/office/powerpoint/2010/main">
    <mc:Choice Requires="p14">
      <p:transition spd="slow" p14:dur="2000" advTm="20768"/>
    </mc:Choice>
    <mc:Fallback xmlns="">
      <p:transition spd="slow" advTm="2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69E2A55-28EB-4A81-A2C5-FA26B66396A5}"/>
              </a:ext>
            </a:extLst>
          </p:cNvPr>
          <p:cNvSpPr>
            <a:spLocks noGrp="1"/>
          </p:cNvSpPr>
          <p:nvPr>
            <p:ph idx="1"/>
          </p:nvPr>
        </p:nvSpPr>
        <p:spPr>
          <a:xfrm>
            <a:off x="254643" y="208344"/>
            <a:ext cx="11099157" cy="5968619"/>
          </a:xfrm>
        </p:spPr>
        <p:txBody>
          <a:bodyPr>
            <a:normAutofit fontScale="47500" lnSpcReduction="20000"/>
          </a:bodyPr>
          <a:lstStyle/>
          <a:p>
            <a:pPr marL="0" indent="0" algn="l">
              <a:buNone/>
            </a:pPr>
            <a:r>
              <a:rPr lang="en-US" sz="3400" b="0" i="0" dirty="0">
                <a:effectLst/>
                <a:latin typeface="erdana"/>
              </a:rPr>
              <a:t>Active state</a:t>
            </a:r>
          </a:p>
          <a:p>
            <a:pPr algn="l">
              <a:buFont typeface="Arial" panose="020B0604020202020204" pitchFamily="34" charset="0"/>
              <a:buChar char="•"/>
            </a:pPr>
            <a:r>
              <a:rPr lang="en-US" b="0" dirty="0">
                <a:solidFill>
                  <a:srgbClr val="000000"/>
                </a:solidFill>
                <a:effectLst/>
                <a:latin typeface="verdana" panose="020B0604030504040204" pitchFamily="34" charset="0"/>
              </a:rPr>
              <a:t>The active state is the first state of every transaction. In this state, the transaction is being executed.</a:t>
            </a:r>
          </a:p>
          <a:p>
            <a:pPr algn="l">
              <a:buFont typeface="Arial" panose="020B0604020202020204" pitchFamily="34" charset="0"/>
              <a:buChar char="•"/>
            </a:pPr>
            <a:r>
              <a:rPr lang="en-US" b="0" dirty="0">
                <a:solidFill>
                  <a:srgbClr val="000000"/>
                </a:solidFill>
                <a:effectLst/>
                <a:latin typeface="verdana" panose="020B0604030504040204" pitchFamily="34" charset="0"/>
              </a:rPr>
              <a:t>For example: Insertion or deletion or updating a record is done here. But all the records are still not saved to the database.</a:t>
            </a:r>
          </a:p>
          <a:p>
            <a:pPr marL="0" indent="0" algn="l">
              <a:buNone/>
            </a:pPr>
            <a:r>
              <a:rPr lang="en-US" sz="3400" b="0" i="0" dirty="0">
                <a:effectLst/>
                <a:latin typeface="erdana"/>
              </a:rPr>
              <a:t>Partially committed</a:t>
            </a:r>
          </a:p>
          <a:p>
            <a:pPr algn="l">
              <a:buFont typeface="Arial" panose="020B0604020202020204" pitchFamily="34" charset="0"/>
              <a:buChar char="•"/>
            </a:pPr>
            <a:r>
              <a:rPr lang="en-US" b="0" dirty="0">
                <a:solidFill>
                  <a:srgbClr val="000000"/>
                </a:solidFill>
                <a:effectLst/>
                <a:latin typeface="verdana" panose="020B0604030504040204" pitchFamily="34" charset="0"/>
              </a:rPr>
              <a:t>In the partially committed state, a transaction executes its final operation, but the data is still not saved to the database.</a:t>
            </a:r>
          </a:p>
          <a:p>
            <a:pPr algn="l">
              <a:buFont typeface="Arial" panose="020B0604020202020204" pitchFamily="34" charset="0"/>
              <a:buChar char="•"/>
            </a:pPr>
            <a:r>
              <a:rPr lang="en-US" b="0" dirty="0">
                <a:solidFill>
                  <a:srgbClr val="000000"/>
                </a:solidFill>
                <a:effectLst/>
                <a:latin typeface="verdana" panose="020B0604030504040204" pitchFamily="34" charset="0"/>
              </a:rPr>
              <a:t>In the total mark calculation example, a final display of the total marks step is executed in this state.</a:t>
            </a:r>
          </a:p>
          <a:p>
            <a:pPr marL="0" indent="0" algn="l">
              <a:buNone/>
            </a:pPr>
            <a:r>
              <a:rPr lang="en-US" sz="3400" b="0" i="0" dirty="0">
                <a:effectLst/>
                <a:latin typeface="erdana"/>
              </a:rPr>
              <a:t>Committed</a:t>
            </a:r>
          </a:p>
          <a:p>
            <a:pPr algn="l"/>
            <a:r>
              <a:rPr lang="en-US" b="0" i="0" dirty="0">
                <a:solidFill>
                  <a:srgbClr val="000000"/>
                </a:solidFill>
                <a:effectLst/>
                <a:latin typeface="verdana" panose="020B0604030504040204" pitchFamily="34" charset="0"/>
              </a:rPr>
              <a:t>A transaction is said to be in a committed state if it executes all its operations successfully. In this state, all the effects are now permanently saved on the database system.</a:t>
            </a:r>
          </a:p>
          <a:p>
            <a:pPr algn="l"/>
            <a:r>
              <a:rPr lang="en-US" b="0" i="0" dirty="0">
                <a:solidFill>
                  <a:srgbClr val="610B4B"/>
                </a:solidFill>
                <a:effectLst/>
                <a:latin typeface="erdana"/>
              </a:rPr>
              <a:t>Failed state</a:t>
            </a:r>
          </a:p>
          <a:p>
            <a:pPr algn="l">
              <a:buFont typeface="Arial" panose="020B0604020202020204" pitchFamily="34" charset="0"/>
              <a:buChar char="•"/>
            </a:pPr>
            <a:r>
              <a:rPr lang="en-US" b="0" dirty="0">
                <a:solidFill>
                  <a:srgbClr val="000000"/>
                </a:solidFill>
                <a:effectLst/>
                <a:latin typeface="verdana" panose="020B0604030504040204" pitchFamily="34" charset="0"/>
              </a:rPr>
              <a:t>If any of the checks made by the database recovery system fails, then the transaction is said to be in the failed state.</a:t>
            </a:r>
          </a:p>
          <a:p>
            <a:pPr algn="l">
              <a:buFont typeface="Arial" panose="020B0604020202020204" pitchFamily="34" charset="0"/>
              <a:buChar char="•"/>
            </a:pPr>
            <a:r>
              <a:rPr lang="en-US" b="0" dirty="0">
                <a:solidFill>
                  <a:srgbClr val="000000"/>
                </a:solidFill>
                <a:effectLst/>
                <a:latin typeface="verdana" panose="020B0604030504040204" pitchFamily="34" charset="0"/>
              </a:rPr>
              <a:t>In the example of total mark calculation, if the database is not able to fire a query to fetch the marks, then the transaction will fail to execute.</a:t>
            </a:r>
          </a:p>
          <a:p>
            <a:pPr marL="0" indent="0" algn="l">
              <a:buNone/>
            </a:pPr>
            <a:r>
              <a:rPr lang="en-US" sz="3400" b="0" i="0" dirty="0">
                <a:effectLst/>
                <a:latin typeface="erdana"/>
              </a:rPr>
              <a:t>Aborted</a:t>
            </a:r>
          </a:p>
          <a:p>
            <a:pPr algn="l">
              <a:buFont typeface="Arial" panose="020B0604020202020204" pitchFamily="34" charset="0"/>
              <a:buChar char="•"/>
            </a:pPr>
            <a:r>
              <a:rPr lang="en-US" b="0" dirty="0">
                <a:solidFill>
                  <a:srgbClr val="000000"/>
                </a:solidFill>
                <a:effectLst/>
                <a:latin typeface="verdana" panose="020B0604030504040204" pitchFamily="34" charset="0"/>
              </a:rPr>
              <a:t>If any of the checks fail and the transaction has reached a failed state then the database recovery system will make sure that the database is in its previous consistent state. If not then it will abort or roll back the transaction to bring the database into a consistent state.</a:t>
            </a:r>
          </a:p>
          <a:p>
            <a:pPr algn="l">
              <a:buFont typeface="Arial" panose="020B0604020202020204" pitchFamily="34" charset="0"/>
              <a:buChar char="•"/>
            </a:pPr>
            <a:r>
              <a:rPr lang="en-US" b="0" dirty="0">
                <a:solidFill>
                  <a:srgbClr val="000000"/>
                </a:solidFill>
                <a:effectLst/>
                <a:latin typeface="verdana" panose="020B0604030504040204" pitchFamily="34" charset="0"/>
              </a:rPr>
              <a:t>If the transaction fails in the middle of the transaction then before executing the transaction, all the executed transactions are rolled back to its consistent state.</a:t>
            </a:r>
          </a:p>
          <a:p>
            <a:pPr algn="l">
              <a:buFont typeface="Arial" panose="020B0604020202020204" pitchFamily="34" charset="0"/>
              <a:buChar char="•"/>
            </a:pPr>
            <a:r>
              <a:rPr lang="en-US" b="0" dirty="0">
                <a:solidFill>
                  <a:srgbClr val="000000"/>
                </a:solidFill>
                <a:effectLst/>
                <a:latin typeface="verdana" panose="020B0604030504040204" pitchFamily="34" charset="0"/>
              </a:rPr>
              <a:t>After aborting the transaction, the database recovery module will select one of the two operations:</a:t>
            </a:r>
          </a:p>
          <a:p>
            <a:pPr marL="742950" lvl="1" indent="-285750" algn="l">
              <a:buFont typeface="+mj-lt"/>
              <a:buAutoNum type="arabicPeriod"/>
            </a:pPr>
            <a:r>
              <a:rPr lang="en-US" b="0" dirty="0">
                <a:solidFill>
                  <a:srgbClr val="000000"/>
                </a:solidFill>
                <a:effectLst/>
                <a:latin typeface="verdana" panose="020B0604030504040204" pitchFamily="34" charset="0"/>
              </a:rPr>
              <a:t>Re-start the transaction</a:t>
            </a:r>
          </a:p>
          <a:p>
            <a:pPr marL="742950" lvl="1" indent="-285750" algn="l">
              <a:buFont typeface="+mj-lt"/>
              <a:buAutoNum type="arabicPeriod"/>
            </a:pPr>
            <a:r>
              <a:rPr lang="en-US" b="0" dirty="0">
                <a:solidFill>
                  <a:srgbClr val="000000"/>
                </a:solidFill>
                <a:effectLst/>
                <a:latin typeface="verdana" panose="020B0604030504040204" pitchFamily="34" charset="0"/>
              </a:rPr>
              <a:t>Kill the transaction</a:t>
            </a:r>
          </a:p>
          <a:p>
            <a:pPr marL="0" indent="0">
              <a:buNone/>
            </a:pPr>
            <a:r>
              <a:rPr lang="en-US" dirty="0"/>
              <a:t/>
            </a:r>
            <a:br>
              <a:rPr lang="en-US" dirty="0"/>
            </a:br>
            <a:endParaRPr lang="en-US" dirty="0"/>
          </a:p>
        </p:txBody>
      </p:sp>
      <p:sp>
        <p:nvSpPr>
          <p:cNvPr id="4" name="Footer Placeholder 3">
            <a:extLst>
              <a:ext uri="{FF2B5EF4-FFF2-40B4-BE49-F238E27FC236}">
                <a16:creationId xmlns="" xmlns:a16="http://schemas.microsoft.com/office/drawing/2014/main" id="{F309BEAC-A6FB-45B3-9E24-60B2E8F24555}"/>
              </a:ext>
            </a:extLst>
          </p:cNvPr>
          <p:cNvSpPr>
            <a:spLocks noGrp="1"/>
          </p:cNvSpPr>
          <p:nvPr>
            <p:ph type="ftr" sz="quarter" idx="11"/>
          </p:nvPr>
        </p:nvSpPr>
        <p:spPr/>
        <p:txBody>
          <a:bodyPr/>
          <a:lstStyle/>
          <a:p>
            <a:r>
              <a:rPr lang="en-US"/>
              <a:t>Dr. Shivani Joshi</a:t>
            </a:r>
          </a:p>
        </p:txBody>
      </p:sp>
      <p:pic>
        <p:nvPicPr>
          <p:cNvPr id="2" name="Audio 1">
            <a:hlinkClick r:id="" action="ppaction://media"/>
            <a:extLst>
              <a:ext uri="{FF2B5EF4-FFF2-40B4-BE49-F238E27FC236}">
                <a16:creationId xmlns="" xmlns:a16="http://schemas.microsoft.com/office/drawing/2014/main" id="{DDA124CF-529A-4740-A29E-EB25F06B35CD}"/>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65267384"/>
      </p:ext>
    </p:extLst>
  </p:cSld>
  <p:clrMapOvr>
    <a:masterClrMapping/>
  </p:clrMapOvr>
  <mc:AlternateContent xmlns:mc="http://schemas.openxmlformats.org/markup-compatibility/2006" xmlns:p14="http://schemas.microsoft.com/office/powerpoint/2010/main">
    <mc:Choice Requires="p14">
      <p:transition spd="slow" p14:dur="2000" advTm="139863"/>
    </mc:Choice>
    <mc:Fallback xmlns="">
      <p:transition spd="slow" advTm="13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747D34-06C1-4825-AD3A-9C275561625E}"/>
              </a:ext>
            </a:extLst>
          </p:cNvPr>
          <p:cNvSpPr>
            <a:spLocks noGrp="1"/>
          </p:cNvSpPr>
          <p:nvPr>
            <p:ph type="ctrTitle"/>
          </p:nvPr>
        </p:nvSpPr>
        <p:spPr/>
        <p:txBody>
          <a:bodyPr/>
          <a:lstStyle/>
          <a:p>
            <a:r>
              <a:rPr lang="en-US" dirty="0"/>
              <a:t>Any Query?</a:t>
            </a:r>
          </a:p>
        </p:txBody>
      </p:sp>
      <p:sp>
        <p:nvSpPr>
          <p:cNvPr id="3" name="Subtitle 2">
            <a:extLst>
              <a:ext uri="{FF2B5EF4-FFF2-40B4-BE49-F238E27FC236}">
                <a16:creationId xmlns="" xmlns:a16="http://schemas.microsoft.com/office/drawing/2014/main" id="{1C2E2AD5-6CA0-4D2F-8831-305C63F9C9A9}"/>
              </a:ext>
            </a:extLst>
          </p:cNvPr>
          <p:cNvSpPr>
            <a:spLocks noGrp="1"/>
          </p:cNvSpPr>
          <p:nvPr>
            <p:ph type="subTitle" idx="1"/>
          </p:nvPr>
        </p:nvSpPr>
        <p:spPr/>
        <p:txBody>
          <a:bodyPr/>
          <a:lstStyle/>
          <a:p>
            <a:r>
              <a:rPr lang="en-US" dirty="0"/>
              <a:t>Thank You</a:t>
            </a:r>
          </a:p>
        </p:txBody>
      </p:sp>
      <p:sp>
        <p:nvSpPr>
          <p:cNvPr id="4" name="Footer Placeholder 3">
            <a:extLst>
              <a:ext uri="{FF2B5EF4-FFF2-40B4-BE49-F238E27FC236}">
                <a16:creationId xmlns="" xmlns:a16="http://schemas.microsoft.com/office/drawing/2014/main" id="{B367B646-152C-4D18-952A-CBF2D8E60DAA}"/>
              </a:ext>
            </a:extLst>
          </p:cNvPr>
          <p:cNvSpPr>
            <a:spLocks noGrp="1"/>
          </p:cNvSpPr>
          <p:nvPr>
            <p:ph type="ftr" sz="quarter" idx="11"/>
          </p:nvPr>
        </p:nvSpPr>
        <p:spPr/>
        <p:txBody>
          <a:bodyPr/>
          <a:lstStyle/>
          <a:p>
            <a:r>
              <a:rPr lang="en-US"/>
              <a:t>Dr. Shivani Joshi</a:t>
            </a:r>
          </a:p>
        </p:txBody>
      </p:sp>
      <p:pic>
        <p:nvPicPr>
          <p:cNvPr id="5" name="Audio 4">
            <a:hlinkClick r:id="" action="ppaction://media"/>
            <a:extLst>
              <a:ext uri="{FF2B5EF4-FFF2-40B4-BE49-F238E27FC236}">
                <a16:creationId xmlns="" xmlns:a16="http://schemas.microsoft.com/office/drawing/2014/main" id="{5C929BA2-1179-47E1-9554-F7295CDE5C45}"/>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0054532"/>
      </p:ext>
    </p:extLst>
  </p:cSld>
  <p:clrMapOvr>
    <a:masterClrMapping/>
  </p:clrMapOvr>
  <mc:AlternateContent xmlns:mc="http://schemas.openxmlformats.org/markup-compatibility/2006" xmlns:p14="http://schemas.microsoft.com/office/powerpoint/2010/main">
    <mc:Choice Requires="p14">
      <p:transition spd="slow" p14:dur="2000" advTm="5754"/>
    </mc:Choice>
    <mc:Fallback xmlns="">
      <p:transition spd="slow" advTm="5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B1C732-C9CE-4C2D-897D-BCF2F05B247C}"/>
              </a:ext>
            </a:extLst>
          </p:cNvPr>
          <p:cNvSpPr>
            <a:spLocks noGrp="1"/>
          </p:cNvSpPr>
          <p:nvPr>
            <p:ph type="title"/>
          </p:nvPr>
        </p:nvSpPr>
        <p:spPr/>
        <p:txBody>
          <a:bodyPr>
            <a:normAutofit fontScale="90000"/>
          </a:bodyPr>
          <a:lstStyle/>
          <a:p>
            <a:r>
              <a:rPr lang="en-US" b="0" i="0" dirty="0">
                <a:effectLst/>
                <a:latin typeface="erdana"/>
              </a:rPr>
              <a:t>Transaction</a:t>
            </a:r>
            <a:r>
              <a:rPr lang="en-US" b="0" i="0" dirty="0">
                <a:solidFill>
                  <a:srgbClr val="610B38"/>
                </a:solidFill>
                <a:effectLst/>
                <a:latin typeface="erdana"/>
              </a:rPr>
              <a:t/>
            </a:r>
            <a:br>
              <a:rPr lang="en-US" b="0" i="0" dirty="0">
                <a:solidFill>
                  <a:srgbClr val="610B38"/>
                </a:solidFill>
                <a:effectLst/>
                <a:latin typeface="erdana"/>
              </a:rPr>
            </a:br>
            <a:endParaRPr lang="en-US" dirty="0"/>
          </a:p>
        </p:txBody>
      </p:sp>
      <p:sp>
        <p:nvSpPr>
          <p:cNvPr id="3" name="Content Placeholder 2">
            <a:extLst>
              <a:ext uri="{FF2B5EF4-FFF2-40B4-BE49-F238E27FC236}">
                <a16:creationId xmlns="" xmlns:a16="http://schemas.microsoft.com/office/drawing/2014/main" id="{CD0507EB-287C-4E7E-8B7A-7E466124F76A}"/>
              </a:ext>
            </a:extLst>
          </p:cNvPr>
          <p:cNvSpPr>
            <a:spLocks noGrp="1"/>
          </p:cNvSpPr>
          <p:nvPr>
            <p:ph idx="1"/>
          </p:nvPr>
        </p:nvSpPr>
        <p:spPr>
          <a:xfrm>
            <a:off x="1" y="1127760"/>
            <a:ext cx="11979796" cy="5527683"/>
          </a:xfrm>
        </p:spPr>
        <p:txBody>
          <a:bodyPr>
            <a:normAutofit fontScale="25000" lnSpcReduction="20000"/>
          </a:bodyPr>
          <a:lstStyle/>
          <a:p>
            <a:pPr algn="l">
              <a:buFont typeface="Arial" panose="020B0604020202020204" pitchFamily="34" charset="0"/>
              <a:buChar char="•"/>
            </a:pPr>
            <a:r>
              <a:rPr lang="en-US" sz="7200" b="0" dirty="0">
                <a:effectLst/>
                <a:latin typeface="Times New Roman" panose="02020603050405020304" pitchFamily="18" charset="0"/>
                <a:cs typeface="Times New Roman" panose="02020603050405020304" pitchFamily="18" charset="0"/>
              </a:rPr>
              <a:t>The transaction is a set of logically related operation. It contains a group of tasks.</a:t>
            </a:r>
          </a:p>
          <a:p>
            <a:pPr algn="l">
              <a:buFont typeface="Arial" panose="020B0604020202020204" pitchFamily="34" charset="0"/>
              <a:buChar char="•"/>
            </a:pPr>
            <a:r>
              <a:rPr lang="en-US" sz="7200" b="0" dirty="0">
                <a:effectLst/>
                <a:latin typeface="Times New Roman" panose="02020603050405020304" pitchFamily="18" charset="0"/>
                <a:cs typeface="Times New Roman" panose="02020603050405020304" pitchFamily="18" charset="0"/>
              </a:rPr>
              <a:t>A transaction is an action or series of actions. It is performed by a single user to perform operations for accessing the contents of the database.</a:t>
            </a:r>
          </a:p>
          <a:p>
            <a:pPr algn="l"/>
            <a:r>
              <a:rPr lang="en-US" sz="7200" b="1" i="0" dirty="0">
                <a:effectLst/>
                <a:latin typeface="Times New Roman" panose="02020603050405020304" pitchFamily="18" charset="0"/>
                <a:cs typeface="Times New Roman" panose="02020603050405020304" pitchFamily="18" charset="0"/>
              </a:rPr>
              <a:t>Example:</a:t>
            </a:r>
            <a:r>
              <a:rPr lang="en-US" sz="7200" b="0" i="0" dirty="0">
                <a:effectLst/>
                <a:latin typeface="Times New Roman" panose="02020603050405020304" pitchFamily="18" charset="0"/>
                <a:cs typeface="Times New Roman" panose="02020603050405020304" pitchFamily="18" charset="0"/>
              </a:rPr>
              <a:t> Suppose an employee of bank transfers Rs 800 from X's account to Y's account. This small transaction contains several low-level tasks:</a:t>
            </a:r>
          </a:p>
          <a:p>
            <a:pPr algn="l"/>
            <a:r>
              <a:rPr lang="en-US" sz="7200" b="1" i="0" dirty="0">
                <a:effectLst/>
                <a:latin typeface="Times New Roman" panose="02020603050405020304" pitchFamily="18" charset="0"/>
                <a:cs typeface="Times New Roman" panose="02020603050405020304" pitchFamily="18" charset="0"/>
              </a:rPr>
              <a:t>X's Account</a:t>
            </a:r>
            <a:endParaRPr lang="en-US" sz="7200" b="0" i="0" dirty="0">
              <a:effectLst/>
              <a:latin typeface="Times New Roman" panose="02020603050405020304" pitchFamily="18" charset="0"/>
              <a:cs typeface="Times New Roman" panose="02020603050405020304" pitchFamily="18" charset="0"/>
            </a:endParaRPr>
          </a:p>
          <a:p>
            <a:pPr algn="l">
              <a:buFont typeface="+mj-lt"/>
              <a:buAutoNum type="arabicPeriod"/>
            </a:pPr>
            <a:r>
              <a:rPr lang="en-US" sz="7200" b="0" i="0" dirty="0" err="1">
                <a:effectLst/>
                <a:latin typeface="Times New Roman" panose="02020603050405020304" pitchFamily="18" charset="0"/>
                <a:cs typeface="Times New Roman" panose="02020603050405020304" pitchFamily="18" charset="0"/>
              </a:rPr>
              <a:t>Open_Account</a:t>
            </a:r>
            <a:r>
              <a:rPr lang="en-US" sz="7200" b="0" i="0" dirty="0">
                <a:effectLst/>
                <a:latin typeface="Times New Roman" panose="02020603050405020304" pitchFamily="18" charset="0"/>
                <a:cs typeface="Times New Roman" panose="02020603050405020304" pitchFamily="18" charset="0"/>
              </a:rPr>
              <a:t>(X)  </a:t>
            </a:r>
          </a:p>
          <a:p>
            <a:pPr algn="l">
              <a:buFont typeface="+mj-lt"/>
              <a:buAutoNum type="arabicPeriod"/>
            </a:pPr>
            <a:r>
              <a:rPr lang="en-US" sz="7200" b="0" i="0" dirty="0" err="1">
                <a:effectLst/>
                <a:latin typeface="Times New Roman" panose="02020603050405020304" pitchFamily="18" charset="0"/>
                <a:cs typeface="Times New Roman" panose="02020603050405020304" pitchFamily="18" charset="0"/>
              </a:rPr>
              <a:t>Old_Balance</a:t>
            </a:r>
            <a:r>
              <a:rPr lang="en-US" sz="7200" b="0" i="0" dirty="0">
                <a:effectLst/>
                <a:latin typeface="Times New Roman" panose="02020603050405020304" pitchFamily="18" charset="0"/>
                <a:cs typeface="Times New Roman" panose="02020603050405020304" pitchFamily="18" charset="0"/>
              </a:rPr>
              <a:t> = </a:t>
            </a:r>
            <a:r>
              <a:rPr lang="en-US" sz="7200" b="0" i="0" dirty="0" err="1">
                <a:effectLst/>
                <a:latin typeface="Times New Roman" panose="02020603050405020304" pitchFamily="18" charset="0"/>
                <a:cs typeface="Times New Roman" panose="02020603050405020304" pitchFamily="18" charset="0"/>
              </a:rPr>
              <a:t>X.balance</a:t>
            </a:r>
            <a:r>
              <a:rPr lang="en-US" sz="7200" b="0" i="0" dirty="0">
                <a:effectLst/>
                <a:latin typeface="Times New Roman" panose="02020603050405020304" pitchFamily="18" charset="0"/>
                <a:cs typeface="Times New Roman" panose="02020603050405020304" pitchFamily="18" charset="0"/>
              </a:rPr>
              <a:t>  </a:t>
            </a:r>
          </a:p>
          <a:p>
            <a:pPr algn="l">
              <a:buFont typeface="+mj-lt"/>
              <a:buAutoNum type="arabicPeriod"/>
            </a:pPr>
            <a:r>
              <a:rPr lang="en-US" sz="7200" b="0" i="0" dirty="0" err="1">
                <a:effectLst/>
                <a:latin typeface="Times New Roman" panose="02020603050405020304" pitchFamily="18" charset="0"/>
                <a:cs typeface="Times New Roman" panose="02020603050405020304" pitchFamily="18" charset="0"/>
              </a:rPr>
              <a:t>New_Balance</a:t>
            </a:r>
            <a:r>
              <a:rPr lang="en-US" sz="7200" b="0" i="0" dirty="0">
                <a:effectLst/>
                <a:latin typeface="Times New Roman" panose="02020603050405020304" pitchFamily="18" charset="0"/>
                <a:cs typeface="Times New Roman" panose="02020603050405020304" pitchFamily="18" charset="0"/>
              </a:rPr>
              <a:t> = </a:t>
            </a:r>
            <a:r>
              <a:rPr lang="en-US" sz="7200" b="0" i="0" dirty="0" err="1">
                <a:effectLst/>
                <a:latin typeface="Times New Roman" panose="02020603050405020304" pitchFamily="18" charset="0"/>
                <a:cs typeface="Times New Roman" panose="02020603050405020304" pitchFamily="18" charset="0"/>
              </a:rPr>
              <a:t>Old_Balance</a:t>
            </a:r>
            <a:r>
              <a:rPr lang="en-US" sz="7200" b="0" i="0" dirty="0">
                <a:effectLst/>
                <a:latin typeface="Times New Roman" panose="02020603050405020304" pitchFamily="18" charset="0"/>
                <a:cs typeface="Times New Roman" panose="02020603050405020304" pitchFamily="18" charset="0"/>
              </a:rPr>
              <a:t> - 800  </a:t>
            </a:r>
          </a:p>
          <a:p>
            <a:pPr algn="l">
              <a:buFont typeface="+mj-lt"/>
              <a:buAutoNum type="arabicPeriod"/>
            </a:pPr>
            <a:r>
              <a:rPr lang="en-US" sz="7200" b="0" i="0" dirty="0" err="1">
                <a:effectLst/>
                <a:latin typeface="Times New Roman" panose="02020603050405020304" pitchFamily="18" charset="0"/>
                <a:cs typeface="Times New Roman" panose="02020603050405020304" pitchFamily="18" charset="0"/>
              </a:rPr>
              <a:t>X.balance</a:t>
            </a:r>
            <a:r>
              <a:rPr lang="en-US" sz="7200" b="0" i="0" dirty="0">
                <a:effectLst/>
                <a:latin typeface="Times New Roman" panose="02020603050405020304" pitchFamily="18" charset="0"/>
                <a:cs typeface="Times New Roman" panose="02020603050405020304" pitchFamily="18" charset="0"/>
              </a:rPr>
              <a:t> = </a:t>
            </a:r>
            <a:r>
              <a:rPr lang="en-US" sz="7200" b="0" i="0" dirty="0" err="1">
                <a:effectLst/>
                <a:latin typeface="Times New Roman" panose="02020603050405020304" pitchFamily="18" charset="0"/>
                <a:cs typeface="Times New Roman" panose="02020603050405020304" pitchFamily="18" charset="0"/>
              </a:rPr>
              <a:t>New_Balance</a:t>
            </a:r>
            <a:r>
              <a:rPr lang="en-US" sz="7200" b="0" i="0" dirty="0">
                <a:effectLst/>
                <a:latin typeface="Times New Roman" panose="02020603050405020304" pitchFamily="18" charset="0"/>
                <a:cs typeface="Times New Roman" panose="02020603050405020304" pitchFamily="18" charset="0"/>
              </a:rPr>
              <a:t>  </a:t>
            </a:r>
          </a:p>
          <a:p>
            <a:pPr algn="l">
              <a:buFont typeface="+mj-lt"/>
              <a:buAutoNum type="arabicPeriod"/>
            </a:pPr>
            <a:r>
              <a:rPr lang="en-US" sz="7200" b="0" i="0" dirty="0" err="1">
                <a:effectLst/>
                <a:latin typeface="Times New Roman" panose="02020603050405020304" pitchFamily="18" charset="0"/>
                <a:cs typeface="Times New Roman" panose="02020603050405020304" pitchFamily="18" charset="0"/>
              </a:rPr>
              <a:t>Close_Account</a:t>
            </a:r>
            <a:r>
              <a:rPr lang="en-US" sz="7200" b="0" i="0" dirty="0">
                <a:effectLst/>
                <a:latin typeface="Times New Roman" panose="02020603050405020304" pitchFamily="18" charset="0"/>
                <a:cs typeface="Times New Roman" panose="02020603050405020304" pitchFamily="18" charset="0"/>
              </a:rPr>
              <a:t>(X)  </a:t>
            </a:r>
          </a:p>
          <a:p>
            <a:pPr algn="l"/>
            <a:r>
              <a:rPr lang="en-US" sz="7200" b="1" i="0" dirty="0">
                <a:effectLst/>
                <a:latin typeface="Times New Roman" panose="02020603050405020304" pitchFamily="18" charset="0"/>
                <a:cs typeface="Times New Roman" panose="02020603050405020304" pitchFamily="18" charset="0"/>
              </a:rPr>
              <a:t>Y's Account</a:t>
            </a:r>
            <a:endParaRPr lang="en-US" sz="7200" b="0" i="0" dirty="0">
              <a:effectLst/>
              <a:latin typeface="Times New Roman" panose="02020603050405020304" pitchFamily="18" charset="0"/>
              <a:cs typeface="Times New Roman" panose="02020603050405020304" pitchFamily="18" charset="0"/>
            </a:endParaRPr>
          </a:p>
          <a:p>
            <a:pPr algn="l">
              <a:buFont typeface="+mj-lt"/>
              <a:buAutoNum type="arabicPeriod"/>
            </a:pPr>
            <a:r>
              <a:rPr lang="en-US" sz="7200" b="0" i="0" dirty="0" err="1">
                <a:effectLst/>
                <a:latin typeface="Times New Roman" panose="02020603050405020304" pitchFamily="18" charset="0"/>
                <a:cs typeface="Times New Roman" panose="02020603050405020304" pitchFamily="18" charset="0"/>
              </a:rPr>
              <a:t>Open_Account</a:t>
            </a:r>
            <a:r>
              <a:rPr lang="en-US" sz="7200" b="0" i="0" dirty="0">
                <a:effectLst/>
                <a:latin typeface="Times New Roman" panose="02020603050405020304" pitchFamily="18" charset="0"/>
                <a:cs typeface="Times New Roman" panose="02020603050405020304" pitchFamily="18" charset="0"/>
              </a:rPr>
              <a:t>(Y)  </a:t>
            </a:r>
          </a:p>
          <a:p>
            <a:pPr algn="l">
              <a:buFont typeface="+mj-lt"/>
              <a:buAutoNum type="arabicPeriod"/>
            </a:pPr>
            <a:r>
              <a:rPr lang="en-US" sz="7200" b="0" i="0" dirty="0" err="1">
                <a:effectLst/>
                <a:latin typeface="Times New Roman" panose="02020603050405020304" pitchFamily="18" charset="0"/>
                <a:cs typeface="Times New Roman" panose="02020603050405020304" pitchFamily="18" charset="0"/>
              </a:rPr>
              <a:t>Old_Balance</a:t>
            </a:r>
            <a:r>
              <a:rPr lang="en-US" sz="7200" b="0" i="0" dirty="0">
                <a:effectLst/>
                <a:latin typeface="Times New Roman" panose="02020603050405020304" pitchFamily="18" charset="0"/>
                <a:cs typeface="Times New Roman" panose="02020603050405020304" pitchFamily="18" charset="0"/>
              </a:rPr>
              <a:t> = </a:t>
            </a:r>
            <a:r>
              <a:rPr lang="en-US" sz="7200" b="0" i="0" dirty="0" err="1">
                <a:effectLst/>
                <a:latin typeface="Times New Roman" panose="02020603050405020304" pitchFamily="18" charset="0"/>
                <a:cs typeface="Times New Roman" panose="02020603050405020304" pitchFamily="18" charset="0"/>
              </a:rPr>
              <a:t>Y.balance</a:t>
            </a:r>
            <a:r>
              <a:rPr lang="en-US" sz="7200" b="0" i="0" dirty="0">
                <a:effectLst/>
                <a:latin typeface="Times New Roman" panose="02020603050405020304" pitchFamily="18" charset="0"/>
                <a:cs typeface="Times New Roman" panose="02020603050405020304" pitchFamily="18" charset="0"/>
              </a:rPr>
              <a:t>  </a:t>
            </a:r>
          </a:p>
          <a:p>
            <a:pPr algn="l">
              <a:buFont typeface="+mj-lt"/>
              <a:buAutoNum type="arabicPeriod"/>
            </a:pPr>
            <a:r>
              <a:rPr lang="en-US" sz="7200" b="0" i="0" dirty="0" err="1">
                <a:effectLst/>
                <a:latin typeface="Times New Roman" panose="02020603050405020304" pitchFamily="18" charset="0"/>
                <a:cs typeface="Times New Roman" panose="02020603050405020304" pitchFamily="18" charset="0"/>
              </a:rPr>
              <a:t>New_Balance</a:t>
            </a:r>
            <a:r>
              <a:rPr lang="en-US" sz="7200" b="0" i="0" dirty="0">
                <a:effectLst/>
                <a:latin typeface="Times New Roman" panose="02020603050405020304" pitchFamily="18" charset="0"/>
                <a:cs typeface="Times New Roman" panose="02020603050405020304" pitchFamily="18" charset="0"/>
              </a:rPr>
              <a:t> = </a:t>
            </a:r>
            <a:r>
              <a:rPr lang="en-US" sz="7200" b="0" i="0" dirty="0" err="1">
                <a:effectLst/>
                <a:latin typeface="Times New Roman" panose="02020603050405020304" pitchFamily="18" charset="0"/>
                <a:cs typeface="Times New Roman" panose="02020603050405020304" pitchFamily="18" charset="0"/>
              </a:rPr>
              <a:t>Old_Balance</a:t>
            </a:r>
            <a:r>
              <a:rPr lang="en-US" sz="7200" b="0" i="0" dirty="0">
                <a:effectLst/>
                <a:latin typeface="Times New Roman" panose="02020603050405020304" pitchFamily="18" charset="0"/>
                <a:cs typeface="Times New Roman" panose="02020603050405020304" pitchFamily="18" charset="0"/>
              </a:rPr>
              <a:t> + 800  </a:t>
            </a:r>
          </a:p>
          <a:p>
            <a:pPr algn="l">
              <a:buFont typeface="+mj-lt"/>
              <a:buAutoNum type="arabicPeriod"/>
            </a:pPr>
            <a:r>
              <a:rPr lang="en-US" sz="7200" b="0" i="0" dirty="0" err="1">
                <a:effectLst/>
                <a:latin typeface="Times New Roman" panose="02020603050405020304" pitchFamily="18" charset="0"/>
                <a:cs typeface="Times New Roman" panose="02020603050405020304" pitchFamily="18" charset="0"/>
              </a:rPr>
              <a:t>Y.balance</a:t>
            </a:r>
            <a:r>
              <a:rPr lang="en-US" sz="7200" b="0" i="0" dirty="0">
                <a:effectLst/>
                <a:latin typeface="Times New Roman" panose="02020603050405020304" pitchFamily="18" charset="0"/>
                <a:cs typeface="Times New Roman" panose="02020603050405020304" pitchFamily="18" charset="0"/>
              </a:rPr>
              <a:t> = </a:t>
            </a:r>
            <a:r>
              <a:rPr lang="en-US" sz="7200" b="0" i="0" dirty="0" err="1">
                <a:effectLst/>
                <a:latin typeface="Times New Roman" panose="02020603050405020304" pitchFamily="18" charset="0"/>
                <a:cs typeface="Times New Roman" panose="02020603050405020304" pitchFamily="18" charset="0"/>
              </a:rPr>
              <a:t>New_Balance</a:t>
            </a:r>
            <a:r>
              <a:rPr lang="en-US" sz="7200" b="0" i="0" dirty="0">
                <a:effectLst/>
                <a:latin typeface="Times New Roman" panose="02020603050405020304" pitchFamily="18" charset="0"/>
                <a:cs typeface="Times New Roman" panose="02020603050405020304" pitchFamily="18" charset="0"/>
              </a:rPr>
              <a:t>  </a:t>
            </a:r>
          </a:p>
          <a:p>
            <a:pPr algn="l">
              <a:buFont typeface="+mj-lt"/>
              <a:buAutoNum type="arabicPeriod"/>
            </a:pPr>
            <a:r>
              <a:rPr lang="en-US" sz="7200" b="0" i="0" dirty="0" err="1">
                <a:effectLst/>
                <a:latin typeface="Times New Roman" panose="02020603050405020304" pitchFamily="18" charset="0"/>
                <a:cs typeface="Times New Roman" panose="02020603050405020304" pitchFamily="18" charset="0"/>
              </a:rPr>
              <a:t>Close_Account</a:t>
            </a:r>
            <a:r>
              <a:rPr lang="en-US" sz="7200" b="0" i="0" dirty="0">
                <a:effectLst/>
                <a:latin typeface="Times New Roman" panose="02020603050405020304" pitchFamily="18" charset="0"/>
                <a:cs typeface="Times New Roman" panose="02020603050405020304" pitchFamily="18" charset="0"/>
              </a:rPr>
              <a:t>(Y)  </a:t>
            </a:r>
          </a:p>
          <a:p>
            <a:pPr marL="0" indent="0">
              <a:buNone/>
            </a:pPr>
            <a:r>
              <a:rPr lang="en-US" b="0" i="0" dirty="0">
                <a:effectLst/>
                <a:latin typeface="verdana" panose="020B0604030504040204" pitchFamily="34" charset="0"/>
              </a:rPr>
              <a:t/>
            </a:r>
            <a:br>
              <a:rPr lang="en-US" b="0" i="0" dirty="0">
                <a:effectLst/>
                <a:latin typeface="verdana" panose="020B0604030504040204" pitchFamily="34" charset="0"/>
              </a:rPr>
            </a:br>
            <a:endParaRPr lang="en-US" dirty="0"/>
          </a:p>
        </p:txBody>
      </p:sp>
      <p:sp>
        <p:nvSpPr>
          <p:cNvPr id="4" name="Footer Placeholder 3">
            <a:extLst>
              <a:ext uri="{FF2B5EF4-FFF2-40B4-BE49-F238E27FC236}">
                <a16:creationId xmlns="" xmlns:a16="http://schemas.microsoft.com/office/drawing/2014/main" id="{82AD9651-B633-4A75-BA82-724EF168EF7D}"/>
              </a:ext>
            </a:extLst>
          </p:cNvPr>
          <p:cNvSpPr>
            <a:spLocks noGrp="1"/>
          </p:cNvSpPr>
          <p:nvPr>
            <p:ph type="ftr" sz="quarter" idx="11"/>
          </p:nvPr>
        </p:nvSpPr>
        <p:spPr/>
        <p:txBody>
          <a:bodyPr/>
          <a:lstStyle/>
          <a:p>
            <a:r>
              <a:rPr lang="en-US"/>
              <a:t>Dr. Shivani Joshi</a:t>
            </a:r>
          </a:p>
        </p:txBody>
      </p:sp>
      <p:pic>
        <p:nvPicPr>
          <p:cNvPr id="5" name="Audio 4">
            <a:hlinkClick r:id="" action="ppaction://media"/>
            <a:extLst>
              <a:ext uri="{FF2B5EF4-FFF2-40B4-BE49-F238E27FC236}">
                <a16:creationId xmlns="" xmlns:a16="http://schemas.microsoft.com/office/drawing/2014/main" id="{571D2BBB-910B-442D-8D59-A94468FB77CE}"/>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41312210"/>
      </p:ext>
    </p:extLst>
  </p:cSld>
  <p:clrMapOvr>
    <a:masterClrMapping/>
  </p:clrMapOvr>
  <mc:AlternateContent xmlns:mc="http://schemas.openxmlformats.org/markup-compatibility/2006" xmlns:p14="http://schemas.microsoft.com/office/powerpoint/2010/main">
    <mc:Choice Requires="p14">
      <p:transition spd="slow" p14:dur="2000" advTm="72525"/>
    </mc:Choice>
    <mc:Fallback xmlns="">
      <p:transition spd="slow" advTm="7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74CF93-157F-464D-8596-52FE9A376086}"/>
              </a:ext>
            </a:extLst>
          </p:cNvPr>
          <p:cNvSpPr>
            <a:spLocks noGrp="1"/>
          </p:cNvSpPr>
          <p:nvPr>
            <p:ph type="title"/>
          </p:nvPr>
        </p:nvSpPr>
        <p:spPr>
          <a:xfrm>
            <a:off x="0" y="0"/>
            <a:ext cx="8596668" cy="1320800"/>
          </a:xfrm>
        </p:spPr>
        <p:txBody>
          <a:bodyPr>
            <a:normAutofit fontScale="90000"/>
          </a:bodyPr>
          <a:lstStyle/>
          <a:p>
            <a:r>
              <a:rPr lang="en-US" b="0" i="0" dirty="0">
                <a:effectLst/>
                <a:latin typeface="erdana"/>
              </a:rPr>
              <a:t>Operations of Transaction</a:t>
            </a:r>
            <a:r>
              <a:rPr lang="en-US" b="0" i="0" dirty="0">
                <a:solidFill>
                  <a:srgbClr val="610B38"/>
                </a:solidFill>
                <a:effectLst/>
                <a:latin typeface="erdana"/>
              </a:rPr>
              <a:t>:</a:t>
            </a:r>
            <a:br>
              <a:rPr lang="en-US" b="0" i="0" dirty="0">
                <a:solidFill>
                  <a:srgbClr val="610B38"/>
                </a:solidFill>
                <a:effectLst/>
                <a:latin typeface="erdana"/>
              </a:rPr>
            </a:br>
            <a:endParaRPr lang="en-US" dirty="0"/>
          </a:p>
        </p:txBody>
      </p:sp>
      <p:sp>
        <p:nvSpPr>
          <p:cNvPr id="3" name="Content Placeholder 2">
            <a:extLst>
              <a:ext uri="{FF2B5EF4-FFF2-40B4-BE49-F238E27FC236}">
                <a16:creationId xmlns="" xmlns:a16="http://schemas.microsoft.com/office/drawing/2014/main" id="{C43E717F-0ACC-42CB-80F7-3D5AC03DCAC9}"/>
              </a:ext>
            </a:extLst>
          </p:cNvPr>
          <p:cNvSpPr>
            <a:spLocks noGrp="1"/>
          </p:cNvSpPr>
          <p:nvPr>
            <p:ph idx="1"/>
          </p:nvPr>
        </p:nvSpPr>
        <p:spPr>
          <a:xfrm>
            <a:off x="0" y="787078"/>
            <a:ext cx="12002947" cy="6070922"/>
          </a:xfrm>
        </p:spPr>
        <p:txBody>
          <a:bodyPr>
            <a:normAutofit fontScale="92500" lnSpcReduction="20000"/>
          </a:bodyPr>
          <a:lstStyle/>
          <a:p>
            <a:pPr algn="l"/>
            <a:r>
              <a:rPr lang="en-US" sz="2000" b="0" i="0" dirty="0">
                <a:solidFill>
                  <a:srgbClr val="000000"/>
                </a:solidFill>
                <a:effectLst/>
                <a:latin typeface="verdana" panose="020B0604030504040204" pitchFamily="34" charset="0"/>
              </a:rPr>
              <a:t>Following are the main operations of transaction:</a:t>
            </a:r>
          </a:p>
          <a:p>
            <a:pPr algn="l"/>
            <a:r>
              <a:rPr lang="en-US" sz="2000" b="1" i="0" dirty="0">
                <a:solidFill>
                  <a:srgbClr val="000000"/>
                </a:solidFill>
                <a:effectLst/>
                <a:latin typeface="verdana" panose="020B0604030504040204" pitchFamily="34" charset="0"/>
              </a:rPr>
              <a:t>Read(X):</a:t>
            </a:r>
            <a:r>
              <a:rPr lang="en-US" sz="2000" b="0" i="0" dirty="0">
                <a:solidFill>
                  <a:srgbClr val="000000"/>
                </a:solidFill>
                <a:effectLst/>
                <a:latin typeface="verdana" panose="020B0604030504040204" pitchFamily="34" charset="0"/>
              </a:rPr>
              <a:t> Read operation is used to read the value of X from the database and stores it in a buffer in main memory.</a:t>
            </a:r>
          </a:p>
          <a:p>
            <a:pPr algn="l"/>
            <a:r>
              <a:rPr lang="en-US" sz="2000" b="1" i="0" dirty="0">
                <a:solidFill>
                  <a:srgbClr val="000000"/>
                </a:solidFill>
                <a:effectLst/>
                <a:latin typeface="verdana" panose="020B0604030504040204" pitchFamily="34" charset="0"/>
              </a:rPr>
              <a:t>Write(X):</a:t>
            </a:r>
            <a:r>
              <a:rPr lang="en-US" sz="2000" b="0" i="0" dirty="0">
                <a:solidFill>
                  <a:srgbClr val="000000"/>
                </a:solidFill>
                <a:effectLst/>
                <a:latin typeface="verdana" panose="020B0604030504040204" pitchFamily="34" charset="0"/>
              </a:rPr>
              <a:t> Write operation is used to write the value back to the database from the buffer.</a:t>
            </a:r>
          </a:p>
          <a:p>
            <a:pPr algn="l"/>
            <a:r>
              <a:rPr lang="en-US" sz="2000" b="0" i="0" dirty="0">
                <a:solidFill>
                  <a:srgbClr val="000000"/>
                </a:solidFill>
                <a:effectLst/>
                <a:latin typeface="verdana" panose="020B0604030504040204" pitchFamily="34" charset="0"/>
              </a:rPr>
              <a:t>Let's take an example to debit transaction from an account which consists of following operations:</a:t>
            </a:r>
          </a:p>
          <a:p>
            <a:pPr marL="0" indent="0" algn="l">
              <a:buNone/>
            </a:pPr>
            <a:r>
              <a:rPr lang="en-US" sz="2000" b="0" i="0" dirty="0">
                <a:solidFill>
                  <a:srgbClr val="C00000"/>
                </a:solidFill>
                <a:effectLst/>
                <a:latin typeface="verdana" panose="020B0604030504040204" pitchFamily="34" charset="0"/>
              </a:rPr>
              <a:t>1</a:t>
            </a:r>
            <a:r>
              <a:rPr lang="en-US" sz="2000" b="0" i="0" dirty="0">
                <a:solidFill>
                  <a:srgbClr val="000000"/>
                </a:solidFill>
                <a:effectLst/>
                <a:latin typeface="verdana" panose="020B0604030504040204" pitchFamily="34" charset="0"/>
              </a:rPr>
              <a:t>.  R(X);  </a:t>
            </a:r>
          </a:p>
          <a:p>
            <a:pPr marL="0" indent="0" algn="l">
              <a:buNone/>
            </a:pPr>
            <a:r>
              <a:rPr lang="en-US" sz="2000" b="0" i="0" dirty="0">
                <a:solidFill>
                  <a:srgbClr val="C00000"/>
                </a:solidFill>
                <a:effectLst/>
                <a:latin typeface="verdana" panose="020B0604030504040204" pitchFamily="34" charset="0"/>
              </a:rPr>
              <a:t>2</a:t>
            </a:r>
            <a:r>
              <a:rPr lang="en-US" sz="2000" b="0" i="0" dirty="0">
                <a:solidFill>
                  <a:srgbClr val="000000"/>
                </a:solidFill>
                <a:effectLst/>
                <a:latin typeface="verdana" panose="020B0604030504040204" pitchFamily="34" charset="0"/>
              </a:rPr>
              <a:t>.  X = X - </a:t>
            </a:r>
            <a:r>
              <a:rPr lang="en-US" sz="2000" b="0" i="0" dirty="0">
                <a:solidFill>
                  <a:srgbClr val="C00000"/>
                </a:solidFill>
                <a:effectLst/>
                <a:latin typeface="verdana" panose="020B0604030504040204" pitchFamily="34" charset="0"/>
              </a:rPr>
              <a:t>500</a:t>
            </a:r>
            <a:r>
              <a:rPr lang="en-US" sz="2000" b="0" i="0" dirty="0">
                <a:solidFill>
                  <a:srgbClr val="000000"/>
                </a:solidFill>
                <a:effectLst/>
                <a:latin typeface="verdana" panose="020B0604030504040204" pitchFamily="34" charset="0"/>
              </a:rPr>
              <a:t>;  </a:t>
            </a:r>
          </a:p>
          <a:p>
            <a:pPr marL="0" indent="0" algn="l">
              <a:buNone/>
            </a:pPr>
            <a:r>
              <a:rPr lang="en-US" sz="2000" b="0" i="0" dirty="0">
                <a:solidFill>
                  <a:srgbClr val="C00000"/>
                </a:solidFill>
                <a:effectLst/>
                <a:latin typeface="verdana" panose="020B0604030504040204" pitchFamily="34" charset="0"/>
              </a:rPr>
              <a:t>3</a:t>
            </a:r>
            <a:r>
              <a:rPr lang="en-US" sz="2000" b="0" i="0" dirty="0">
                <a:solidFill>
                  <a:srgbClr val="000000"/>
                </a:solidFill>
                <a:effectLst/>
                <a:latin typeface="verdana" panose="020B0604030504040204" pitchFamily="34" charset="0"/>
              </a:rPr>
              <a:t>.  W(X);  </a:t>
            </a:r>
          </a:p>
          <a:p>
            <a:pPr algn="l"/>
            <a:r>
              <a:rPr lang="en-US" sz="2000" b="0" i="0" dirty="0">
                <a:solidFill>
                  <a:srgbClr val="000000"/>
                </a:solidFill>
                <a:effectLst/>
                <a:latin typeface="verdana" panose="020B0604030504040204" pitchFamily="34" charset="0"/>
              </a:rPr>
              <a:t>Let's assume the value of X before starting of the transaction is 4000.</a:t>
            </a:r>
          </a:p>
          <a:p>
            <a:pPr algn="l">
              <a:buFont typeface="Arial" panose="020B0604020202020204" pitchFamily="34" charset="0"/>
              <a:buChar char="•"/>
            </a:pPr>
            <a:r>
              <a:rPr lang="en-US" sz="2000" b="0" dirty="0">
                <a:solidFill>
                  <a:srgbClr val="000000"/>
                </a:solidFill>
                <a:effectLst/>
                <a:latin typeface="verdana" panose="020B0604030504040204" pitchFamily="34" charset="0"/>
              </a:rPr>
              <a:t>The first operation reads X's value from database and stores it in a buffer.</a:t>
            </a:r>
          </a:p>
          <a:p>
            <a:pPr algn="l">
              <a:buFont typeface="Arial" panose="020B0604020202020204" pitchFamily="34" charset="0"/>
              <a:buChar char="•"/>
            </a:pPr>
            <a:r>
              <a:rPr lang="en-US" sz="2000" b="0" dirty="0">
                <a:solidFill>
                  <a:srgbClr val="000000"/>
                </a:solidFill>
                <a:effectLst/>
                <a:latin typeface="verdana" panose="020B0604030504040204" pitchFamily="34" charset="0"/>
              </a:rPr>
              <a:t>The second operation will decrease the value of X by 500. So buffer will contain 3500.</a:t>
            </a:r>
          </a:p>
          <a:p>
            <a:pPr algn="l">
              <a:buFont typeface="Arial" panose="020B0604020202020204" pitchFamily="34" charset="0"/>
              <a:buChar char="•"/>
            </a:pPr>
            <a:r>
              <a:rPr lang="en-US" sz="2000" b="0" dirty="0">
                <a:solidFill>
                  <a:srgbClr val="000000"/>
                </a:solidFill>
                <a:effectLst/>
                <a:latin typeface="verdana" panose="020B0604030504040204" pitchFamily="34" charset="0"/>
              </a:rPr>
              <a:t>The third operation will write the buffer's value to the database. So X's final value will be 3500.</a:t>
            </a:r>
          </a:p>
          <a:p>
            <a:pPr algn="l"/>
            <a:r>
              <a:rPr lang="en-US" sz="2000" b="0" i="0" dirty="0">
                <a:solidFill>
                  <a:srgbClr val="000000"/>
                </a:solidFill>
                <a:effectLst/>
                <a:latin typeface="verdana" panose="020B0604030504040204" pitchFamily="34" charset="0"/>
              </a:rPr>
              <a:t>But it may be possible that because of the failure of hardware, software or power, etc. that transaction may fail before finished all the operations in the set.</a:t>
            </a:r>
          </a:p>
          <a:p>
            <a:pPr algn="l"/>
            <a:r>
              <a:rPr lang="en-US" sz="2000" b="1" i="0" dirty="0">
                <a:solidFill>
                  <a:srgbClr val="000000"/>
                </a:solidFill>
                <a:effectLst/>
                <a:latin typeface="verdana" panose="020B0604030504040204" pitchFamily="34" charset="0"/>
              </a:rPr>
              <a:t>For example:</a:t>
            </a:r>
            <a:r>
              <a:rPr lang="en-US" sz="2000" b="0" i="0" dirty="0">
                <a:solidFill>
                  <a:srgbClr val="000000"/>
                </a:solidFill>
                <a:effectLst/>
                <a:latin typeface="verdana" panose="020B0604030504040204" pitchFamily="34" charset="0"/>
              </a:rPr>
              <a:t> If in the above transaction, the debit transaction fails after executing operation 2 then X's value will remain 4000 in the database which is not acceptable by the bank.</a:t>
            </a:r>
          </a:p>
          <a:p>
            <a:pPr algn="l"/>
            <a:r>
              <a:rPr lang="en-US" sz="2000" b="0" i="0" dirty="0">
                <a:solidFill>
                  <a:srgbClr val="000000"/>
                </a:solidFill>
                <a:effectLst/>
                <a:latin typeface="verdana" panose="020B0604030504040204" pitchFamily="34" charset="0"/>
              </a:rPr>
              <a:t>To solve this problem, we have two important operations:</a:t>
            </a:r>
          </a:p>
          <a:p>
            <a:pPr algn="l"/>
            <a:r>
              <a:rPr lang="en-US" sz="2000" b="1" i="0" dirty="0">
                <a:solidFill>
                  <a:srgbClr val="000000"/>
                </a:solidFill>
                <a:effectLst/>
                <a:latin typeface="verdana" panose="020B0604030504040204" pitchFamily="34" charset="0"/>
              </a:rPr>
              <a:t>Commit:</a:t>
            </a:r>
            <a:r>
              <a:rPr lang="en-US" sz="2000" b="0" i="0" dirty="0">
                <a:solidFill>
                  <a:srgbClr val="000000"/>
                </a:solidFill>
                <a:effectLst/>
                <a:latin typeface="verdana" panose="020B0604030504040204" pitchFamily="34" charset="0"/>
              </a:rPr>
              <a:t> It is used to save the work done permanently.</a:t>
            </a:r>
          </a:p>
          <a:p>
            <a:pPr algn="l"/>
            <a:r>
              <a:rPr lang="en-US" sz="2000" b="1" i="0" dirty="0">
                <a:solidFill>
                  <a:srgbClr val="000000"/>
                </a:solidFill>
                <a:effectLst/>
                <a:latin typeface="verdana" panose="020B0604030504040204" pitchFamily="34" charset="0"/>
              </a:rPr>
              <a:t>Rollback:</a:t>
            </a:r>
            <a:r>
              <a:rPr lang="en-US" sz="2000" b="0" i="0" dirty="0">
                <a:solidFill>
                  <a:srgbClr val="000000"/>
                </a:solidFill>
                <a:effectLst/>
                <a:latin typeface="verdana" panose="020B0604030504040204" pitchFamily="34" charset="0"/>
              </a:rPr>
              <a:t> It is used to undo the work done.</a:t>
            </a:r>
          </a:p>
          <a:p>
            <a:endParaRPr lang="en-US" dirty="0"/>
          </a:p>
        </p:txBody>
      </p:sp>
      <p:sp>
        <p:nvSpPr>
          <p:cNvPr id="4" name="Footer Placeholder 3">
            <a:extLst>
              <a:ext uri="{FF2B5EF4-FFF2-40B4-BE49-F238E27FC236}">
                <a16:creationId xmlns="" xmlns:a16="http://schemas.microsoft.com/office/drawing/2014/main" id="{F7F0877A-FE2E-49FE-AB0C-5801662FC369}"/>
              </a:ext>
            </a:extLst>
          </p:cNvPr>
          <p:cNvSpPr>
            <a:spLocks noGrp="1"/>
          </p:cNvSpPr>
          <p:nvPr>
            <p:ph type="ftr" sz="quarter" idx="11"/>
          </p:nvPr>
        </p:nvSpPr>
        <p:spPr/>
        <p:txBody>
          <a:bodyPr/>
          <a:lstStyle/>
          <a:p>
            <a:r>
              <a:rPr lang="en-US"/>
              <a:t>Dr. Shivani Joshi</a:t>
            </a:r>
          </a:p>
        </p:txBody>
      </p:sp>
      <p:pic>
        <p:nvPicPr>
          <p:cNvPr id="5" name="Audio 4">
            <a:hlinkClick r:id="" action="ppaction://media"/>
            <a:extLst>
              <a:ext uri="{FF2B5EF4-FFF2-40B4-BE49-F238E27FC236}">
                <a16:creationId xmlns="" xmlns:a16="http://schemas.microsoft.com/office/drawing/2014/main" id="{D2041230-9C95-4D33-BBE1-DB3CD1B6A391}"/>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44871851"/>
      </p:ext>
    </p:extLst>
  </p:cSld>
  <p:clrMapOvr>
    <a:masterClrMapping/>
  </p:clrMapOvr>
  <mc:AlternateContent xmlns:mc="http://schemas.openxmlformats.org/markup-compatibility/2006" xmlns:p14="http://schemas.microsoft.com/office/powerpoint/2010/main">
    <mc:Choice Requires="p14">
      <p:transition spd="slow" p14:dur="2000" advTm="123749"/>
    </mc:Choice>
    <mc:Fallback xmlns="">
      <p:transition spd="slow" advTm="123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EB62A8-69D7-4EE4-8D03-4C77BC263BCE}"/>
              </a:ext>
            </a:extLst>
          </p:cNvPr>
          <p:cNvSpPr>
            <a:spLocks noGrp="1"/>
          </p:cNvSpPr>
          <p:nvPr>
            <p:ph type="title"/>
          </p:nvPr>
        </p:nvSpPr>
        <p:spPr/>
        <p:txBody>
          <a:bodyPr>
            <a:normAutofit fontScale="90000"/>
          </a:bodyPr>
          <a:lstStyle/>
          <a:p>
            <a:r>
              <a:rPr lang="en-US" b="0" i="0" dirty="0">
                <a:solidFill>
                  <a:srgbClr val="610B38"/>
                </a:solidFill>
                <a:effectLst/>
                <a:latin typeface="erdana"/>
              </a:rPr>
              <a:t>Transaction property</a:t>
            </a:r>
            <a:br>
              <a:rPr lang="en-US" b="0" i="0" dirty="0">
                <a:solidFill>
                  <a:srgbClr val="610B38"/>
                </a:solidFill>
                <a:effectLst/>
                <a:latin typeface="erdana"/>
              </a:rPr>
            </a:br>
            <a:endParaRPr lang="en-US" dirty="0"/>
          </a:p>
        </p:txBody>
      </p:sp>
      <p:sp>
        <p:nvSpPr>
          <p:cNvPr id="3" name="Content Placeholder 2">
            <a:extLst>
              <a:ext uri="{FF2B5EF4-FFF2-40B4-BE49-F238E27FC236}">
                <a16:creationId xmlns="" xmlns:a16="http://schemas.microsoft.com/office/drawing/2014/main" id="{30F751DB-F3EE-4004-9A2B-511A52D43D58}"/>
              </a:ext>
            </a:extLst>
          </p:cNvPr>
          <p:cNvSpPr>
            <a:spLocks noGrp="1"/>
          </p:cNvSpPr>
          <p:nvPr>
            <p:ph idx="1"/>
          </p:nvPr>
        </p:nvSpPr>
        <p:spPr/>
        <p:txBody>
          <a:bodyPr/>
          <a:lstStyle/>
          <a:p>
            <a:pPr algn="l"/>
            <a:r>
              <a:rPr lang="en-US" b="0" i="0" dirty="0">
                <a:solidFill>
                  <a:srgbClr val="000000"/>
                </a:solidFill>
                <a:effectLst/>
                <a:latin typeface="verdana" panose="020B0604030504040204" pitchFamily="34" charset="0"/>
              </a:rPr>
              <a:t>The transaction has the four properties. These are used to maintain consistency in a database, before and after the transaction.</a:t>
            </a:r>
          </a:p>
          <a:p>
            <a:pPr algn="l"/>
            <a:r>
              <a:rPr lang="en-US" b="0" i="0" dirty="0">
                <a:solidFill>
                  <a:srgbClr val="610B38"/>
                </a:solidFill>
                <a:effectLst/>
                <a:latin typeface="erdana"/>
              </a:rPr>
              <a:t>Property of Transaction</a:t>
            </a:r>
          </a:p>
          <a:p>
            <a:pPr algn="l">
              <a:buFont typeface="+mj-lt"/>
              <a:buAutoNum type="arabicPeriod"/>
            </a:pPr>
            <a:r>
              <a:rPr lang="en-US" b="0" i="0" dirty="0">
                <a:solidFill>
                  <a:srgbClr val="000000"/>
                </a:solidFill>
                <a:effectLst/>
                <a:latin typeface="verdana" panose="020B0604030504040204" pitchFamily="34" charset="0"/>
              </a:rPr>
              <a:t>Atomicity</a:t>
            </a:r>
          </a:p>
          <a:p>
            <a:pPr algn="l">
              <a:buFont typeface="+mj-lt"/>
              <a:buAutoNum type="arabicPeriod"/>
            </a:pPr>
            <a:r>
              <a:rPr lang="en-US" b="0" i="0" dirty="0">
                <a:solidFill>
                  <a:srgbClr val="000000"/>
                </a:solidFill>
                <a:effectLst/>
                <a:latin typeface="verdana" panose="020B0604030504040204" pitchFamily="34" charset="0"/>
              </a:rPr>
              <a:t>Consistency</a:t>
            </a:r>
          </a:p>
          <a:p>
            <a:pPr algn="l">
              <a:buFont typeface="+mj-lt"/>
              <a:buAutoNum type="arabicPeriod"/>
            </a:pPr>
            <a:r>
              <a:rPr lang="en-US" b="0" i="0" dirty="0">
                <a:solidFill>
                  <a:srgbClr val="000000"/>
                </a:solidFill>
                <a:effectLst/>
                <a:latin typeface="verdana" panose="020B0604030504040204" pitchFamily="34" charset="0"/>
              </a:rPr>
              <a:t>Isolation</a:t>
            </a:r>
          </a:p>
          <a:p>
            <a:pPr algn="l">
              <a:buFont typeface="+mj-lt"/>
              <a:buAutoNum type="arabicPeriod"/>
            </a:pPr>
            <a:r>
              <a:rPr lang="en-US" b="0" i="0" dirty="0">
                <a:solidFill>
                  <a:srgbClr val="000000"/>
                </a:solidFill>
                <a:effectLst/>
                <a:latin typeface="verdana" panose="020B0604030504040204" pitchFamily="34" charset="0"/>
              </a:rPr>
              <a:t>Durability</a:t>
            </a:r>
          </a:p>
          <a:p>
            <a:endParaRPr lang="en-US" dirty="0"/>
          </a:p>
        </p:txBody>
      </p:sp>
      <p:sp>
        <p:nvSpPr>
          <p:cNvPr id="4" name="Footer Placeholder 3">
            <a:extLst>
              <a:ext uri="{FF2B5EF4-FFF2-40B4-BE49-F238E27FC236}">
                <a16:creationId xmlns="" xmlns:a16="http://schemas.microsoft.com/office/drawing/2014/main" id="{2FB5A398-FCF9-4F7F-9E27-EF0B53E8E555}"/>
              </a:ext>
            </a:extLst>
          </p:cNvPr>
          <p:cNvSpPr>
            <a:spLocks noGrp="1"/>
          </p:cNvSpPr>
          <p:nvPr>
            <p:ph type="ftr" sz="quarter" idx="11"/>
          </p:nvPr>
        </p:nvSpPr>
        <p:spPr/>
        <p:txBody>
          <a:bodyPr/>
          <a:lstStyle/>
          <a:p>
            <a:r>
              <a:rPr lang="en-US"/>
              <a:t>Dr. Shivani Joshi</a:t>
            </a:r>
          </a:p>
        </p:txBody>
      </p:sp>
      <p:pic>
        <p:nvPicPr>
          <p:cNvPr id="5" name="Audio 4">
            <a:hlinkClick r:id="" action="ppaction://media"/>
            <a:extLst>
              <a:ext uri="{FF2B5EF4-FFF2-40B4-BE49-F238E27FC236}">
                <a16:creationId xmlns="" xmlns:a16="http://schemas.microsoft.com/office/drawing/2014/main" id="{73F02098-0FD4-4989-880E-E2D348571A9B}"/>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3697368"/>
      </p:ext>
    </p:extLst>
  </p:cSld>
  <p:clrMapOvr>
    <a:masterClrMapping/>
  </p:clrMapOvr>
  <mc:AlternateContent xmlns:mc="http://schemas.openxmlformats.org/markup-compatibility/2006" xmlns:p14="http://schemas.microsoft.com/office/powerpoint/2010/main">
    <mc:Choice Requires="p14">
      <p:transition spd="slow" p14:dur="2000" advTm="22115"/>
    </mc:Choice>
    <mc:Fallback xmlns="">
      <p:transition spd="slow" advTm="2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BMS Transaction property">
            <a:extLst>
              <a:ext uri="{FF2B5EF4-FFF2-40B4-BE49-F238E27FC236}">
                <a16:creationId xmlns="" xmlns:a16="http://schemas.microsoft.com/office/drawing/2014/main" id="{C85DFD27-79C8-491C-B48E-AA64BD5D90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469" y="208367"/>
            <a:ext cx="8191320" cy="660200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 xmlns:a16="http://schemas.microsoft.com/office/drawing/2014/main" id="{F56E82F5-E443-4ADC-AE05-9F819AF216BE}"/>
              </a:ext>
            </a:extLst>
          </p:cNvPr>
          <p:cNvSpPr>
            <a:spLocks noGrp="1"/>
          </p:cNvSpPr>
          <p:nvPr>
            <p:ph type="ftr" sz="quarter" idx="11"/>
          </p:nvPr>
        </p:nvSpPr>
        <p:spPr/>
        <p:txBody>
          <a:bodyPr/>
          <a:lstStyle/>
          <a:p>
            <a:r>
              <a:rPr lang="en-US"/>
              <a:t>Dr. Shivani Joshi</a:t>
            </a:r>
          </a:p>
        </p:txBody>
      </p:sp>
      <p:pic>
        <p:nvPicPr>
          <p:cNvPr id="3" name="Audio 2">
            <a:hlinkClick r:id="" action="ppaction://media"/>
            <a:extLst>
              <a:ext uri="{FF2B5EF4-FFF2-40B4-BE49-F238E27FC236}">
                <a16:creationId xmlns="" xmlns:a16="http://schemas.microsoft.com/office/drawing/2014/main" id="{7AE0BABE-7FF0-48E6-9030-C25A12EF25CC}"/>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33404483"/>
      </p:ext>
    </p:extLst>
  </p:cSld>
  <p:clrMapOvr>
    <a:masterClrMapping/>
  </p:clrMapOvr>
  <mc:AlternateContent xmlns:mc="http://schemas.openxmlformats.org/markup-compatibility/2006" xmlns:p14="http://schemas.microsoft.com/office/powerpoint/2010/main">
    <mc:Choice Requires="p14">
      <p:transition spd="slow" p14:dur="2000" advTm="40273"/>
    </mc:Choice>
    <mc:Fallback xmlns="">
      <p:transition spd="slow" advTm="40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1B202C-4889-42F1-819C-F4850F339EB0}"/>
              </a:ext>
            </a:extLst>
          </p:cNvPr>
          <p:cNvSpPr>
            <a:spLocks noGrp="1"/>
          </p:cNvSpPr>
          <p:nvPr>
            <p:ph type="title"/>
          </p:nvPr>
        </p:nvSpPr>
        <p:spPr/>
        <p:txBody>
          <a:bodyPr>
            <a:normAutofit fontScale="90000"/>
          </a:bodyPr>
          <a:lstStyle/>
          <a:p>
            <a:r>
              <a:rPr lang="en-US" b="0" i="0" dirty="0">
                <a:solidFill>
                  <a:srgbClr val="610B38"/>
                </a:solidFill>
                <a:effectLst/>
                <a:latin typeface="erdana"/>
              </a:rPr>
              <a:t>Atomicity</a:t>
            </a:r>
            <a:br>
              <a:rPr lang="en-US" b="0" i="0" dirty="0">
                <a:solidFill>
                  <a:srgbClr val="610B38"/>
                </a:solidFill>
                <a:effectLst/>
                <a:latin typeface="erdana"/>
              </a:rPr>
            </a:br>
            <a:endParaRPr lang="en-US" dirty="0"/>
          </a:p>
        </p:txBody>
      </p:sp>
      <p:sp>
        <p:nvSpPr>
          <p:cNvPr id="3" name="Content Placeholder 2">
            <a:extLst>
              <a:ext uri="{FF2B5EF4-FFF2-40B4-BE49-F238E27FC236}">
                <a16:creationId xmlns="" xmlns:a16="http://schemas.microsoft.com/office/drawing/2014/main" id="{A8392652-8130-4F05-9129-E1910933574C}"/>
              </a:ext>
            </a:extLst>
          </p:cNvPr>
          <p:cNvSpPr>
            <a:spLocks noGrp="1"/>
          </p:cNvSpPr>
          <p:nvPr>
            <p:ph idx="1"/>
          </p:nvPr>
        </p:nvSpPr>
        <p:spPr>
          <a:xfrm>
            <a:off x="439838" y="1203767"/>
            <a:ext cx="10913962" cy="4973196"/>
          </a:xfrm>
        </p:spPr>
        <p:txBody>
          <a:bodyPr/>
          <a:lstStyle/>
          <a:p>
            <a:pPr algn="l">
              <a:buFont typeface="Arial" panose="020B0604020202020204" pitchFamily="34" charset="0"/>
              <a:buChar char="•"/>
            </a:pPr>
            <a:r>
              <a:rPr lang="en-US" b="0" dirty="0">
                <a:solidFill>
                  <a:srgbClr val="000000"/>
                </a:solidFill>
                <a:effectLst/>
                <a:latin typeface="verdana" panose="020B0604030504040204" pitchFamily="34" charset="0"/>
              </a:rPr>
              <a:t>It states that all operations of the transaction take place at once if not, the transaction is aborted.</a:t>
            </a:r>
          </a:p>
          <a:p>
            <a:pPr algn="l">
              <a:buFont typeface="Arial" panose="020B0604020202020204" pitchFamily="34" charset="0"/>
              <a:buChar char="•"/>
            </a:pPr>
            <a:r>
              <a:rPr lang="en-US" b="0" dirty="0">
                <a:solidFill>
                  <a:srgbClr val="000000"/>
                </a:solidFill>
                <a:effectLst/>
                <a:latin typeface="verdana" panose="020B0604030504040204" pitchFamily="34" charset="0"/>
              </a:rPr>
              <a:t>There is no midway, i.e., the transaction cannot occur partially. Each transaction is treated as one unit and either run to completion or is not executed at all.</a:t>
            </a:r>
          </a:p>
          <a:p>
            <a:pPr algn="l"/>
            <a:r>
              <a:rPr lang="en-US" b="0" i="0" dirty="0">
                <a:solidFill>
                  <a:srgbClr val="000000"/>
                </a:solidFill>
                <a:effectLst/>
                <a:latin typeface="verdana" panose="020B0604030504040204" pitchFamily="34" charset="0"/>
              </a:rPr>
              <a:t>Atomicity involves the following two operations:</a:t>
            </a:r>
          </a:p>
          <a:p>
            <a:pPr algn="l"/>
            <a:r>
              <a:rPr lang="en-US" b="1" i="0" dirty="0">
                <a:solidFill>
                  <a:srgbClr val="000000"/>
                </a:solidFill>
                <a:effectLst/>
                <a:latin typeface="verdana" panose="020B0604030504040204" pitchFamily="34" charset="0"/>
              </a:rPr>
              <a:t>Abort:</a:t>
            </a:r>
            <a:r>
              <a:rPr lang="en-US" b="0" i="0" dirty="0">
                <a:solidFill>
                  <a:srgbClr val="000000"/>
                </a:solidFill>
                <a:effectLst/>
                <a:latin typeface="verdana" panose="020B0604030504040204" pitchFamily="34" charset="0"/>
              </a:rPr>
              <a:t> If a transaction aborts then all the changes made are not visible.</a:t>
            </a:r>
          </a:p>
          <a:p>
            <a:endParaRPr lang="en-US" dirty="0"/>
          </a:p>
        </p:txBody>
      </p:sp>
      <p:sp>
        <p:nvSpPr>
          <p:cNvPr id="6" name="Footer Placeholder 5">
            <a:extLst>
              <a:ext uri="{FF2B5EF4-FFF2-40B4-BE49-F238E27FC236}">
                <a16:creationId xmlns="" xmlns:a16="http://schemas.microsoft.com/office/drawing/2014/main" id="{F676CEA3-70CC-4591-98CE-B17DBF62AEE8}"/>
              </a:ext>
            </a:extLst>
          </p:cNvPr>
          <p:cNvSpPr>
            <a:spLocks noGrp="1"/>
          </p:cNvSpPr>
          <p:nvPr>
            <p:ph type="ftr" sz="quarter" idx="11"/>
          </p:nvPr>
        </p:nvSpPr>
        <p:spPr/>
        <p:txBody>
          <a:bodyPr/>
          <a:lstStyle/>
          <a:p>
            <a:r>
              <a:rPr lang="en-US"/>
              <a:t>Dr. Shivani Joshi</a:t>
            </a:r>
          </a:p>
        </p:txBody>
      </p:sp>
      <p:pic>
        <p:nvPicPr>
          <p:cNvPr id="4" name="Audio 3">
            <a:hlinkClick r:id="" action="ppaction://media"/>
            <a:extLst>
              <a:ext uri="{FF2B5EF4-FFF2-40B4-BE49-F238E27FC236}">
                <a16:creationId xmlns="" xmlns:a16="http://schemas.microsoft.com/office/drawing/2014/main" id="{00E0BD46-8801-4A3A-915F-BCEF9787294C}"/>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71593613"/>
      </p:ext>
    </p:extLst>
  </p:cSld>
  <p:clrMapOvr>
    <a:masterClrMapping/>
  </p:clrMapOvr>
  <mc:AlternateContent xmlns:mc="http://schemas.openxmlformats.org/markup-compatibility/2006" xmlns:p14="http://schemas.microsoft.com/office/powerpoint/2010/main">
    <mc:Choice Requires="p14">
      <p:transition spd="slow" p14:dur="2000" advTm="37881"/>
    </mc:Choice>
    <mc:Fallback xmlns="">
      <p:transition spd="slow" advTm="3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 xmlns:a16="http://schemas.microsoft.com/office/drawing/2014/main" id="{54D84042-38BD-40E0-B4A0-B55F57BE9240}"/>
              </a:ext>
            </a:extLst>
          </p:cNvPr>
          <p:cNvGraphicFramePr>
            <a:graphicFrameLocks noGrp="1"/>
          </p:cNvGraphicFramePr>
          <p:nvPr>
            <p:ph idx="1"/>
            <p:extLst>
              <p:ext uri="{D42A27DB-BD31-4B8C-83A1-F6EECF244321}">
                <p14:modId xmlns:p14="http://schemas.microsoft.com/office/powerpoint/2010/main" val="1953811873"/>
              </p:ext>
            </p:extLst>
          </p:nvPr>
        </p:nvGraphicFramePr>
        <p:xfrm>
          <a:off x="840507" y="2184767"/>
          <a:ext cx="9997440" cy="1402080"/>
        </p:xfrm>
        <a:graphic>
          <a:graphicData uri="http://schemas.openxmlformats.org/drawingml/2006/table">
            <a:tbl>
              <a:tblPr/>
              <a:tblGrid>
                <a:gridCol w="4998720">
                  <a:extLst>
                    <a:ext uri="{9D8B030D-6E8A-4147-A177-3AD203B41FA5}">
                      <a16:colId xmlns="" xmlns:a16="http://schemas.microsoft.com/office/drawing/2014/main" val="740327346"/>
                    </a:ext>
                  </a:extLst>
                </a:gridCol>
                <a:gridCol w="4998720">
                  <a:extLst>
                    <a:ext uri="{9D8B030D-6E8A-4147-A177-3AD203B41FA5}">
                      <a16:colId xmlns="" xmlns:a16="http://schemas.microsoft.com/office/drawing/2014/main" val="96395262"/>
                    </a:ext>
                  </a:extLst>
                </a:gridCol>
              </a:tblGrid>
              <a:tr h="0">
                <a:tc>
                  <a:txBody>
                    <a:bodyPr/>
                    <a:lstStyle/>
                    <a:p>
                      <a:pPr algn="l" fontAlgn="t"/>
                      <a:r>
                        <a:rPr lang="en-US" dirty="0">
                          <a:solidFill>
                            <a:srgbClr val="000000"/>
                          </a:solidFill>
                          <a:effectLst/>
                          <a:latin typeface="times new roman" panose="02020603050405020304" pitchFamily="18" charset="0"/>
                        </a:rPr>
                        <a:t>T1</a:t>
                      </a:r>
                    </a:p>
                  </a:txBody>
                  <a:tcPr marT="91440" marB="91440">
                    <a:lnL w="7620" cap="flat" cmpd="sng" algn="ctr">
                      <a:solidFill>
                        <a:srgbClr val="A8334A"/>
                      </a:solidFill>
                      <a:prstDash val="solid"/>
                      <a:round/>
                      <a:headEnd type="none" w="med" len="med"/>
                      <a:tailEnd type="none" w="med" len="med"/>
                    </a:lnL>
                    <a:lnR w="7620" cap="flat" cmpd="sng" algn="ctr">
                      <a:solidFill>
                        <a:srgbClr val="A8334A"/>
                      </a:solidFill>
                      <a:prstDash val="solid"/>
                      <a:round/>
                      <a:headEnd type="none" w="med" len="med"/>
                      <a:tailEnd type="none" w="med" len="med"/>
                    </a:lnR>
                    <a:lnT w="7620" cap="flat" cmpd="sng" algn="ctr">
                      <a:solidFill>
                        <a:srgbClr val="A8334A"/>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T2</a:t>
                      </a:r>
                    </a:p>
                  </a:txBody>
                  <a:tcPr marT="91440" marB="91440">
                    <a:lnL w="7620" cap="flat" cmpd="sng" algn="ctr">
                      <a:solidFill>
                        <a:srgbClr val="A8334A"/>
                      </a:solidFill>
                      <a:prstDash val="solid"/>
                      <a:round/>
                      <a:headEnd type="none" w="med" len="med"/>
                      <a:tailEnd type="none" w="med" len="med"/>
                    </a:lnL>
                    <a:lnR w="7620" cap="flat" cmpd="sng" algn="ctr">
                      <a:solidFill>
                        <a:srgbClr val="A8334A"/>
                      </a:solidFill>
                      <a:prstDash val="solid"/>
                      <a:round/>
                      <a:headEnd type="none" w="med" len="med"/>
                      <a:tailEnd type="none" w="med" len="med"/>
                    </a:lnR>
                    <a:lnT w="7620" cap="flat" cmpd="sng" algn="ctr">
                      <a:solidFill>
                        <a:srgbClr val="A8334A"/>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extLst>
                  <a:ext uri="{0D108BD9-81ED-4DB2-BD59-A6C34878D82A}">
                    <a16:rowId xmlns="" xmlns:a16="http://schemas.microsoft.com/office/drawing/2014/main" val="3502494239"/>
                  </a:ext>
                </a:extLst>
              </a:tr>
              <a:tr h="0">
                <a:tc>
                  <a:txBody>
                    <a:bodyPr/>
                    <a:lstStyle/>
                    <a:p>
                      <a:pPr algn="l" fontAlgn="t"/>
                      <a:r>
                        <a:rPr lang="en-US">
                          <a:solidFill>
                            <a:srgbClr val="000000"/>
                          </a:solidFill>
                          <a:effectLst/>
                          <a:latin typeface="verdana" panose="020B0604030504040204" pitchFamily="34" charset="0"/>
                        </a:rPr>
                        <a:t>Read(A)</a:t>
                      </a:r>
                      <a:br>
                        <a:rPr lang="en-US">
                          <a:solidFill>
                            <a:srgbClr val="000000"/>
                          </a:solidFill>
                          <a:effectLst/>
                          <a:latin typeface="verdana" panose="020B0604030504040204" pitchFamily="34" charset="0"/>
                        </a:rPr>
                      </a:br>
                      <a:r>
                        <a:rPr lang="en-US">
                          <a:solidFill>
                            <a:srgbClr val="000000"/>
                          </a:solidFill>
                          <a:effectLst/>
                          <a:latin typeface="verdana" panose="020B0604030504040204" pitchFamily="34" charset="0"/>
                        </a:rPr>
                        <a:t>A:= A-100</a:t>
                      </a:r>
                      <a:br>
                        <a:rPr lang="en-US">
                          <a:solidFill>
                            <a:srgbClr val="000000"/>
                          </a:solidFill>
                          <a:effectLst/>
                          <a:latin typeface="verdana" panose="020B0604030504040204" pitchFamily="34" charset="0"/>
                        </a:rPr>
                      </a:br>
                      <a:r>
                        <a:rPr lang="en-US">
                          <a:solidFill>
                            <a:srgbClr val="000000"/>
                          </a:solidFill>
                          <a:effectLst/>
                          <a:latin typeface="verdana" panose="020B0604030504040204" pitchFamily="34" charset="0"/>
                        </a:rPr>
                        <a:t>Write(A)</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dirty="0">
                          <a:solidFill>
                            <a:srgbClr val="000000"/>
                          </a:solidFill>
                          <a:effectLst/>
                          <a:latin typeface="verdana" panose="020B0604030504040204" pitchFamily="34" charset="0"/>
                        </a:rPr>
                        <a:t>Read(B)</a:t>
                      </a:r>
                      <a:br>
                        <a:rPr lang="en-US" dirty="0">
                          <a:solidFill>
                            <a:srgbClr val="000000"/>
                          </a:solidFill>
                          <a:effectLst/>
                          <a:latin typeface="verdana" panose="020B0604030504040204" pitchFamily="34" charset="0"/>
                        </a:rPr>
                      </a:br>
                      <a:r>
                        <a:rPr lang="en-US" dirty="0">
                          <a:solidFill>
                            <a:srgbClr val="000000"/>
                          </a:solidFill>
                          <a:effectLst/>
                          <a:latin typeface="verdana" panose="020B0604030504040204" pitchFamily="34" charset="0"/>
                        </a:rPr>
                        <a:t>Y:= Y+100</a:t>
                      </a:r>
                      <a:br>
                        <a:rPr lang="en-US" dirty="0">
                          <a:solidFill>
                            <a:srgbClr val="000000"/>
                          </a:solidFill>
                          <a:effectLst/>
                          <a:latin typeface="verdana" panose="020B0604030504040204" pitchFamily="34" charset="0"/>
                        </a:rPr>
                      </a:br>
                      <a:r>
                        <a:rPr lang="en-US" dirty="0">
                          <a:solidFill>
                            <a:srgbClr val="000000"/>
                          </a:solidFill>
                          <a:effectLst/>
                          <a:latin typeface="verdana" panose="020B0604030504040204" pitchFamily="34" charset="0"/>
                        </a:rPr>
                        <a:t>Write(B)</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 xmlns:a16="http://schemas.microsoft.com/office/drawing/2014/main" val="3362074971"/>
                  </a:ext>
                </a:extLst>
              </a:tr>
            </a:tbl>
          </a:graphicData>
        </a:graphic>
      </p:graphicFrame>
      <p:sp>
        <p:nvSpPr>
          <p:cNvPr id="12" name="Footer Placeholder 11">
            <a:extLst>
              <a:ext uri="{FF2B5EF4-FFF2-40B4-BE49-F238E27FC236}">
                <a16:creationId xmlns="" xmlns:a16="http://schemas.microsoft.com/office/drawing/2014/main" id="{E1586EE5-1B68-46FC-97D9-5444B5ED1460}"/>
              </a:ext>
            </a:extLst>
          </p:cNvPr>
          <p:cNvSpPr>
            <a:spLocks noGrp="1"/>
          </p:cNvSpPr>
          <p:nvPr>
            <p:ph type="ftr" sz="quarter" idx="11"/>
          </p:nvPr>
        </p:nvSpPr>
        <p:spPr/>
        <p:txBody>
          <a:bodyPr/>
          <a:lstStyle/>
          <a:p>
            <a:r>
              <a:rPr lang="en-US"/>
              <a:t>Dr. Shivani Joshi</a:t>
            </a:r>
          </a:p>
        </p:txBody>
      </p:sp>
      <p:sp>
        <p:nvSpPr>
          <p:cNvPr id="9" name="TextBox 8">
            <a:extLst>
              <a:ext uri="{FF2B5EF4-FFF2-40B4-BE49-F238E27FC236}">
                <a16:creationId xmlns="" xmlns:a16="http://schemas.microsoft.com/office/drawing/2014/main" id="{BFFB3B73-6E53-4AE4-9DBD-21FB1BB54DFE}"/>
              </a:ext>
            </a:extLst>
          </p:cNvPr>
          <p:cNvSpPr txBox="1"/>
          <p:nvPr/>
        </p:nvSpPr>
        <p:spPr>
          <a:xfrm>
            <a:off x="662650" y="458125"/>
            <a:ext cx="9696691" cy="369332"/>
          </a:xfrm>
          <a:prstGeom prst="rect">
            <a:avLst/>
          </a:prstGeom>
          <a:noFill/>
        </p:spPr>
        <p:txBody>
          <a:bodyPr wrap="square">
            <a:spAutoFit/>
          </a:bodyPr>
          <a:lstStyle/>
          <a:p>
            <a:r>
              <a:rPr lang="en-US" b="1" i="0" dirty="0">
                <a:effectLst/>
                <a:latin typeface="verdana" panose="020B0604030504040204" pitchFamily="34" charset="0"/>
              </a:rPr>
              <a:t>Commit:</a:t>
            </a:r>
            <a:r>
              <a:rPr lang="en-US" b="0" i="0" dirty="0">
                <a:solidFill>
                  <a:srgbClr val="000000"/>
                </a:solidFill>
                <a:effectLst/>
                <a:latin typeface="verdana" panose="020B0604030504040204" pitchFamily="34" charset="0"/>
              </a:rPr>
              <a:t> If a transaction commits then all the changes made are visible.</a:t>
            </a:r>
            <a:endParaRPr lang="en-US" dirty="0"/>
          </a:p>
        </p:txBody>
      </p:sp>
      <p:sp>
        <p:nvSpPr>
          <p:cNvPr id="11" name="TextBox 10">
            <a:extLst>
              <a:ext uri="{FF2B5EF4-FFF2-40B4-BE49-F238E27FC236}">
                <a16:creationId xmlns="" xmlns:a16="http://schemas.microsoft.com/office/drawing/2014/main" id="{DB5A1938-C229-4744-BF4C-8CE7F11173A9}"/>
              </a:ext>
            </a:extLst>
          </p:cNvPr>
          <p:cNvSpPr txBox="1"/>
          <p:nvPr/>
        </p:nvSpPr>
        <p:spPr>
          <a:xfrm>
            <a:off x="662650" y="991355"/>
            <a:ext cx="11293998" cy="646331"/>
          </a:xfrm>
          <a:prstGeom prst="rect">
            <a:avLst/>
          </a:prstGeom>
          <a:noFill/>
        </p:spPr>
        <p:txBody>
          <a:bodyPr wrap="square">
            <a:spAutoFit/>
          </a:bodyPr>
          <a:lstStyle/>
          <a:p>
            <a:r>
              <a:rPr lang="en-US" b="1" i="0" dirty="0">
                <a:effectLst/>
                <a:latin typeface="verdana" panose="020B0604030504040204" pitchFamily="34" charset="0"/>
              </a:rPr>
              <a:t>Example:</a:t>
            </a:r>
            <a:r>
              <a:rPr lang="en-US" b="0" i="0" dirty="0">
                <a:solidFill>
                  <a:srgbClr val="000000"/>
                </a:solidFill>
                <a:effectLst/>
                <a:latin typeface="verdana" panose="020B0604030504040204" pitchFamily="34" charset="0"/>
              </a:rPr>
              <a:t> Let's assume that following transaction T consisting of T1 and T2. A consists of Rs 600 and B consists of Rs 300. Transfer Rs 100 from account A to account B.</a:t>
            </a:r>
            <a:endParaRPr lang="en-US" dirty="0"/>
          </a:p>
        </p:txBody>
      </p:sp>
      <p:sp>
        <p:nvSpPr>
          <p:cNvPr id="13" name="TextBox 12">
            <a:extLst>
              <a:ext uri="{FF2B5EF4-FFF2-40B4-BE49-F238E27FC236}">
                <a16:creationId xmlns="" xmlns:a16="http://schemas.microsoft.com/office/drawing/2014/main" id="{C4F3E102-5DBA-4F0C-ACF7-CED891555D7B}"/>
              </a:ext>
            </a:extLst>
          </p:cNvPr>
          <p:cNvSpPr txBox="1"/>
          <p:nvPr/>
        </p:nvSpPr>
        <p:spPr>
          <a:xfrm>
            <a:off x="840507" y="4133928"/>
            <a:ext cx="10641579" cy="1477328"/>
          </a:xfrm>
          <a:prstGeom prst="rect">
            <a:avLst/>
          </a:prstGeom>
          <a:noFill/>
        </p:spPr>
        <p:txBody>
          <a:bodyPr wrap="square">
            <a:spAutoFit/>
          </a:bodyPr>
          <a:lstStyle/>
          <a:p>
            <a:pPr algn="l"/>
            <a:r>
              <a:rPr lang="en-US" b="0" i="0" dirty="0">
                <a:solidFill>
                  <a:srgbClr val="000000"/>
                </a:solidFill>
                <a:effectLst/>
                <a:latin typeface="verdana" panose="020B0604030504040204" pitchFamily="34" charset="0"/>
              </a:rPr>
              <a:t>After completion of the transaction, A consists of Rs 500 and B consists of Rs 400.</a:t>
            </a:r>
          </a:p>
          <a:p>
            <a:pPr algn="l"/>
            <a:r>
              <a:rPr lang="en-US" b="0" i="0" dirty="0">
                <a:solidFill>
                  <a:srgbClr val="000000"/>
                </a:solidFill>
                <a:effectLst/>
                <a:latin typeface="verdana" panose="020B0604030504040204" pitchFamily="34" charset="0"/>
              </a:rPr>
              <a:t>If the transaction T fails after the completion of transaction T1 but before completion of transaction T2, then the amount will be deducted from A but not added to B. This shows the inconsistent database state. In order to ensure correctness of database state, the transaction must be executed in entirety.</a:t>
            </a:r>
          </a:p>
        </p:txBody>
      </p:sp>
      <p:pic>
        <p:nvPicPr>
          <p:cNvPr id="2" name="Audio 1">
            <a:hlinkClick r:id="" action="ppaction://media"/>
            <a:extLst>
              <a:ext uri="{FF2B5EF4-FFF2-40B4-BE49-F238E27FC236}">
                <a16:creationId xmlns="" xmlns:a16="http://schemas.microsoft.com/office/drawing/2014/main" id="{2A0EF568-CF96-4E2F-A9B5-C5D07DFFC035}"/>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45214693"/>
      </p:ext>
    </p:extLst>
  </p:cSld>
  <p:clrMapOvr>
    <a:masterClrMapping/>
  </p:clrMapOvr>
  <mc:AlternateContent xmlns:mc="http://schemas.openxmlformats.org/markup-compatibility/2006" xmlns:p14="http://schemas.microsoft.com/office/powerpoint/2010/main">
    <mc:Choice Requires="p14">
      <p:transition spd="slow" p14:dur="2000" advTm="75358"/>
    </mc:Choice>
    <mc:Fallback xmlns="">
      <p:transition spd="slow" advTm="75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DDF51B-4116-43A0-A0C7-D89F4EA2DF74}"/>
              </a:ext>
            </a:extLst>
          </p:cNvPr>
          <p:cNvSpPr>
            <a:spLocks noGrp="1"/>
          </p:cNvSpPr>
          <p:nvPr>
            <p:ph type="title"/>
          </p:nvPr>
        </p:nvSpPr>
        <p:spPr/>
        <p:txBody>
          <a:bodyPr>
            <a:normAutofit fontScale="90000"/>
          </a:bodyPr>
          <a:lstStyle/>
          <a:p>
            <a:r>
              <a:rPr lang="en-US" b="0" i="0" dirty="0">
                <a:solidFill>
                  <a:srgbClr val="610B38"/>
                </a:solidFill>
                <a:effectLst/>
                <a:latin typeface="erdana"/>
              </a:rPr>
              <a:t>Consistency</a:t>
            </a:r>
            <a:br>
              <a:rPr lang="en-US" b="0" i="0" dirty="0">
                <a:solidFill>
                  <a:srgbClr val="610B38"/>
                </a:solidFill>
                <a:effectLst/>
                <a:latin typeface="erdana"/>
              </a:rPr>
            </a:br>
            <a:endParaRPr lang="en-US" dirty="0"/>
          </a:p>
        </p:txBody>
      </p:sp>
      <p:sp>
        <p:nvSpPr>
          <p:cNvPr id="3" name="Content Placeholder 2">
            <a:extLst>
              <a:ext uri="{FF2B5EF4-FFF2-40B4-BE49-F238E27FC236}">
                <a16:creationId xmlns="" xmlns:a16="http://schemas.microsoft.com/office/drawing/2014/main" id="{943FE41E-0EF3-4792-93D5-FDBFAA820E81}"/>
              </a:ext>
            </a:extLst>
          </p:cNvPr>
          <p:cNvSpPr>
            <a:spLocks noGrp="1"/>
          </p:cNvSpPr>
          <p:nvPr>
            <p:ph idx="1"/>
          </p:nvPr>
        </p:nvSpPr>
        <p:spPr>
          <a:xfrm>
            <a:off x="567159" y="1388962"/>
            <a:ext cx="10786641" cy="4788001"/>
          </a:xfrm>
        </p:spPr>
        <p:txBody>
          <a:bodyPr>
            <a:normAutofit fontScale="70000" lnSpcReduction="20000"/>
          </a:bodyPr>
          <a:lstStyle/>
          <a:p>
            <a:pPr algn="l">
              <a:buFont typeface="Arial" panose="020B0604020202020204" pitchFamily="34" charset="0"/>
              <a:buChar char="•"/>
            </a:pPr>
            <a:r>
              <a:rPr lang="en-US" b="0" dirty="0">
                <a:solidFill>
                  <a:srgbClr val="000000"/>
                </a:solidFill>
                <a:effectLst/>
                <a:latin typeface="verdana" panose="020B0604030504040204" pitchFamily="34" charset="0"/>
              </a:rPr>
              <a:t>The integrity constraints are maintained so that the database is consistent before and after the transaction.</a:t>
            </a:r>
          </a:p>
          <a:p>
            <a:pPr algn="l">
              <a:buFont typeface="Arial" panose="020B0604020202020204" pitchFamily="34" charset="0"/>
              <a:buChar char="•"/>
            </a:pPr>
            <a:r>
              <a:rPr lang="en-US" b="0" dirty="0">
                <a:solidFill>
                  <a:srgbClr val="000000"/>
                </a:solidFill>
                <a:effectLst/>
                <a:latin typeface="verdana" panose="020B0604030504040204" pitchFamily="34" charset="0"/>
              </a:rPr>
              <a:t>The execution of a transaction will leave a database in either its prior stable state or a new stable state.</a:t>
            </a:r>
          </a:p>
          <a:p>
            <a:pPr algn="l">
              <a:buFont typeface="Arial" panose="020B0604020202020204" pitchFamily="34" charset="0"/>
              <a:buChar char="•"/>
            </a:pPr>
            <a:r>
              <a:rPr lang="en-US" b="0" dirty="0">
                <a:solidFill>
                  <a:srgbClr val="000000"/>
                </a:solidFill>
                <a:effectLst/>
                <a:latin typeface="verdana" panose="020B0604030504040204" pitchFamily="34" charset="0"/>
              </a:rPr>
              <a:t>The consistent property of database states that every transaction sees a consistent database instance.</a:t>
            </a:r>
          </a:p>
          <a:p>
            <a:pPr algn="l">
              <a:buFont typeface="Arial" panose="020B0604020202020204" pitchFamily="34" charset="0"/>
              <a:buChar char="•"/>
            </a:pPr>
            <a:r>
              <a:rPr lang="en-US" b="0" dirty="0">
                <a:solidFill>
                  <a:srgbClr val="000000"/>
                </a:solidFill>
                <a:effectLst/>
                <a:latin typeface="verdana" panose="020B0604030504040204" pitchFamily="34" charset="0"/>
              </a:rPr>
              <a:t>The transaction is used to transform the database from one consistent state to another consistent state.</a:t>
            </a:r>
          </a:p>
          <a:p>
            <a:pPr algn="l"/>
            <a:r>
              <a:rPr lang="en-US" b="1" i="0" dirty="0">
                <a:solidFill>
                  <a:srgbClr val="000000"/>
                </a:solidFill>
                <a:effectLst/>
                <a:latin typeface="verdana" panose="020B0604030504040204" pitchFamily="34" charset="0"/>
              </a:rPr>
              <a:t>For example:</a:t>
            </a:r>
            <a:r>
              <a:rPr lang="en-US" b="0" i="0" dirty="0">
                <a:solidFill>
                  <a:srgbClr val="000000"/>
                </a:solidFill>
                <a:effectLst/>
                <a:latin typeface="verdana" panose="020B0604030504040204" pitchFamily="34" charset="0"/>
              </a:rPr>
              <a:t> The total amount must be maintained before or after the transaction.</a:t>
            </a:r>
          </a:p>
          <a:p>
            <a:pPr algn="l">
              <a:buFont typeface="+mj-lt"/>
              <a:buAutoNum type="arabicPeriod"/>
            </a:pPr>
            <a:r>
              <a:rPr lang="en-US" b="0" i="0" dirty="0">
                <a:solidFill>
                  <a:srgbClr val="000000"/>
                </a:solidFill>
                <a:effectLst/>
                <a:latin typeface="verdana" panose="020B0604030504040204" pitchFamily="34" charset="0"/>
              </a:rPr>
              <a:t>Total before T occurs = </a:t>
            </a:r>
            <a:r>
              <a:rPr lang="en-US" b="0" i="0" dirty="0">
                <a:solidFill>
                  <a:srgbClr val="C00000"/>
                </a:solidFill>
                <a:effectLst/>
                <a:latin typeface="verdana" panose="020B0604030504040204" pitchFamily="34" charset="0"/>
              </a:rPr>
              <a:t>600</a:t>
            </a:r>
            <a:r>
              <a:rPr lang="en-US" b="0" i="0" dirty="0">
                <a:solidFill>
                  <a:srgbClr val="000000"/>
                </a:solidFill>
                <a:effectLst/>
                <a:latin typeface="verdana" panose="020B0604030504040204" pitchFamily="34" charset="0"/>
              </a:rPr>
              <a:t>+</a:t>
            </a:r>
            <a:r>
              <a:rPr lang="en-US" b="0" i="0" dirty="0">
                <a:solidFill>
                  <a:srgbClr val="C00000"/>
                </a:solidFill>
                <a:effectLst/>
                <a:latin typeface="verdana" panose="020B0604030504040204" pitchFamily="34" charset="0"/>
              </a:rPr>
              <a:t>300</a:t>
            </a:r>
            <a:r>
              <a:rPr lang="en-US" b="0" i="0" dirty="0">
                <a:solidFill>
                  <a:srgbClr val="000000"/>
                </a:solidFill>
                <a:effectLst/>
                <a:latin typeface="verdana" panose="020B0604030504040204" pitchFamily="34" charset="0"/>
              </a:rPr>
              <a:t>=</a:t>
            </a:r>
            <a:r>
              <a:rPr lang="en-US" b="0" i="0" dirty="0">
                <a:solidFill>
                  <a:srgbClr val="C00000"/>
                </a:solidFill>
                <a:effectLst/>
                <a:latin typeface="verdana" panose="020B0604030504040204" pitchFamily="34" charset="0"/>
              </a:rPr>
              <a:t>900</a:t>
            </a:r>
            <a:r>
              <a:rPr lang="en-US" b="0" i="0" dirty="0">
                <a:solidFill>
                  <a:srgbClr val="000000"/>
                </a:solidFill>
                <a:effectLst/>
                <a:latin typeface="verdana" panose="020B0604030504040204" pitchFamily="34" charset="0"/>
              </a:rPr>
              <a:t>  </a:t>
            </a:r>
          </a:p>
          <a:p>
            <a:pPr algn="l">
              <a:buFont typeface="+mj-lt"/>
              <a:buAutoNum type="arabicPeriod"/>
            </a:pPr>
            <a:r>
              <a:rPr lang="en-US" b="0" i="0" dirty="0">
                <a:solidFill>
                  <a:srgbClr val="000000"/>
                </a:solidFill>
                <a:effectLst/>
                <a:latin typeface="verdana" panose="020B0604030504040204" pitchFamily="34" charset="0"/>
              </a:rPr>
              <a:t>Total after T occurs= </a:t>
            </a:r>
            <a:r>
              <a:rPr lang="en-US" b="0" i="0" dirty="0">
                <a:solidFill>
                  <a:srgbClr val="C00000"/>
                </a:solidFill>
                <a:effectLst/>
                <a:latin typeface="verdana" panose="020B0604030504040204" pitchFamily="34" charset="0"/>
              </a:rPr>
              <a:t>500</a:t>
            </a:r>
            <a:r>
              <a:rPr lang="en-US" b="0" i="0" dirty="0">
                <a:solidFill>
                  <a:srgbClr val="000000"/>
                </a:solidFill>
                <a:effectLst/>
                <a:latin typeface="verdana" panose="020B0604030504040204" pitchFamily="34" charset="0"/>
              </a:rPr>
              <a:t>+</a:t>
            </a:r>
            <a:r>
              <a:rPr lang="en-US" b="0" i="0" dirty="0">
                <a:solidFill>
                  <a:srgbClr val="C00000"/>
                </a:solidFill>
                <a:effectLst/>
                <a:latin typeface="verdana" panose="020B0604030504040204" pitchFamily="34" charset="0"/>
              </a:rPr>
              <a:t>400</a:t>
            </a:r>
            <a:r>
              <a:rPr lang="en-US" b="0" i="0" dirty="0">
                <a:solidFill>
                  <a:srgbClr val="000000"/>
                </a:solidFill>
                <a:effectLst/>
                <a:latin typeface="verdana" panose="020B0604030504040204" pitchFamily="34" charset="0"/>
              </a:rPr>
              <a:t>=</a:t>
            </a:r>
            <a:r>
              <a:rPr lang="en-US" b="0" i="0" dirty="0">
                <a:solidFill>
                  <a:srgbClr val="C00000"/>
                </a:solidFill>
                <a:effectLst/>
                <a:latin typeface="verdana" panose="020B0604030504040204" pitchFamily="34" charset="0"/>
              </a:rPr>
              <a:t>900</a:t>
            </a:r>
            <a:r>
              <a:rPr lang="en-US" b="0" i="0" dirty="0">
                <a:solidFill>
                  <a:srgbClr val="000000"/>
                </a:solidFill>
                <a:effectLst/>
                <a:latin typeface="verdana" panose="020B0604030504040204" pitchFamily="34" charset="0"/>
              </a:rPr>
              <a:t>  </a:t>
            </a:r>
          </a:p>
          <a:p>
            <a:pPr algn="l"/>
            <a:r>
              <a:rPr lang="en-US" b="0" i="0" dirty="0">
                <a:solidFill>
                  <a:srgbClr val="000000"/>
                </a:solidFill>
                <a:effectLst/>
                <a:latin typeface="verdana" panose="020B0604030504040204" pitchFamily="34" charset="0"/>
              </a:rPr>
              <a:t>Therefore, the database is consistent. In the case when T1 is completed but T2 fails, then inconsistency will occur.</a:t>
            </a:r>
          </a:p>
          <a:p>
            <a:endParaRPr lang="en-US" dirty="0"/>
          </a:p>
        </p:txBody>
      </p:sp>
      <p:sp>
        <p:nvSpPr>
          <p:cNvPr id="4" name="Footer Placeholder 3">
            <a:extLst>
              <a:ext uri="{FF2B5EF4-FFF2-40B4-BE49-F238E27FC236}">
                <a16:creationId xmlns="" xmlns:a16="http://schemas.microsoft.com/office/drawing/2014/main" id="{786C7D25-8A50-4551-A6D6-B9025471AA06}"/>
              </a:ext>
            </a:extLst>
          </p:cNvPr>
          <p:cNvSpPr>
            <a:spLocks noGrp="1"/>
          </p:cNvSpPr>
          <p:nvPr>
            <p:ph type="ftr" sz="quarter" idx="11"/>
          </p:nvPr>
        </p:nvSpPr>
        <p:spPr/>
        <p:txBody>
          <a:bodyPr/>
          <a:lstStyle/>
          <a:p>
            <a:r>
              <a:rPr lang="en-US"/>
              <a:t>Dr. Shivani Joshi</a:t>
            </a:r>
          </a:p>
        </p:txBody>
      </p:sp>
      <p:pic>
        <p:nvPicPr>
          <p:cNvPr id="5" name="Audio 4">
            <a:hlinkClick r:id="" action="ppaction://media"/>
            <a:extLst>
              <a:ext uri="{FF2B5EF4-FFF2-40B4-BE49-F238E27FC236}">
                <a16:creationId xmlns="" xmlns:a16="http://schemas.microsoft.com/office/drawing/2014/main" id="{DA8AA13F-9027-4304-A01C-94EDDA318E73}"/>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05599300"/>
      </p:ext>
    </p:extLst>
  </p:cSld>
  <p:clrMapOvr>
    <a:masterClrMapping/>
  </p:clrMapOvr>
  <mc:AlternateContent xmlns:mc="http://schemas.openxmlformats.org/markup-compatibility/2006" xmlns:p14="http://schemas.microsoft.com/office/powerpoint/2010/main">
    <mc:Choice Requires="p14">
      <p:transition spd="slow" p14:dur="2000" advTm="69925"/>
    </mc:Choice>
    <mc:Fallback xmlns="">
      <p:transition spd="slow" advTm="69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210830-ED6D-4579-9654-2DB8BF7B2A00}"/>
              </a:ext>
            </a:extLst>
          </p:cNvPr>
          <p:cNvSpPr>
            <a:spLocks noGrp="1"/>
          </p:cNvSpPr>
          <p:nvPr>
            <p:ph type="title"/>
          </p:nvPr>
        </p:nvSpPr>
        <p:spPr/>
        <p:txBody>
          <a:bodyPr>
            <a:normAutofit fontScale="90000"/>
          </a:bodyPr>
          <a:lstStyle/>
          <a:p>
            <a:r>
              <a:rPr lang="en-US" b="0" i="0" dirty="0">
                <a:solidFill>
                  <a:srgbClr val="610B38"/>
                </a:solidFill>
                <a:effectLst/>
                <a:latin typeface="erdana"/>
              </a:rPr>
              <a:t>Isolation</a:t>
            </a:r>
            <a:br>
              <a:rPr lang="en-US" b="0" i="0" dirty="0">
                <a:solidFill>
                  <a:srgbClr val="610B38"/>
                </a:solidFill>
                <a:effectLst/>
                <a:latin typeface="erdana"/>
              </a:rPr>
            </a:br>
            <a:endParaRPr lang="en-US" dirty="0"/>
          </a:p>
        </p:txBody>
      </p:sp>
      <p:sp>
        <p:nvSpPr>
          <p:cNvPr id="3" name="Content Placeholder 2">
            <a:extLst>
              <a:ext uri="{FF2B5EF4-FFF2-40B4-BE49-F238E27FC236}">
                <a16:creationId xmlns="" xmlns:a16="http://schemas.microsoft.com/office/drawing/2014/main" id="{4D6D18F5-F0B0-498B-A9E2-DA19361F3665}"/>
              </a:ext>
            </a:extLst>
          </p:cNvPr>
          <p:cNvSpPr>
            <a:spLocks noGrp="1"/>
          </p:cNvSpPr>
          <p:nvPr>
            <p:ph idx="1"/>
          </p:nvPr>
        </p:nvSpPr>
        <p:spPr/>
        <p:txBody>
          <a:bodyPr>
            <a:normAutofit lnSpcReduction="10000"/>
          </a:bodyPr>
          <a:lstStyle/>
          <a:p>
            <a:pPr algn="l">
              <a:buFont typeface="Arial" panose="020B0604020202020204" pitchFamily="34" charset="0"/>
              <a:buChar char="•"/>
            </a:pPr>
            <a:r>
              <a:rPr lang="en-US" b="0" dirty="0">
                <a:solidFill>
                  <a:srgbClr val="000000"/>
                </a:solidFill>
                <a:effectLst/>
                <a:latin typeface="verdana" panose="020B0604030504040204" pitchFamily="34" charset="0"/>
              </a:rPr>
              <a:t>It shows that the data which is used at the time of execution of a transaction cannot be used by the second transaction until the first one is completed.</a:t>
            </a:r>
          </a:p>
          <a:p>
            <a:pPr algn="l">
              <a:buFont typeface="Arial" panose="020B0604020202020204" pitchFamily="34" charset="0"/>
              <a:buChar char="•"/>
            </a:pPr>
            <a:r>
              <a:rPr lang="en-US" b="0" dirty="0">
                <a:solidFill>
                  <a:srgbClr val="000000"/>
                </a:solidFill>
                <a:effectLst/>
                <a:latin typeface="verdana" panose="020B0604030504040204" pitchFamily="34" charset="0"/>
              </a:rPr>
              <a:t>In isolation, if the transaction T1 is being executed and using the data item X, then that data item can't be accessed by any other transaction T2 until the transaction T1 ends.</a:t>
            </a:r>
          </a:p>
          <a:p>
            <a:pPr algn="l">
              <a:buFont typeface="Arial" panose="020B0604020202020204" pitchFamily="34" charset="0"/>
              <a:buChar char="•"/>
            </a:pPr>
            <a:r>
              <a:rPr lang="en-US" b="0" dirty="0">
                <a:solidFill>
                  <a:srgbClr val="000000"/>
                </a:solidFill>
                <a:effectLst/>
                <a:latin typeface="verdana" panose="020B0604030504040204" pitchFamily="34" charset="0"/>
              </a:rPr>
              <a:t>The concurrency control subsystem of the DBMS enforced the isolation property.</a:t>
            </a:r>
          </a:p>
          <a:p>
            <a:endParaRPr lang="en-US" dirty="0"/>
          </a:p>
        </p:txBody>
      </p:sp>
      <p:sp>
        <p:nvSpPr>
          <p:cNvPr id="4" name="Footer Placeholder 3">
            <a:extLst>
              <a:ext uri="{FF2B5EF4-FFF2-40B4-BE49-F238E27FC236}">
                <a16:creationId xmlns="" xmlns:a16="http://schemas.microsoft.com/office/drawing/2014/main" id="{35DE77AC-2164-43D7-800F-BB20B1F5C8A7}"/>
              </a:ext>
            </a:extLst>
          </p:cNvPr>
          <p:cNvSpPr>
            <a:spLocks noGrp="1"/>
          </p:cNvSpPr>
          <p:nvPr>
            <p:ph type="ftr" sz="quarter" idx="11"/>
          </p:nvPr>
        </p:nvSpPr>
        <p:spPr/>
        <p:txBody>
          <a:bodyPr/>
          <a:lstStyle/>
          <a:p>
            <a:r>
              <a:rPr lang="en-US"/>
              <a:t>Dr. Shivani Joshi</a:t>
            </a:r>
          </a:p>
        </p:txBody>
      </p:sp>
      <p:pic>
        <p:nvPicPr>
          <p:cNvPr id="5" name="Audio 4">
            <a:hlinkClick r:id="" action="ppaction://media"/>
            <a:extLst>
              <a:ext uri="{FF2B5EF4-FFF2-40B4-BE49-F238E27FC236}">
                <a16:creationId xmlns="" xmlns:a16="http://schemas.microsoft.com/office/drawing/2014/main" id="{D0715476-571A-44CC-88DE-47B8E1DB8450}"/>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54554401"/>
      </p:ext>
    </p:extLst>
  </p:cSld>
  <p:clrMapOvr>
    <a:masterClrMapping/>
  </p:clrMapOvr>
  <mc:AlternateContent xmlns:mc="http://schemas.openxmlformats.org/markup-compatibility/2006" xmlns:p14="http://schemas.microsoft.com/office/powerpoint/2010/main">
    <mc:Choice Requires="p14">
      <p:transition spd="slow" p14:dur="2000" advTm="37928"/>
    </mc:Choice>
    <mc:Fallback xmlns="">
      <p:transition spd="slow" advTm="3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TotalTime>
  <Words>857</Words>
  <Application>Microsoft Office PowerPoint</Application>
  <PresentationFormat>Custom</PresentationFormat>
  <Paragraphs>109</Paragraphs>
  <Slides>13</Slides>
  <Notes>0</Notes>
  <HiddenSlides>0</HiddenSlides>
  <MMClips>14</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Unit-4</vt:lpstr>
      <vt:lpstr>Transaction </vt:lpstr>
      <vt:lpstr>Operations of Transaction: </vt:lpstr>
      <vt:lpstr>Transaction property </vt:lpstr>
      <vt:lpstr>PowerPoint Presentation</vt:lpstr>
      <vt:lpstr>Atomicity </vt:lpstr>
      <vt:lpstr>PowerPoint Presentation</vt:lpstr>
      <vt:lpstr>Consistency </vt:lpstr>
      <vt:lpstr>Isolation </vt:lpstr>
      <vt:lpstr>Durability </vt:lpstr>
      <vt:lpstr>States of Transaction  </vt:lpstr>
      <vt:lpstr>PowerPoint Presentation</vt:lpstr>
      <vt:lpstr>Any Query?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Unit-4</dc:title>
  <dc:creator>garv joshi</dc:creator>
  <cp:lastModifiedBy>vedant</cp:lastModifiedBy>
  <cp:revision>15</cp:revision>
  <dcterms:created xsi:type="dcterms:W3CDTF">2020-10-28T03:50:33Z</dcterms:created>
  <dcterms:modified xsi:type="dcterms:W3CDTF">2022-11-17T04:07:02Z</dcterms:modified>
</cp:coreProperties>
</file>