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Default Extension="vml" ContentType="application/vnd.openxmlformats-officedocument.vmlDrawing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50" r:id="rId1"/>
  </p:sldMasterIdLst>
  <p:notesMasterIdLst>
    <p:notesMasterId r:id="rId38"/>
  </p:notesMasterIdLst>
  <p:handoutMasterIdLst>
    <p:handoutMasterId r:id="rId39"/>
  </p:handoutMasterIdLst>
  <p:sldIdLst>
    <p:sldId id="436" r:id="rId2"/>
    <p:sldId id="435" r:id="rId3"/>
    <p:sldId id="410" r:id="rId4"/>
    <p:sldId id="420" r:id="rId5"/>
    <p:sldId id="461" r:id="rId6"/>
    <p:sldId id="426" r:id="rId7"/>
    <p:sldId id="459" r:id="rId8"/>
    <p:sldId id="462" r:id="rId9"/>
    <p:sldId id="445" r:id="rId10"/>
    <p:sldId id="438" r:id="rId11"/>
    <p:sldId id="455" r:id="rId12"/>
    <p:sldId id="458" r:id="rId13"/>
    <p:sldId id="422" r:id="rId14"/>
    <p:sldId id="423" r:id="rId15"/>
    <p:sldId id="424" r:id="rId16"/>
    <p:sldId id="411" r:id="rId17"/>
    <p:sldId id="391" r:id="rId18"/>
    <p:sldId id="439" r:id="rId19"/>
    <p:sldId id="396" r:id="rId20"/>
    <p:sldId id="425" r:id="rId21"/>
    <p:sldId id="412" r:id="rId22"/>
    <p:sldId id="460" r:id="rId23"/>
    <p:sldId id="447" r:id="rId24"/>
    <p:sldId id="448" r:id="rId25"/>
    <p:sldId id="454" r:id="rId26"/>
    <p:sldId id="441" r:id="rId27"/>
    <p:sldId id="457" r:id="rId28"/>
    <p:sldId id="419" r:id="rId29"/>
    <p:sldId id="440" r:id="rId30"/>
    <p:sldId id="453" r:id="rId31"/>
    <p:sldId id="415" r:id="rId32"/>
    <p:sldId id="442" r:id="rId33"/>
    <p:sldId id="417" r:id="rId34"/>
    <p:sldId id="434" r:id="rId35"/>
    <p:sldId id="449" r:id="rId36"/>
    <p:sldId id="464" r:id="rId37"/>
  </p:sldIdLst>
  <p:sldSz cx="9144000" cy="6858000" type="screen4x3"/>
  <p:notesSz cx="7302500" cy="9588500"/>
  <p:custDataLst>
    <p:tags r:id="rId40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FFFF"/>
    <a:srgbClr val="6600FF"/>
    <a:srgbClr val="9966FF"/>
    <a:srgbClr val="FF66FF"/>
    <a:srgbClr val="FFCC00"/>
    <a:srgbClr val="FF3300"/>
    <a:srgbClr val="CC0000"/>
    <a:srgbClr val="CCE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660" autoAdjust="0"/>
  </p:normalViewPr>
  <p:slideViewPr>
    <p:cSldViewPr snapToGrid="0" snapToObjects="1">
      <p:cViewPr varScale="1">
        <p:scale>
          <a:sx n="83" d="100"/>
          <a:sy n="83" d="100"/>
        </p:scale>
        <p:origin x="-806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82"/>
    </p:cViewPr>
  </p:sorterViewPr>
  <p:notesViewPr>
    <p:cSldViewPr snapToGrid="0" snapToObjects="1">
      <p:cViewPr varScale="1">
        <p:scale>
          <a:sx n="59" d="100"/>
          <a:sy n="59" d="100"/>
        </p:scale>
        <p:origin x="-1146" y="-90"/>
      </p:cViewPr>
      <p:guideLst>
        <p:guide orient="horz" pos="3020"/>
        <p:guide pos="229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496" tIns="48248" rIns="96496" bIns="4824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2051" name="Rectangle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255713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496" tIns="48248" rIns="96496" bIns="482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496" tIns="48248" rIns="96496" bIns="4824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496" tIns="48248" rIns="96496" bIns="4824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496" tIns="48248" rIns="96496" bIns="4824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17D49B48-F04B-4ECA-A17C-E1B0F9613AB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4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4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5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7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8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7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1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2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2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3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7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5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8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6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0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8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5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3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2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392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9300" name="Rectangle 4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CC"/>
                </a:solidFill>
              </a:defRPr>
            </a:lvl1pPr>
          </a:lstStyle>
          <a:p>
            <a:endParaRPr lang="en-US">
              <a:solidFill>
                <a:srgbClr val="3333FF"/>
              </a:solidFill>
            </a:endParaRPr>
          </a:p>
        </p:txBody>
      </p:sp>
      <p:sp>
        <p:nvSpPr>
          <p:cNvPr id="439302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rgbClr val="0000CC"/>
                </a:solidFill>
              </a:defRPr>
            </a:lvl1pPr>
          </a:lstStyle>
          <a:p>
            <a:r>
              <a:rPr lang="en-US" smtClean="0"/>
              <a:t>KCS-503</a:t>
            </a:r>
            <a:endParaRPr lang="en-US"/>
          </a:p>
        </p:txBody>
      </p:sp>
      <p:sp>
        <p:nvSpPr>
          <p:cNvPr id="439303" name="Text Box 7"/>
          <p:cNvSpPr txBox="1">
            <a:spLocks noChangeArrowheads="1"/>
          </p:cNvSpPr>
          <p:nvPr userDrawn="1"/>
        </p:nvSpPr>
        <p:spPr bwMode="auto">
          <a:xfrm>
            <a:off x="7743825" y="6400800"/>
            <a:ext cx="184150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endParaRPr lang="en-US" sz="1400">
              <a:solidFill>
                <a:schemeClr val="hlink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KCS-503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4413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KCS-503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2413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219200"/>
            <a:ext cx="41529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1529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657600" y="638175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KCS-503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KCS-503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KCS-503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529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1529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KCS-503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KCS-503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KCS-503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KCS-503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KCS-503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KCS-503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2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2413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382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4582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38276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3817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hlink"/>
                </a:solidFill>
              </a:defRPr>
            </a:lvl1pPr>
          </a:lstStyle>
          <a:p>
            <a:r>
              <a:rPr lang="en-US" smtClean="0"/>
              <a:t>KCS-503</a:t>
            </a:r>
            <a:endParaRPr lang="en-US"/>
          </a:p>
        </p:txBody>
      </p:sp>
      <p:sp>
        <p:nvSpPr>
          <p:cNvPr id="438278" name="Text Box 6"/>
          <p:cNvSpPr txBox="1">
            <a:spLocks noChangeArrowheads="1"/>
          </p:cNvSpPr>
          <p:nvPr/>
        </p:nvSpPr>
        <p:spPr bwMode="auto">
          <a:xfrm>
            <a:off x="0" y="6456363"/>
            <a:ext cx="1003300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solidFill>
                  <a:schemeClr val="hlink"/>
                </a:solidFill>
              </a:rPr>
              <a:t>asymp - </a:t>
            </a:r>
            <a:fld id="{C2B2EF80-B611-406F-9104-D844B8803EF3}" type="slidenum">
              <a:rPr lang="en-US" sz="1400">
                <a:solidFill>
                  <a:schemeClr val="hlink"/>
                </a:solidFill>
              </a:rPr>
              <a:pPr/>
              <a:t>‹#›</a:t>
            </a:fld>
            <a:endParaRPr lang="en-US" sz="1400">
              <a:solidFill>
                <a:schemeClr val="hlink"/>
              </a:solidFill>
            </a:endParaRPr>
          </a:p>
        </p:txBody>
      </p:sp>
      <p:sp>
        <p:nvSpPr>
          <p:cNvPr id="438279" name="Text Box 7"/>
          <p:cNvSpPr txBox="1">
            <a:spLocks noChangeArrowheads="1"/>
          </p:cNvSpPr>
          <p:nvPr/>
        </p:nvSpPr>
        <p:spPr bwMode="auto">
          <a:xfrm>
            <a:off x="7743825" y="6400800"/>
            <a:ext cx="184150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endParaRPr lang="en-US" sz="1400">
              <a:solidFill>
                <a:schemeClr val="hlink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hlink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hlink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hlink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hlink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hlink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hlink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hlink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hlink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w"/>
        <a:defRPr sz="3200">
          <a:solidFill>
            <a:srgbClr val="01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s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41438"/>
            <a:ext cx="7772400" cy="2203450"/>
          </a:xfrm>
          <a:solidFill>
            <a:srgbClr val="CCECFF"/>
          </a:solidFill>
          <a:ln>
            <a:solidFill>
              <a:schemeClr val="tx1"/>
            </a:solidFill>
          </a:ln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 u="none" dirty="0"/>
              <a:t>Asymptotic </a:t>
            </a:r>
            <a:r>
              <a:rPr lang="en-US" u="none" dirty="0" smtClean="0"/>
              <a:t>Notations</a:t>
            </a:r>
            <a:endParaRPr lang="en-US" u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KCS-503</a:t>
            </a:r>
            <a:endParaRPr lang="en-US"/>
          </a:p>
        </p:txBody>
      </p:sp>
      <p:sp>
        <p:nvSpPr>
          <p:cNvPr id="444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ym typeface="Symbol" pitchFamily="18" charset="2"/>
              </a:rPr>
              <a:t> -notation</a:t>
            </a:r>
          </a:p>
        </p:txBody>
      </p:sp>
      <p:sp>
        <p:nvSpPr>
          <p:cNvPr id="444422" name="Rectangle 6"/>
          <p:cNvSpPr>
            <a:spLocks noChangeArrowheads="1"/>
          </p:cNvSpPr>
          <p:nvPr/>
        </p:nvSpPr>
        <p:spPr bwMode="auto">
          <a:xfrm>
            <a:off x="263525" y="5106988"/>
            <a:ext cx="5981700" cy="488950"/>
          </a:xfrm>
          <a:prstGeom prst="rect">
            <a:avLst/>
          </a:prstGeom>
          <a:noFill/>
          <a:ln w="28575" cap="sq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en-US" sz="2600" b="1" i="1"/>
              <a:t>g</a:t>
            </a:r>
            <a:r>
              <a:rPr kumimoji="1" lang="en-US" sz="2600" b="1"/>
              <a:t>(</a:t>
            </a:r>
            <a:r>
              <a:rPr kumimoji="1" lang="en-US" sz="2600" b="1" i="1"/>
              <a:t>n</a:t>
            </a:r>
            <a:r>
              <a:rPr kumimoji="1" lang="en-US" sz="2600" b="1"/>
              <a:t>) is an </a:t>
            </a:r>
            <a:r>
              <a:rPr kumimoji="1" lang="en-US" sz="2600" b="1" i="1">
                <a:solidFill>
                  <a:srgbClr val="CC0000"/>
                </a:solidFill>
              </a:rPr>
              <a:t>asymptotic lower bound</a:t>
            </a:r>
            <a:r>
              <a:rPr kumimoji="1" lang="en-US" sz="2600" b="1"/>
              <a:t> for </a:t>
            </a:r>
            <a:r>
              <a:rPr kumimoji="1" lang="en-US" sz="2600" b="1" i="1"/>
              <a:t>f</a:t>
            </a:r>
            <a:r>
              <a:rPr kumimoji="1" lang="en-US" sz="2600" b="1"/>
              <a:t>(</a:t>
            </a:r>
            <a:r>
              <a:rPr kumimoji="1" lang="en-US" sz="2600" b="1" i="1"/>
              <a:t>n</a:t>
            </a:r>
            <a:r>
              <a:rPr kumimoji="1" lang="en-US" sz="2600" b="1"/>
              <a:t>).</a:t>
            </a:r>
          </a:p>
        </p:txBody>
      </p:sp>
      <p:sp>
        <p:nvSpPr>
          <p:cNvPr id="444423" name="Text Box 7"/>
          <p:cNvSpPr txBox="1">
            <a:spLocks noChangeArrowheads="1"/>
          </p:cNvSpPr>
          <p:nvPr/>
        </p:nvSpPr>
        <p:spPr bwMode="auto">
          <a:xfrm>
            <a:off x="250825" y="3852863"/>
            <a:ext cx="4394200" cy="11874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n-US" b="1" i="1"/>
              <a:t>Intuitively</a:t>
            </a:r>
            <a:r>
              <a:rPr lang="en-US"/>
              <a:t>: Set of all functions whose </a:t>
            </a:r>
            <a:r>
              <a:rPr lang="en-US" i="1"/>
              <a:t>rate of growth</a:t>
            </a:r>
            <a:r>
              <a:rPr lang="en-US"/>
              <a:t> is the same as or higher than that of </a:t>
            </a:r>
            <a:r>
              <a:rPr lang="en-US" i="1"/>
              <a:t>g</a:t>
            </a:r>
            <a:r>
              <a:rPr lang="en-US"/>
              <a:t>(</a:t>
            </a:r>
            <a:r>
              <a:rPr lang="en-US" i="1"/>
              <a:t>n</a:t>
            </a:r>
            <a:r>
              <a:rPr lang="en-US"/>
              <a:t>).</a:t>
            </a:r>
          </a:p>
        </p:txBody>
      </p:sp>
      <p:pic>
        <p:nvPicPr>
          <p:cNvPr id="444426" name="Picture 10" descr="graph_Omeg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75" y="1096963"/>
            <a:ext cx="3800475" cy="4010025"/>
          </a:xfrm>
          <a:prstGeom prst="rect">
            <a:avLst/>
          </a:prstGeom>
          <a:noFill/>
        </p:spPr>
      </p:pic>
      <p:sp>
        <p:nvSpPr>
          <p:cNvPr id="444427" name="Text Box 11"/>
          <p:cNvSpPr txBox="1">
            <a:spLocks noChangeArrowheads="1"/>
          </p:cNvSpPr>
          <p:nvPr/>
        </p:nvSpPr>
        <p:spPr bwMode="auto">
          <a:xfrm>
            <a:off x="804863" y="5595938"/>
            <a:ext cx="4549775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n-US" b="1" i="1">
                <a:solidFill>
                  <a:schemeClr val="hlink"/>
                </a:solidFill>
              </a:rPr>
              <a:t>f</a:t>
            </a:r>
            <a:r>
              <a:rPr lang="en-US" b="1">
                <a:solidFill>
                  <a:schemeClr val="hlink"/>
                </a:solidFill>
              </a:rPr>
              <a:t>(</a:t>
            </a:r>
            <a:r>
              <a:rPr lang="en-US" b="1" i="1">
                <a:solidFill>
                  <a:schemeClr val="hlink"/>
                </a:solidFill>
              </a:rPr>
              <a:t>n</a:t>
            </a:r>
            <a:r>
              <a:rPr lang="en-US" b="1">
                <a:solidFill>
                  <a:schemeClr val="hlink"/>
                </a:solidFill>
              </a:rPr>
              <a:t>) = </a:t>
            </a:r>
            <a:r>
              <a:rPr lang="en-US" b="1">
                <a:solidFill>
                  <a:schemeClr val="hlink"/>
                </a:solidFill>
                <a:sym typeface="Symbol" pitchFamily="18" charset="2"/>
              </a:rPr>
              <a:t>(</a:t>
            </a:r>
            <a:r>
              <a:rPr lang="en-US" b="1" i="1">
                <a:solidFill>
                  <a:schemeClr val="hlink"/>
                </a:solidFill>
                <a:sym typeface="Symbol" pitchFamily="18" charset="2"/>
              </a:rPr>
              <a:t>g</a:t>
            </a:r>
            <a:r>
              <a:rPr lang="en-US" b="1">
                <a:solidFill>
                  <a:schemeClr val="hlink"/>
                </a:solidFill>
                <a:sym typeface="Symbol" pitchFamily="18" charset="2"/>
              </a:rPr>
              <a:t>(</a:t>
            </a:r>
            <a:r>
              <a:rPr lang="en-US" b="1" i="1">
                <a:solidFill>
                  <a:schemeClr val="hlink"/>
                </a:solidFill>
                <a:sym typeface="Symbol" pitchFamily="18" charset="2"/>
              </a:rPr>
              <a:t>n</a:t>
            </a:r>
            <a:r>
              <a:rPr lang="en-US" b="1">
                <a:solidFill>
                  <a:schemeClr val="hlink"/>
                </a:solidFill>
                <a:sym typeface="Symbol" pitchFamily="18" charset="2"/>
              </a:rPr>
              <a:t>))  </a:t>
            </a:r>
            <a:r>
              <a:rPr lang="en-US" b="1" i="1">
                <a:solidFill>
                  <a:schemeClr val="hlink"/>
                </a:solidFill>
              </a:rPr>
              <a:t>f</a:t>
            </a:r>
            <a:r>
              <a:rPr lang="en-US" b="1">
                <a:solidFill>
                  <a:schemeClr val="hlink"/>
                </a:solidFill>
              </a:rPr>
              <a:t>(</a:t>
            </a:r>
            <a:r>
              <a:rPr lang="en-US" b="1" i="1">
                <a:solidFill>
                  <a:schemeClr val="hlink"/>
                </a:solidFill>
              </a:rPr>
              <a:t>n</a:t>
            </a:r>
            <a:r>
              <a:rPr lang="en-US" b="1">
                <a:solidFill>
                  <a:schemeClr val="hlink"/>
                </a:solidFill>
              </a:rPr>
              <a:t>) = </a:t>
            </a:r>
            <a:r>
              <a:rPr lang="en-US" b="1">
                <a:solidFill>
                  <a:schemeClr val="hlink"/>
                </a:solidFill>
                <a:sym typeface="Symbol" pitchFamily="18" charset="2"/>
              </a:rPr>
              <a:t>(</a:t>
            </a:r>
            <a:r>
              <a:rPr lang="en-US" b="1" i="1">
                <a:solidFill>
                  <a:schemeClr val="hlink"/>
                </a:solidFill>
                <a:sym typeface="Symbol" pitchFamily="18" charset="2"/>
              </a:rPr>
              <a:t>g</a:t>
            </a:r>
            <a:r>
              <a:rPr lang="en-US" b="1">
                <a:solidFill>
                  <a:schemeClr val="hlink"/>
                </a:solidFill>
                <a:sym typeface="Symbol" pitchFamily="18" charset="2"/>
              </a:rPr>
              <a:t>(</a:t>
            </a:r>
            <a:r>
              <a:rPr lang="en-US" b="1" i="1">
                <a:solidFill>
                  <a:schemeClr val="hlink"/>
                </a:solidFill>
                <a:sym typeface="Symbol" pitchFamily="18" charset="2"/>
              </a:rPr>
              <a:t>n</a:t>
            </a:r>
            <a:r>
              <a:rPr lang="en-US" b="1">
                <a:solidFill>
                  <a:schemeClr val="hlink"/>
                </a:solidFill>
                <a:sym typeface="Symbol" pitchFamily="18" charset="2"/>
              </a:rPr>
              <a:t>)).</a:t>
            </a:r>
          </a:p>
          <a:p>
            <a:r>
              <a:rPr lang="en-US" b="1">
                <a:solidFill>
                  <a:schemeClr val="hlink"/>
                </a:solidFill>
                <a:sym typeface="Symbol" pitchFamily="18" charset="2"/>
              </a:rPr>
              <a:t>(</a:t>
            </a:r>
            <a:r>
              <a:rPr lang="en-US" b="1" i="1">
                <a:solidFill>
                  <a:schemeClr val="hlink"/>
                </a:solidFill>
                <a:sym typeface="Symbol" pitchFamily="18" charset="2"/>
              </a:rPr>
              <a:t>g</a:t>
            </a:r>
            <a:r>
              <a:rPr lang="en-US" b="1">
                <a:solidFill>
                  <a:schemeClr val="hlink"/>
                </a:solidFill>
                <a:sym typeface="Symbol" pitchFamily="18" charset="2"/>
              </a:rPr>
              <a:t>(</a:t>
            </a:r>
            <a:r>
              <a:rPr lang="en-US" b="1" i="1">
                <a:solidFill>
                  <a:schemeClr val="hlink"/>
                </a:solidFill>
                <a:sym typeface="Symbol" pitchFamily="18" charset="2"/>
              </a:rPr>
              <a:t>n</a:t>
            </a:r>
            <a:r>
              <a:rPr lang="en-US" b="1">
                <a:solidFill>
                  <a:schemeClr val="hlink"/>
                </a:solidFill>
                <a:sym typeface="Symbol" pitchFamily="18" charset="2"/>
              </a:rPr>
              <a:t>))   (</a:t>
            </a:r>
            <a:r>
              <a:rPr lang="en-US" b="1" i="1">
                <a:solidFill>
                  <a:schemeClr val="hlink"/>
                </a:solidFill>
                <a:sym typeface="Symbol" pitchFamily="18" charset="2"/>
              </a:rPr>
              <a:t>g</a:t>
            </a:r>
            <a:r>
              <a:rPr lang="en-US" b="1">
                <a:solidFill>
                  <a:schemeClr val="hlink"/>
                </a:solidFill>
                <a:sym typeface="Symbol" pitchFamily="18" charset="2"/>
              </a:rPr>
              <a:t>(</a:t>
            </a:r>
            <a:r>
              <a:rPr lang="en-US" b="1" i="1">
                <a:solidFill>
                  <a:schemeClr val="hlink"/>
                </a:solidFill>
                <a:sym typeface="Symbol" pitchFamily="18" charset="2"/>
              </a:rPr>
              <a:t>n</a:t>
            </a:r>
            <a:r>
              <a:rPr lang="en-US" b="1">
                <a:solidFill>
                  <a:schemeClr val="hlink"/>
                </a:solidFill>
                <a:sym typeface="Symbol" pitchFamily="18" charset="2"/>
              </a:rPr>
              <a:t>)).</a:t>
            </a:r>
          </a:p>
        </p:txBody>
      </p:sp>
      <p:sp>
        <p:nvSpPr>
          <p:cNvPr id="444428" name="Rectangle 12"/>
          <p:cNvSpPr>
            <a:spLocks noChangeArrowheads="1"/>
          </p:cNvSpPr>
          <p:nvPr/>
        </p:nvSpPr>
        <p:spPr bwMode="auto">
          <a:xfrm>
            <a:off x="250825" y="1954213"/>
            <a:ext cx="4870450" cy="1898650"/>
          </a:xfrm>
          <a:prstGeom prst="rect">
            <a:avLst/>
          </a:prstGeom>
          <a:solidFill>
            <a:srgbClr val="CCECFF"/>
          </a:solidFill>
          <a:ln w="19050" cap="sq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Aft>
                <a:spcPct val="20000"/>
              </a:spcAft>
              <a:buClr>
                <a:srgbClr val="FF6600"/>
              </a:buClr>
              <a:buSzPct val="80000"/>
              <a:buFont typeface="Wingdings" pitchFamily="2" charset="2"/>
              <a:buNone/>
            </a:pPr>
            <a:r>
              <a:rPr kumimoji="1" lang="en-US" sz="2600" b="1">
                <a:solidFill>
                  <a:schemeClr val="accent1"/>
                </a:solidFill>
                <a:sym typeface="Symbol" pitchFamily="18" charset="2"/>
              </a:rPr>
              <a:t></a:t>
            </a:r>
            <a:r>
              <a:rPr kumimoji="1" lang="en-US" sz="2600" b="1">
                <a:solidFill>
                  <a:schemeClr val="accent1"/>
                </a:solidFill>
              </a:rPr>
              <a:t>(</a:t>
            </a:r>
            <a:r>
              <a:rPr kumimoji="1" lang="en-US" sz="2600" b="1" i="1">
                <a:solidFill>
                  <a:schemeClr val="accent1"/>
                </a:solidFill>
              </a:rPr>
              <a:t>g</a:t>
            </a:r>
            <a:r>
              <a:rPr kumimoji="1" lang="en-US" sz="2600" b="1">
                <a:solidFill>
                  <a:schemeClr val="accent1"/>
                </a:solidFill>
              </a:rPr>
              <a:t>(</a:t>
            </a:r>
            <a:r>
              <a:rPr kumimoji="1" lang="en-US" sz="2600" b="1" i="1">
                <a:solidFill>
                  <a:schemeClr val="accent1"/>
                </a:solidFill>
              </a:rPr>
              <a:t>n</a:t>
            </a:r>
            <a:r>
              <a:rPr kumimoji="1" lang="en-US" sz="2600" b="1">
                <a:solidFill>
                  <a:schemeClr val="accent1"/>
                </a:solidFill>
              </a:rPr>
              <a:t>)) =</a:t>
            </a:r>
            <a:r>
              <a:rPr kumimoji="1" lang="en-US" sz="2600" b="1">
                <a:solidFill>
                  <a:schemeClr val="hlink"/>
                </a:solidFill>
              </a:rPr>
              <a:t> </a:t>
            </a:r>
            <a:r>
              <a:rPr kumimoji="1" lang="en-US" sz="3000" b="1">
                <a:solidFill>
                  <a:schemeClr val="hlink"/>
                </a:solidFill>
              </a:rPr>
              <a:t>{</a:t>
            </a:r>
            <a:r>
              <a:rPr kumimoji="1" lang="en-US" sz="2600" b="1" i="1">
                <a:solidFill>
                  <a:schemeClr val="hlink"/>
                </a:solidFill>
              </a:rPr>
              <a:t>f</a:t>
            </a:r>
            <a:r>
              <a:rPr kumimoji="1" lang="en-US" sz="2600" b="1">
                <a:solidFill>
                  <a:schemeClr val="hlink"/>
                </a:solidFill>
              </a:rPr>
              <a:t>(</a:t>
            </a:r>
            <a:r>
              <a:rPr kumimoji="1" lang="en-US" sz="2600" b="1" i="1">
                <a:solidFill>
                  <a:schemeClr val="hlink"/>
                </a:solidFill>
              </a:rPr>
              <a:t>n</a:t>
            </a:r>
            <a:r>
              <a:rPr kumimoji="1" lang="en-US" sz="2600" b="1">
                <a:solidFill>
                  <a:schemeClr val="hlink"/>
                </a:solidFill>
              </a:rPr>
              <a:t>) : </a:t>
            </a:r>
            <a:br>
              <a:rPr kumimoji="1" lang="en-US" sz="2600" b="1">
                <a:solidFill>
                  <a:schemeClr val="hlink"/>
                </a:solidFill>
              </a:rPr>
            </a:br>
            <a:r>
              <a:rPr kumimoji="1" lang="en-US" sz="2600" b="1">
                <a:solidFill>
                  <a:srgbClr val="FF3300"/>
                </a:solidFill>
                <a:sym typeface="Symbol" pitchFamily="18" charset="2"/>
              </a:rPr>
              <a:t> </a:t>
            </a:r>
            <a:r>
              <a:rPr kumimoji="1" lang="en-US" sz="2600" b="1">
                <a:solidFill>
                  <a:srgbClr val="FF3300"/>
                </a:solidFill>
              </a:rPr>
              <a:t>positive constants </a:t>
            </a:r>
            <a:r>
              <a:rPr kumimoji="1" lang="en-US" sz="2600" b="1" i="1">
                <a:solidFill>
                  <a:srgbClr val="FF3300"/>
                </a:solidFill>
              </a:rPr>
              <a:t>c</a:t>
            </a:r>
            <a:r>
              <a:rPr kumimoji="1" lang="en-US" sz="2600" b="1">
                <a:solidFill>
                  <a:srgbClr val="FF3300"/>
                </a:solidFill>
              </a:rPr>
              <a:t> and </a:t>
            </a:r>
            <a:r>
              <a:rPr kumimoji="1" lang="en-US" sz="2600" b="1" i="1">
                <a:solidFill>
                  <a:srgbClr val="FF3300"/>
                </a:solidFill>
              </a:rPr>
              <a:t>n</a:t>
            </a:r>
            <a:r>
              <a:rPr kumimoji="1" lang="en-US" sz="2600" b="1" baseline="-25000">
                <a:solidFill>
                  <a:srgbClr val="FF3300"/>
                </a:solidFill>
              </a:rPr>
              <a:t>0,</a:t>
            </a:r>
            <a:r>
              <a:rPr kumimoji="1" lang="en-US" sz="2600" b="1">
                <a:solidFill>
                  <a:schemeClr val="hlink"/>
                </a:solidFill>
              </a:rPr>
              <a:t> </a:t>
            </a:r>
            <a:r>
              <a:rPr kumimoji="1" lang="en-US" sz="2600" b="1">
                <a:solidFill>
                  <a:srgbClr val="CC0000"/>
                </a:solidFill>
              </a:rPr>
              <a:t>such that </a:t>
            </a:r>
            <a:r>
              <a:rPr kumimoji="1" lang="en-US" b="1">
                <a:solidFill>
                  <a:srgbClr val="CC0000"/>
                </a:solidFill>
                <a:sym typeface="Symbol" pitchFamily="18" charset="2"/>
              </a:rPr>
              <a:t></a:t>
            </a:r>
            <a:r>
              <a:rPr kumimoji="1" lang="en-US" b="1" i="1">
                <a:solidFill>
                  <a:srgbClr val="CC0000"/>
                </a:solidFill>
              </a:rPr>
              <a:t>n </a:t>
            </a:r>
            <a:r>
              <a:rPr kumimoji="1" lang="en-US" b="1">
                <a:solidFill>
                  <a:srgbClr val="CC0000"/>
                </a:solidFill>
                <a:sym typeface="Symbol" pitchFamily="18" charset="2"/>
              </a:rPr>
              <a:t></a:t>
            </a:r>
            <a:r>
              <a:rPr kumimoji="1" lang="en-US" b="1" i="1">
                <a:solidFill>
                  <a:srgbClr val="CC0000"/>
                </a:solidFill>
              </a:rPr>
              <a:t>  n</a:t>
            </a:r>
            <a:r>
              <a:rPr kumimoji="1" lang="en-US" b="1" baseline="-25000">
                <a:solidFill>
                  <a:srgbClr val="CC0000"/>
                </a:solidFill>
              </a:rPr>
              <a:t>0</a:t>
            </a:r>
            <a:r>
              <a:rPr kumimoji="1" lang="en-US">
                <a:solidFill>
                  <a:srgbClr val="CC0000"/>
                </a:solidFill>
              </a:rPr>
              <a:t>,</a:t>
            </a:r>
            <a:endParaRPr kumimoji="1" lang="en-US" sz="2600" b="1">
              <a:solidFill>
                <a:srgbClr val="CC0000"/>
              </a:solidFill>
            </a:endParaRPr>
          </a:p>
          <a:p>
            <a:pPr>
              <a:spcAft>
                <a:spcPct val="20000"/>
              </a:spcAft>
              <a:buClr>
                <a:srgbClr val="FF6600"/>
              </a:buClr>
              <a:buSzPct val="80000"/>
              <a:buFont typeface="Wingdings" pitchFamily="2" charset="2"/>
              <a:buNone/>
            </a:pPr>
            <a:r>
              <a:rPr kumimoji="1" lang="en-US" sz="2200" b="1">
                <a:solidFill>
                  <a:schemeClr val="hlink"/>
                </a:solidFill>
              </a:rPr>
              <a:t>we have</a:t>
            </a:r>
            <a:r>
              <a:rPr kumimoji="1" lang="en-US" sz="2600" b="1">
                <a:solidFill>
                  <a:schemeClr val="hlink"/>
                </a:solidFill>
              </a:rPr>
              <a:t> 0 </a:t>
            </a:r>
            <a:r>
              <a:rPr kumimoji="1" lang="en-US" sz="2600" b="1">
                <a:solidFill>
                  <a:schemeClr val="hlink"/>
                </a:solidFill>
                <a:sym typeface="Symbol" pitchFamily="18" charset="2"/>
              </a:rPr>
              <a:t></a:t>
            </a:r>
            <a:r>
              <a:rPr kumimoji="1" lang="en-US" sz="2600" b="1">
                <a:solidFill>
                  <a:schemeClr val="hlink"/>
                </a:solidFill>
              </a:rPr>
              <a:t> </a:t>
            </a:r>
            <a:r>
              <a:rPr kumimoji="1" lang="en-US" b="1">
                <a:solidFill>
                  <a:schemeClr val="hlink"/>
                </a:solidFill>
              </a:rPr>
              <a:t>c</a:t>
            </a:r>
            <a:r>
              <a:rPr kumimoji="1" lang="en-US" b="1" i="1">
                <a:solidFill>
                  <a:schemeClr val="hlink"/>
                </a:solidFill>
              </a:rPr>
              <a:t>g</a:t>
            </a:r>
            <a:r>
              <a:rPr kumimoji="1" lang="en-US" b="1">
                <a:solidFill>
                  <a:schemeClr val="hlink"/>
                </a:solidFill>
              </a:rPr>
              <a:t>(</a:t>
            </a:r>
            <a:r>
              <a:rPr kumimoji="1" lang="en-US" b="1" i="1">
                <a:solidFill>
                  <a:schemeClr val="hlink"/>
                </a:solidFill>
              </a:rPr>
              <a:t>n</a:t>
            </a:r>
            <a:r>
              <a:rPr kumimoji="1" lang="en-US" b="1">
                <a:solidFill>
                  <a:schemeClr val="hlink"/>
                </a:solidFill>
              </a:rPr>
              <a:t>)</a:t>
            </a:r>
            <a:r>
              <a:rPr kumimoji="1" lang="en-US"/>
              <a:t> </a:t>
            </a:r>
            <a:r>
              <a:rPr kumimoji="1" lang="en-US" sz="2600" b="1">
                <a:solidFill>
                  <a:schemeClr val="hlink"/>
                </a:solidFill>
                <a:sym typeface="Symbol" pitchFamily="18" charset="2"/>
              </a:rPr>
              <a:t> </a:t>
            </a:r>
            <a:r>
              <a:rPr kumimoji="1" lang="en-US" b="1" i="1">
                <a:solidFill>
                  <a:schemeClr val="hlink"/>
                </a:solidFill>
              </a:rPr>
              <a:t>f</a:t>
            </a:r>
            <a:r>
              <a:rPr kumimoji="1" lang="en-US" b="1">
                <a:solidFill>
                  <a:schemeClr val="hlink"/>
                </a:solidFill>
              </a:rPr>
              <a:t>(</a:t>
            </a:r>
            <a:r>
              <a:rPr kumimoji="1" lang="en-US" b="1" i="1">
                <a:solidFill>
                  <a:schemeClr val="hlink"/>
                </a:solidFill>
              </a:rPr>
              <a:t>n</a:t>
            </a:r>
            <a:r>
              <a:rPr kumimoji="1" lang="en-US" b="1">
                <a:solidFill>
                  <a:schemeClr val="hlink"/>
                </a:solidFill>
              </a:rPr>
              <a:t>)</a:t>
            </a:r>
            <a:r>
              <a:rPr kumimoji="1" lang="en-US" sz="3000" b="1">
                <a:solidFill>
                  <a:schemeClr val="hlink"/>
                </a:solidFill>
              </a:rPr>
              <a:t>}</a:t>
            </a:r>
          </a:p>
        </p:txBody>
      </p:sp>
      <p:sp>
        <p:nvSpPr>
          <p:cNvPr id="444429" name="Rectangle 13"/>
          <p:cNvSpPr>
            <a:spLocks noChangeArrowheads="1"/>
          </p:cNvSpPr>
          <p:nvPr/>
        </p:nvSpPr>
        <p:spPr bwMode="auto">
          <a:xfrm>
            <a:off x="263525" y="1068388"/>
            <a:ext cx="5197475" cy="885825"/>
          </a:xfrm>
          <a:prstGeom prst="rect">
            <a:avLst/>
          </a:prstGeom>
          <a:noFill/>
          <a:ln w="28575" cap="sq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Aft>
                <a:spcPct val="20000"/>
              </a:spcAft>
              <a:buClr>
                <a:srgbClr val="FF6600"/>
              </a:buClr>
              <a:buSzPct val="80000"/>
              <a:buFont typeface="Wingdings" pitchFamily="2" charset="2"/>
              <a:buNone/>
            </a:pPr>
            <a:r>
              <a:rPr kumimoji="1" lang="en-US" sz="2600"/>
              <a:t>For function </a:t>
            </a:r>
            <a:r>
              <a:rPr kumimoji="1" lang="en-US" sz="2600" i="1"/>
              <a:t>g</a:t>
            </a:r>
            <a:r>
              <a:rPr kumimoji="1" lang="en-US" sz="2600"/>
              <a:t>(</a:t>
            </a:r>
            <a:r>
              <a:rPr kumimoji="1" lang="en-US" sz="2600" i="1"/>
              <a:t>n</a:t>
            </a:r>
            <a:r>
              <a:rPr kumimoji="1" lang="en-US" sz="2600"/>
              <a:t>), we define </a:t>
            </a:r>
            <a:r>
              <a:rPr lang="en-US">
                <a:sym typeface="Symbol" pitchFamily="18" charset="2"/>
              </a:rPr>
              <a:t></a:t>
            </a:r>
            <a:r>
              <a:rPr kumimoji="1" lang="en-US" sz="2600"/>
              <a:t>(</a:t>
            </a:r>
            <a:r>
              <a:rPr kumimoji="1" lang="en-US" sz="2600" i="1"/>
              <a:t>g</a:t>
            </a:r>
            <a:r>
              <a:rPr kumimoji="1" lang="en-US" sz="2600"/>
              <a:t>(</a:t>
            </a:r>
            <a:r>
              <a:rPr kumimoji="1" lang="en-US" sz="2600" i="1"/>
              <a:t>n</a:t>
            </a:r>
            <a:r>
              <a:rPr kumimoji="1" lang="en-US" sz="2600"/>
              <a:t>)), big-Omega of </a:t>
            </a:r>
            <a:r>
              <a:rPr kumimoji="1" lang="en-US" sz="2600" i="1"/>
              <a:t>n</a:t>
            </a:r>
            <a:r>
              <a:rPr kumimoji="1" lang="en-US" sz="2600"/>
              <a:t>, as the set: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KCS-503</a:t>
            </a:r>
            <a:endParaRPr lang="en-US"/>
          </a:p>
        </p:txBody>
      </p:sp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468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sym typeface="Symbol" pitchFamily="18" charset="2"/>
            </a:endParaRPr>
          </a:p>
          <a:p>
            <a:endParaRPr lang="en-US">
              <a:sym typeface="Symbol" pitchFamily="18" charset="2"/>
            </a:endParaRPr>
          </a:p>
          <a:p>
            <a:r>
              <a:rPr lang="en-US">
                <a:sym typeface="Symbol" pitchFamily="18" charset="2"/>
              </a:rPr>
              <a:t>n = </a:t>
            </a:r>
            <a:r>
              <a:rPr lang="el-GR">
                <a:latin typeface=""/>
                <a:sym typeface="Symbol" pitchFamily="18" charset="2"/>
              </a:rPr>
              <a:t></a:t>
            </a:r>
            <a:r>
              <a:rPr lang="en-US">
                <a:latin typeface=""/>
                <a:sym typeface="Symbol" pitchFamily="18" charset="2"/>
              </a:rPr>
              <a:t>(</a:t>
            </a:r>
            <a:r>
              <a:rPr lang="en-US">
                <a:sym typeface="Symbol" pitchFamily="18" charset="2"/>
              </a:rPr>
              <a:t>lg </a:t>
            </a:r>
            <a:r>
              <a:rPr lang="en-US" i="1">
                <a:sym typeface="Symbol" pitchFamily="18" charset="2"/>
              </a:rPr>
              <a:t>n</a:t>
            </a:r>
            <a:r>
              <a:rPr lang="en-US">
                <a:sym typeface="Symbol" pitchFamily="18" charset="2"/>
              </a:rPr>
              <a:t>). Choose </a:t>
            </a:r>
            <a:r>
              <a:rPr lang="en-US" i="1">
                <a:sym typeface="Symbol" pitchFamily="18" charset="2"/>
              </a:rPr>
              <a:t>c</a:t>
            </a:r>
            <a:r>
              <a:rPr lang="en-US">
                <a:sym typeface="Symbol" pitchFamily="18" charset="2"/>
              </a:rPr>
              <a:t> and </a:t>
            </a:r>
            <a:r>
              <a:rPr lang="en-US" i="1"/>
              <a:t>n</a:t>
            </a:r>
            <a:r>
              <a:rPr lang="en-US" baseline="-25000"/>
              <a:t>0</a:t>
            </a:r>
            <a:r>
              <a:rPr lang="en-US"/>
              <a:t>.</a:t>
            </a:r>
            <a:endParaRPr lang="el-GR"/>
          </a:p>
        </p:txBody>
      </p:sp>
      <p:sp>
        <p:nvSpPr>
          <p:cNvPr id="468996" name="Rectangle 4"/>
          <p:cNvSpPr>
            <a:spLocks noChangeArrowheads="1"/>
          </p:cNvSpPr>
          <p:nvPr/>
        </p:nvSpPr>
        <p:spPr bwMode="auto">
          <a:xfrm>
            <a:off x="660400" y="1219200"/>
            <a:ext cx="8102600" cy="965200"/>
          </a:xfrm>
          <a:prstGeom prst="rect">
            <a:avLst/>
          </a:prstGeom>
          <a:solidFill>
            <a:srgbClr val="CCECFF"/>
          </a:solidFill>
          <a:ln w="19050" cap="sq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kumimoji="1" lang="en-US" sz="2800">
                <a:solidFill>
                  <a:schemeClr val="accent1"/>
                </a:solidFill>
                <a:sym typeface="Symbol" pitchFamily="18" charset="2"/>
              </a:rPr>
              <a:t></a:t>
            </a:r>
            <a:r>
              <a:rPr kumimoji="1" lang="en-US" sz="2800">
                <a:solidFill>
                  <a:schemeClr val="accent1"/>
                </a:solidFill>
              </a:rPr>
              <a:t>(</a:t>
            </a:r>
            <a:r>
              <a:rPr kumimoji="1" lang="en-US" sz="2800" i="1">
                <a:solidFill>
                  <a:schemeClr val="accent1"/>
                </a:solidFill>
              </a:rPr>
              <a:t>g</a:t>
            </a:r>
            <a:r>
              <a:rPr kumimoji="1" lang="en-US" sz="2800">
                <a:solidFill>
                  <a:schemeClr val="accent1"/>
                </a:solidFill>
              </a:rPr>
              <a:t>(</a:t>
            </a:r>
            <a:r>
              <a:rPr kumimoji="1" lang="en-US" sz="2800" i="1">
                <a:solidFill>
                  <a:schemeClr val="accent1"/>
                </a:solidFill>
              </a:rPr>
              <a:t>n</a:t>
            </a:r>
            <a:r>
              <a:rPr kumimoji="1" lang="en-US" sz="2800">
                <a:solidFill>
                  <a:schemeClr val="accent1"/>
                </a:solidFill>
              </a:rPr>
              <a:t>)) =</a:t>
            </a:r>
            <a:r>
              <a:rPr kumimoji="1" lang="en-US" sz="2800">
                <a:solidFill>
                  <a:schemeClr val="hlink"/>
                </a:solidFill>
              </a:rPr>
              <a:t> {</a:t>
            </a:r>
            <a:r>
              <a:rPr kumimoji="1" lang="en-US" sz="2800" i="1">
                <a:solidFill>
                  <a:schemeClr val="hlink"/>
                </a:solidFill>
              </a:rPr>
              <a:t>f</a:t>
            </a:r>
            <a:r>
              <a:rPr kumimoji="1" lang="en-US" sz="2800">
                <a:solidFill>
                  <a:schemeClr val="hlink"/>
                </a:solidFill>
              </a:rPr>
              <a:t>(</a:t>
            </a:r>
            <a:r>
              <a:rPr kumimoji="1" lang="en-US" sz="2800" i="1">
                <a:solidFill>
                  <a:schemeClr val="hlink"/>
                </a:solidFill>
              </a:rPr>
              <a:t>n</a:t>
            </a:r>
            <a:r>
              <a:rPr kumimoji="1" lang="en-US" sz="2800">
                <a:solidFill>
                  <a:schemeClr val="hlink"/>
                </a:solidFill>
              </a:rPr>
              <a:t>) : </a:t>
            </a:r>
            <a:r>
              <a:rPr kumimoji="1" lang="en-US" sz="2800">
                <a:solidFill>
                  <a:srgbClr val="FF3300"/>
                </a:solidFill>
                <a:sym typeface="Symbol" pitchFamily="18" charset="2"/>
              </a:rPr>
              <a:t> </a:t>
            </a:r>
            <a:r>
              <a:rPr kumimoji="1" lang="en-US" sz="2800">
                <a:solidFill>
                  <a:srgbClr val="FF3300"/>
                </a:solidFill>
              </a:rPr>
              <a:t>positive constants </a:t>
            </a:r>
            <a:r>
              <a:rPr kumimoji="1" lang="en-US" sz="2800" i="1">
                <a:solidFill>
                  <a:srgbClr val="FF3300"/>
                </a:solidFill>
              </a:rPr>
              <a:t>c</a:t>
            </a:r>
            <a:r>
              <a:rPr kumimoji="1" lang="en-US" sz="2800">
                <a:solidFill>
                  <a:srgbClr val="FF3300"/>
                </a:solidFill>
              </a:rPr>
              <a:t> and </a:t>
            </a:r>
            <a:r>
              <a:rPr kumimoji="1" lang="en-US" sz="2800" i="1">
                <a:solidFill>
                  <a:srgbClr val="FF3300"/>
                </a:solidFill>
              </a:rPr>
              <a:t>n</a:t>
            </a:r>
            <a:r>
              <a:rPr kumimoji="1" lang="en-US" sz="2800" baseline="-25000">
                <a:solidFill>
                  <a:srgbClr val="FF3300"/>
                </a:solidFill>
              </a:rPr>
              <a:t>0</a:t>
            </a:r>
            <a:r>
              <a:rPr kumimoji="1" lang="en-US" sz="2800">
                <a:solidFill>
                  <a:srgbClr val="FF3300"/>
                </a:solidFill>
              </a:rPr>
              <a:t>,</a:t>
            </a:r>
            <a:r>
              <a:rPr kumimoji="1" lang="en-US" sz="2800">
                <a:solidFill>
                  <a:schemeClr val="hlink"/>
                </a:solidFill>
              </a:rPr>
              <a:t> </a:t>
            </a:r>
            <a:r>
              <a:rPr kumimoji="1" lang="en-US" sz="2800">
                <a:solidFill>
                  <a:srgbClr val="CC0000"/>
                </a:solidFill>
              </a:rPr>
              <a:t>such that </a:t>
            </a:r>
            <a:r>
              <a:rPr kumimoji="1" lang="en-US" sz="2800">
                <a:solidFill>
                  <a:srgbClr val="CC0000"/>
                </a:solidFill>
                <a:sym typeface="Symbol" pitchFamily="18" charset="2"/>
              </a:rPr>
              <a:t></a:t>
            </a:r>
            <a:r>
              <a:rPr kumimoji="1" lang="en-US" sz="2800" i="1">
                <a:solidFill>
                  <a:srgbClr val="CC0000"/>
                </a:solidFill>
              </a:rPr>
              <a:t>n </a:t>
            </a:r>
            <a:r>
              <a:rPr kumimoji="1" lang="en-US" sz="2800">
                <a:solidFill>
                  <a:srgbClr val="CC0000"/>
                </a:solidFill>
                <a:sym typeface="Symbol" pitchFamily="18" charset="2"/>
              </a:rPr>
              <a:t></a:t>
            </a:r>
            <a:r>
              <a:rPr kumimoji="1" lang="en-US" sz="2800" i="1">
                <a:solidFill>
                  <a:srgbClr val="CC0000"/>
                </a:solidFill>
              </a:rPr>
              <a:t> n</a:t>
            </a:r>
            <a:r>
              <a:rPr kumimoji="1" lang="en-US" sz="2800" baseline="-25000">
                <a:solidFill>
                  <a:srgbClr val="CC0000"/>
                </a:solidFill>
              </a:rPr>
              <a:t>0</a:t>
            </a:r>
            <a:r>
              <a:rPr kumimoji="1" lang="en-US" sz="2800">
                <a:solidFill>
                  <a:srgbClr val="CC0000"/>
                </a:solidFill>
              </a:rPr>
              <a:t>, </a:t>
            </a:r>
            <a:r>
              <a:rPr kumimoji="1" lang="en-US" sz="2800">
                <a:solidFill>
                  <a:schemeClr val="hlink"/>
                </a:solidFill>
              </a:rPr>
              <a:t>we have 0 </a:t>
            </a:r>
            <a:r>
              <a:rPr kumimoji="1" lang="en-US" sz="2800">
                <a:solidFill>
                  <a:schemeClr val="hlink"/>
                </a:solidFill>
                <a:sym typeface="Symbol" pitchFamily="18" charset="2"/>
              </a:rPr>
              <a:t></a:t>
            </a:r>
            <a:r>
              <a:rPr kumimoji="1" lang="en-US" sz="2800">
                <a:solidFill>
                  <a:schemeClr val="hlink"/>
                </a:solidFill>
              </a:rPr>
              <a:t> c</a:t>
            </a:r>
            <a:r>
              <a:rPr kumimoji="1" lang="en-US" sz="2800" i="1">
                <a:solidFill>
                  <a:schemeClr val="hlink"/>
                </a:solidFill>
              </a:rPr>
              <a:t>g</a:t>
            </a:r>
            <a:r>
              <a:rPr kumimoji="1" lang="en-US" sz="2800">
                <a:solidFill>
                  <a:schemeClr val="hlink"/>
                </a:solidFill>
              </a:rPr>
              <a:t>(</a:t>
            </a:r>
            <a:r>
              <a:rPr kumimoji="1" lang="en-US" sz="2800" i="1">
                <a:solidFill>
                  <a:schemeClr val="hlink"/>
                </a:solidFill>
              </a:rPr>
              <a:t>n</a:t>
            </a:r>
            <a:r>
              <a:rPr kumimoji="1" lang="en-US" sz="2800">
                <a:solidFill>
                  <a:schemeClr val="hlink"/>
                </a:solidFill>
              </a:rPr>
              <a:t>)</a:t>
            </a:r>
            <a:r>
              <a:rPr kumimoji="1" lang="en-US" sz="2800"/>
              <a:t> </a:t>
            </a:r>
            <a:r>
              <a:rPr kumimoji="1" lang="en-US" sz="2800">
                <a:solidFill>
                  <a:schemeClr val="hlink"/>
                </a:solidFill>
                <a:sym typeface="Symbol" pitchFamily="18" charset="2"/>
              </a:rPr>
              <a:t> </a:t>
            </a:r>
            <a:r>
              <a:rPr kumimoji="1" lang="en-US" sz="2800" i="1">
                <a:solidFill>
                  <a:schemeClr val="hlink"/>
                </a:solidFill>
              </a:rPr>
              <a:t>f</a:t>
            </a:r>
            <a:r>
              <a:rPr kumimoji="1" lang="en-US" sz="2800">
                <a:solidFill>
                  <a:schemeClr val="hlink"/>
                </a:solidFill>
              </a:rPr>
              <a:t>(</a:t>
            </a:r>
            <a:r>
              <a:rPr kumimoji="1" lang="en-US" sz="2800" i="1">
                <a:solidFill>
                  <a:schemeClr val="hlink"/>
                </a:solidFill>
              </a:rPr>
              <a:t>n</a:t>
            </a:r>
            <a:r>
              <a:rPr kumimoji="1" lang="en-US" sz="2800">
                <a:solidFill>
                  <a:schemeClr val="hlink"/>
                </a:solidFill>
              </a:rPr>
              <a:t>)}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KCS-503</a:t>
            </a:r>
            <a:endParaRPr lang="en-US"/>
          </a:p>
        </p:txBody>
      </p:sp>
      <p:sp>
        <p:nvSpPr>
          <p:cNvPr id="478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Relations Between </a:t>
            </a:r>
            <a:r>
              <a:rPr lang="en-US">
                <a:latin typeface="Symbol" pitchFamily="18" charset="2"/>
              </a:rPr>
              <a:t>Q</a:t>
            </a:r>
            <a:r>
              <a:rPr lang="en-US"/>
              <a:t>, </a:t>
            </a:r>
            <a:r>
              <a:rPr lang="en-US" i="1"/>
              <a:t>O, </a:t>
            </a:r>
            <a:r>
              <a:rPr lang="en-US">
                <a:latin typeface="Symbol" pitchFamily="18" charset="2"/>
              </a:rPr>
              <a:t>W</a:t>
            </a:r>
            <a:endParaRPr lang="en-US"/>
          </a:p>
        </p:txBody>
      </p:sp>
      <p:pic>
        <p:nvPicPr>
          <p:cNvPr id="478211" name="Picture 3" descr="graph_the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5425" y="1524000"/>
            <a:ext cx="2654300" cy="2987675"/>
          </a:xfrm>
          <a:prstGeom prst="rect">
            <a:avLst/>
          </a:prstGeom>
          <a:noFill/>
        </p:spPr>
      </p:pic>
      <p:pic>
        <p:nvPicPr>
          <p:cNvPr id="478212" name="Picture 4" descr="graph_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05150" y="1524000"/>
            <a:ext cx="2654300" cy="2987675"/>
          </a:xfrm>
          <a:prstGeom prst="rect">
            <a:avLst/>
          </a:prstGeom>
          <a:noFill/>
        </p:spPr>
      </p:pic>
      <p:pic>
        <p:nvPicPr>
          <p:cNvPr id="478213" name="Picture 5" descr="graph_Omeg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07113" y="1524000"/>
            <a:ext cx="2654300" cy="29876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KCS-503</a:t>
            </a:r>
            <a:endParaRPr lang="en-US"/>
          </a:p>
        </p:txBody>
      </p:sp>
      <p:sp>
        <p:nvSpPr>
          <p:cNvPr id="398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Relations Between </a:t>
            </a:r>
            <a:r>
              <a:rPr lang="en-US">
                <a:latin typeface="Symbol" pitchFamily="18" charset="2"/>
              </a:rPr>
              <a:t>Q</a:t>
            </a:r>
            <a:r>
              <a:rPr lang="en-US"/>
              <a:t>, </a:t>
            </a:r>
            <a:r>
              <a:rPr lang="en-US">
                <a:latin typeface="Symbol" pitchFamily="18" charset="2"/>
              </a:rPr>
              <a:t>W</a:t>
            </a:r>
            <a:r>
              <a:rPr lang="en-US"/>
              <a:t>, </a:t>
            </a:r>
            <a:r>
              <a:rPr lang="en-US" i="1"/>
              <a:t>O</a:t>
            </a:r>
          </a:p>
        </p:txBody>
      </p:sp>
      <p:sp>
        <p:nvSpPr>
          <p:cNvPr id="398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897188"/>
            <a:ext cx="8458200" cy="2857500"/>
          </a:xfrm>
        </p:spPr>
        <p:txBody>
          <a:bodyPr/>
          <a:lstStyle/>
          <a:p>
            <a:pPr>
              <a:spcBef>
                <a:spcPct val="100000"/>
              </a:spcBef>
            </a:pPr>
            <a:r>
              <a:rPr lang="en-US" sz="3000">
                <a:sym typeface="Symbol" pitchFamily="18" charset="2"/>
              </a:rPr>
              <a:t>I.e., </a:t>
            </a:r>
            <a:r>
              <a:rPr lang="en-US" sz="3000"/>
              <a:t>(</a:t>
            </a:r>
            <a:r>
              <a:rPr lang="en-US" sz="3000" i="1"/>
              <a:t>g</a:t>
            </a:r>
            <a:r>
              <a:rPr lang="en-US" sz="3000"/>
              <a:t>(</a:t>
            </a:r>
            <a:r>
              <a:rPr lang="en-US" sz="3000" i="1"/>
              <a:t>n</a:t>
            </a:r>
            <a:r>
              <a:rPr lang="en-US" sz="3000"/>
              <a:t>)) = </a:t>
            </a:r>
            <a:r>
              <a:rPr lang="en-US" sz="3000" i="1">
                <a:sym typeface="Symbol" pitchFamily="18" charset="2"/>
              </a:rPr>
              <a:t>O</a:t>
            </a:r>
            <a:r>
              <a:rPr lang="en-US" sz="3000"/>
              <a:t>(</a:t>
            </a:r>
            <a:r>
              <a:rPr lang="en-US" sz="3000" i="1"/>
              <a:t>g</a:t>
            </a:r>
            <a:r>
              <a:rPr lang="en-US" sz="3000"/>
              <a:t>(</a:t>
            </a:r>
            <a:r>
              <a:rPr lang="en-US" sz="3000" i="1"/>
              <a:t>n</a:t>
            </a:r>
            <a:r>
              <a:rPr lang="en-US" sz="3000"/>
              <a:t>)) </a:t>
            </a:r>
            <a:r>
              <a:rPr lang="en-US" sz="3000">
                <a:latin typeface="Symbol" pitchFamily="18" charset="2"/>
              </a:rPr>
              <a:t>Ç</a:t>
            </a:r>
            <a:r>
              <a:rPr lang="en-US" sz="3000"/>
              <a:t> </a:t>
            </a:r>
            <a:r>
              <a:rPr lang="en-US" sz="3000">
                <a:latin typeface="Symbol" pitchFamily="18" charset="2"/>
                <a:sym typeface="Symbol" pitchFamily="18" charset="2"/>
              </a:rPr>
              <a:t>W</a:t>
            </a:r>
            <a:r>
              <a:rPr lang="en-US" sz="3000"/>
              <a:t>(</a:t>
            </a:r>
            <a:r>
              <a:rPr lang="en-US" sz="3000" i="1"/>
              <a:t>g</a:t>
            </a:r>
            <a:r>
              <a:rPr lang="en-US" sz="3000"/>
              <a:t>(</a:t>
            </a:r>
            <a:r>
              <a:rPr lang="en-US" sz="3000" i="1"/>
              <a:t>n</a:t>
            </a:r>
            <a:r>
              <a:rPr lang="en-US" sz="3000"/>
              <a:t>))</a:t>
            </a:r>
          </a:p>
          <a:p>
            <a:pPr>
              <a:spcBef>
                <a:spcPct val="100000"/>
              </a:spcBef>
            </a:pPr>
            <a:r>
              <a:rPr lang="en-US" sz="3000"/>
              <a:t>In practice, asymptotically tight bounds are obtained from asymptotic upper and lower bounds.</a:t>
            </a:r>
          </a:p>
        </p:txBody>
      </p:sp>
      <p:sp>
        <p:nvSpPr>
          <p:cNvPr id="398340" name="Text Box 4"/>
          <p:cNvSpPr txBox="1">
            <a:spLocks noChangeArrowheads="1"/>
          </p:cNvSpPr>
          <p:nvPr/>
        </p:nvSpPr>
        <p:spPr bwMode="auto">
          <a:xfrm>
            <a:off x="582613" y="1192213"/>
            <a:ext cx="7632700" cy="142875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r>
              <a:rPr lang="en-US" sz="2900" b="1" u="sng">
                <a:solidFill>
                  <a:schemeClr val="hlink"/>
                </a:solidFill>
              </a:rPr>
              <a:t>Theorem :</a:t>
            </a:r>
            <a:r>
              <a:rPr lang="en-US" sz="2900">
                <a:solidFill>
                  <a:srgbClr val="010000"/>
                </a:solidFill>
              </a:rPr>
              <a:t>  For any two functions </a:t>
            </a:r>
            <a:r>
              <a:rPr lang="en-US" sz="2900" i="1">
                <a:solidFill>
                  <a:srgbClr val="010000"/>
                </a:solidFill>
              </a:rPr>
              <a:t>g</a:t>
            </a:r>
            <a:r>
              <a:rPr lang="en-US" sz="2900">
                <a:solidFill>
                  <a:srgbClr val="010000"/>
                </a:solidFill>
              </a:rPr>
              <a:t>(</a:t>
            </a:r>
            <a:r>
              <a:rPr lang="en-US" sz="2900" i="1">
                <a:solidFill>
                  <a:srgbClr val="010000"/>
                </a:solidFill>
              </a:rPr>
              <a:t>n</a:t>
            </a:r>
            <a:r>
              <a:rPr lang="en-US" sz="2900">
                <a:solidFill>
                  <a:srgbClr val="010000"/>
                </a:solidFill>
              </a:rPr>
              <a:t>) and </a:t>
            </a:r>
            <a:r>
              <a:rPr lang="en-US" sz="2900" i="1">
                <a:solidFill>
                  <a:srgbClr val="010000"/>
                </a:solidFill>
              </a:rPr>
              <a:t>f</a:t>
            </a:r>
            <a:r>
              <a:rPr lang="en-US" sz="2900">
                <a:solidFill>
                  <a:srgbClr val="010000"/>
                </a:solidFill>
              </a:rPr>
              <a:t>(</a:t>
            </a:r>
            <a:r>
              <a:rPr lang="en-US" sz="2900" i="1">
                <a:solidFill>
                  <a:srgbClr val="010000"/>
                </a:solidFill>
              </a:rPr>
              <a:t>n</a:t>
            </a:r>
            <a:r>
              <a:rPr lang="en-US" sz="2900">
                <a:solidFill>
                  <a:srgbClr val="010000"/>
                </a:solidFill>
              </a:rPr>
              <a:t>), </a:t>
            </a:r>
            <a:br>
              <a:rPr lang="en-US" sz="2900">
                <a:solidFill>
                  <a:srgbClr val="010000"/>
                </a:solidFill>
              </a:rPr>
            </a:br>
            <a:r>
              <a:rPr lang="en-US" sz="2900">
                <a:solidFill>
                  <a:srgbClr val="010000"/>
                </a:solidFill>
              </a:rPr>
              <a:t>           </a:t>
            </a:r>
            <a:r>
              <a:rPr lang="en-US" sz="2900" b="1" i="1">
                <a:solidFill>
                  <a:schemeClr val="hlink"/>
                </a:solidFill>
              </a:rPr>
              <a:t>f</a:t>
            </a:r>
            <a:r>
              <a:rPr lang="en-US" sz="2900" b="1">
                <a:solidFill>
                  <a:schemeClr val="hlink"/>
                </a:solidFill>
              </a:rPr>
              <a:t>(</a:t>
            </a:r>
            <a:r>
              <a:rPr lang="en-US" sz="2900" b="1" i="1">
                <a:solidFill>
                  <a:schemeClr val="hlink"/>
                </a:solidFill>
              </a:rPr>
              <a:t>n</a:t>
            </a:r>
            <a:r>
              <a:rPr lang="en-US" sz="2900" b="1">
                <a:solidFill>
                  <a:schemeClr val="hlink"/>
                </a:solidFill>
              </a:rPr>
              <a:t>) = </a:t>
            </a:r>
            <a:r>
              <a:rPr lang="en-US" sz="2900" b="1">
                <a:solidFill>
                  <a:schemeClr val="hlink"/>
                </a:solidFill>
                <a:sym typeface="Symbol" pitchFamily="18" charset="2"/>
              </a:rPr>
              <a:t></a:t>
            </a:r>
            <a:r>
              <a:rPr lang="en-US" sz="2900" b="1">
                <a:solidFill>
                  <a:schemeClr val="hlink"/>
                </a:solidFill>
              </a:rPr>
              <a:t>(</a:t>
            </a:r>
            <a:r>
              <a:rPr lang="en-US" sz="2900" b="1" i="1">
                <a:solidFill>
                  <a:schemeClr val="hlink"/>
                </a:solidFill>
              </a:rPr>
              <a:t>g</a:t>
            </a:r>
            <a:r>
              <a:rPr lang="en-US" sz="2900" b="1">
                <a:solidFill>
                  <a:schemeClr val="hlink"/>
                </a:solidFill>
              </a:rPr>
              <a:t>(</a:t>
            </a:r>
            <a:r>
              <a:rPr lang="en-US" sz="2900" b="1" i="1">
                <a:solidFill>
                  <a:schemeClr val="hlink"/>
                </a:solidFill>
              </a:rPr>
              <a:t>n</a:t>
            </a:r>
            <a:r>
              <a:rPr lang="en-US" sz="2900" b="1">
                <a:solidFill>
                  <a:schemeClr val="hlink"/>
                </a:solidFill>
              </a:rPr>
              <a:t>))</a:t>
            </a:r>
            <a:r>
              <a:rPr lang="en-US" sz="2900">
                <a:solidFill>
                  <a:schemeClr val="hlink"/>
                </a:solidFill>
              </a:rPr>
              <a:t> iff </a:t>
            </a:r>
          </a:p>
          <a:p>
            <a:r>
              <a:rPr lang="en-US" sz="2900" b="1" i="1">
                <a:solidFill>
                  <a:srgbClr val="CC0000"/>
                </a:solidFill>
              </a:rPr>
              <a:t>	f</a:t>
            </a:r>
            <a:r>
              <a:rPr lang="en-US" sz="2900" b="1">
                <a:solidFill>
                  <a:srgbClr val="CC0000"/>
                </a:solidFill>
              </a:rPr>
              <a:t>(</a:t>
            </a:r>
            <a:r>
              <a:rPr lang="en-US" sz="2900" b="1" i="1">
                <a:solidFill>
                  <a:srgbClr val="CC0000"/>
                </a:solidFill>
              </a:rPr>
              <a:t>n</a:t>
            </a:r>
            <a:r>
              <a:rPr lang="en-US" sz="2900" b="1">
                <a:solidFill>
                  <a:srgbClr val="CC0000"/>
                </a:solidFill>
              </a:rPr>
              <a:t>) =</a:t>
            </a:r>
            <a:r>
              <a:rPr lang="en-US" sz="2900" b="1">
                <a:solidFill>
                  <a:srgbClr val="CC0000"/>
                </a:solidFill>
                <a:sym typeface="Symbol" pitchFamily="18" charset="2"/>
              </a:rPr>
              <a:t> </a:t>
            </a:r>
            <a:r>
              <a:rPr lang="en-US" sz="2900" b="1" i="1">
                <a:solidFill>
                  <a:srgbClr val="CC0000"/>
                </a:solidFill>
                <a:sym typeface="Symbol" pitchFamily="18" charset="2"/>
              </a:rPr>
              <a:t>O</a:t>
            </a:r>
            <a:r>
              <a:rPr lang="en-US" sz="2900" b="1">
                <a:solidFill>
                  <a:srgbClr val="CC0000"/>
                </a:solidFill>
              </a:rPr>
              <a:t>(</a:t>
            </a:r>
            <a:r>
              <a:rPr lang="en-US" sz="2900" b="1" i="1">
                <a:solidFill>
                  <a:srgbClr val="CC0000"/>
                </a:solidFill>
              </a:rPr>
              <a:t>g</a:t>
            </a:r>
            <a:r>
              <a:rPr lang="en-US" sz="2900" b="1">
                <a:solidFill>
                  <a:srgbClr val="CC0000"/>
                </a:solidFill>
              </a:rPr>
              <a:t>(</a:t>
            </a:r>
            <a:r>
              <a:rPr lang="en-US" sz="2900" b="1" i="1">
                <a:solidFill>
                  <a:srgbClr val="CC0000"/>
                </a:solidFill>
              </a:rPr>
              <a:t>n</a:t>
            </a:r>
            <a:r>
              <a:rPr lang="en-US" sz="2900" b="1">
                <a:solidFill>
                  <a:srgbClr val="CC0000"/>
                </a:solidFill>
              </a:rPr>
              <a:t>)) and </a:t>
            </a:r>
            <a:r>
              <a:rPr lang="en-US" sz="2900" b="1" i="1">
                <a:solidFill>
                  <a:srgbClr val="CC0000"/>
                </a:solidFill>
              </a:rPr>
              <a:t>f</a:t>
            </a:r>
            <a:r>
              <a:rPr lang="en-US" sz="2900" b="1">
                <a:solidFill>
                  <a:srgbClr val="CC0000"/>
                </a:solidFill>
              </a:rPr>
              <a:t>(</a:t>
            </a:r>
            <a:r>
              <a:rPr lang="en-US" sz="2900" b="1" i="1">
                <a:solidFill>
                  <a:srgbClr val="CC0000"/>
                </a:solidFill>
              </a:rPr>
              <a:t>n</a:t>
            </a:r>
            <a:r>
              <a:rPr lang="en-US" sz="2900" b="1">
                <a:solidFill>
                  <a:srgbClr val="CC0000"/>
                </a:solidFill>
              </a:rPr>
              <a:t>) = </a:t>
            </a:r>
            <a:r>
              <a:rPr lang="en-US" sz="2900" b="1">
                <a:solidFill>
                  <a:srgbClr val="CC0000"/>
                </a:solidFill>
                <a:sym typeface="Symbol" pitchFamily="18" charset="2"/>
              </a:rPr>
              <a:t></a:t>
            </a:r>
            <a:r>
              <a:rPr lang="en-US" sz="2900" b="1">
                <a:solidFill>
                  <a:srgbClr val="CC0000"/>
                </a:solidFill>
              </a:rPr>
              <a:t>(</a:t>
            </a:r>
            <a:r>
              <a:rPr lang="en-US" sz="2900" b="1" i="1">
                <a:solidFill>
                  <a:srgbClr val="CC0000"/>
                </a:solidFill>
              </a:rPr>
              <a:t>g</a:t>
            </a:r>
            <a:r>
              <a:rPr lang="en-US" sz="2900" b="1">
                <a:solidFill>
                  <a:srgbClr val="CC0000"/>
                </a:solidFill>
              </a:rPr>
              <a:t>(</a:t>
            </a:r>
            <a:r>
              <a:rPr lang="en-US" sz="2900" b="1" i="1">
                <a:solidFill>
                  <a:srgbClr val="CC0000"/>
                </a:solidFill>
              </a:rPr>
              <a:t>n</a:t>
            </a:r>
            <a:r>
              <a:rPr lang="en-US" sz="2900" b="1">
                <a:solidFill>
                  <a:srgbClr val="CC0000"/>
                </a:solidFill>
              </a:rPr>
              <a:t>))</a:t>
            </a:r>
            <a:r>
              <a:rPr lang="en-US" sz="2900">
                <a:solidFill>
                  <a:srgbClr val="010000"/>
                </a:solidFill>
              </a:rPr>
              <a:t>.</a:t>
            </a:r>
            <a:endParaRPr lang="en-US" sz="2900">
              <a:solidFill>
                <a:schemeClr val="hlink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KCS-503</a:t>
            </a:r>
            <a:endParaRPr lang="en-US"/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Running Times</a:t>
            </a:r>
          </a:p>
        </p:txBody>
      </p:sp>
      <p:sp>
        <p:nvSpPr>
          <p:cNvPr id="399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850" y="1173163"/>
            <a:ext cx="7772400" cy="4862512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60000"/>
              </a:spcBef>
            </a:pPr>
            <a:r>
              <a:rPr lang="en-US" sz="2800"/>
              <a:t>“Running time is </a:t>
            </a:r>
            <a:r>
              <a:rPr lang="en-US" sz="2800" i="1"/>
              <a:t>O</a:t>
            </a:r>
            <a:r>
              <a:rPr lang="en-US" sz="2800"/>
              <a:t>(</a:t>
            </a:r>
            <a:r>
              <a:rPr lang="en-US" sz="2800" i="1"/>
              <a:t>f</a:t>
            </a:r>
            <a:r>
              <a:rPr lang="en-US" sz="2800"/>
              <a:t>(</a:t>
            </a:r>
            <a:r>
              <a:rPr lang="en-US" sz="2800" i="1"/>
              <a:t>n</a:t>
            </a:r>
            <a:r>
              <a:rPr lang="en-US" sz="2800"/>
              <a:t>))” </a:t>
            </a:r>
            <a:r>
              <a:rPr lang="en-US" sz="2800">
                <a:latin typeface="Symbol" pitchFamily="18" charset="2"/>
              </a:rPr>
              <a:t>Þ</a:t>
            </a:r>
            <a:r>
              <a:rPr lang="en-US" sz="2800"/>
              <a:t> Worst case is </a:t>
            </a:r>
            <a:r>
              <a:rPr lang="en-US" sz="2800" i="1"/>
              <a:t>O</a:t>
            </a:r>
            <a:r>
              <a:rPr lang="en-US" sz="2800"/>
              <a:t>(</a:t>
            </a:r>
            <a:r>
              <a:rPr lang="en-US" sz="2800" i="1"/>
              <a:t>f</a:t>
            </a:r>
            <a:r>
              <a:rPr lang="en-US" sz="2800"/>
              <a:t>(</a:t>
            </a:r>
            <a:r>
              <a:rPr lang="en-US" sz="2800" i="1"/>
              <a:t>n</a:t>
            </a:r>
            <a:r>
              <a:rPr lang="en-US" sz="2800"/>
              <a:t>))</a:t>
            </a:r>
          </a:p>
          <a:p>
            <a:pPr>
              <a:lnSpc>
                <a:spcPct val="90000"/>
              </a:lnSpc>
              <a:spcBef>
                <a:spcPct val="60000"/>
              </a:spcBef>
            </a:pPr>
            <a:r>
              <a:rPr lang="en-US" sz="2800" i="1"/>
              <a:t>O</a:t>
            </a:r>
            <a:r>
              <a:rPr lang="en-US" sz="2800"/>
              <a:t>(</a:t>
            </a:r>
            <a:r>
              <a:rPr lang="en-US" sz="2800" i="1"/>
              <a:t>f</a:t>
            </a:r>
            <a:r>
              <a:rPr lang="en-US" sz="2800"/>
              <a:t>(</a:t>
            </a:r>
            <a:r>
              <a:rPr lang="en-US" sz="2800" i="1"/>
              <a:t>n</a:t>
            </a:r>
            <a:r>
              <a:rPr lang="en-US" sz="2800"/>
              <a:t>)) bound on the worst-case running time </a:t>
            </a:r>
            <a:r>
              <a:rPr lang="en-US" sz="2800">
                <a:sym typeface="Symbol" pitchFamily="18" charset="2"/>
              </a:rPr>
              <a:t> </a:t>
            </a:r>
            <a:r>
              <a:rPr lang="en-US" sz="2800" i="1">
                <a:sym typeface="Symbol" pitchFamily="18" charset="2"/>
              </a:rPr>
              <a:t>O</a:t>
            </a:r>
            <a:r>
              <a:rPr lang="en-US" sz="2800">
                <a:sym typeface="Symbol" pitchFamily="18" charset="2"/>
              </a:rPr>
              <a:t>(</a:t>
            </a:r>
            <a:r>
              <a:rPr lang="en-US" sz="2800" i="1">
                <a:sym typeface="Symbol" pitchFamily="18" charset="2"/>
              </a:rPr>
              <a:t>f</a:t>
            </a:r>
            <a:r>
              <a:rPr lang="en-US" sz="2800">
                <a:sym typeface="Symbol" pitchFamily="18" charset="2"/>
              </a:rPr>
              <a:t>(</a:t>
            </a:r>
            <a:r>
              <a:rPr lang="en-US" sz="2800" i="1">
                <a:sym typeface="Symbol" pitchFamily="18" charset="2"/>
              </a:rPr>
              <a:t>n</a:t>
            </a:r>
            <a:r>
              <a:rPr lang="en-US" sz="2800">
                <a:sym typeface="Symbol" pitchFamily="18" charset="2"/>
              </a:rPr>
              <a:t>)) bound on the running time of every input.</a:t>
            </a:r>
          </a:p>
          <a:p>
            <a:pPr>
              <a:lnSpc>
                <a:spcPct val="90000"/>
              </a:lnSpc>
            </a:pPr>
            <a:r>
              <a:rPr lang="en-US" sz="2800">
                <a:latin typeface="Symbol" pitchFamily="18" charset="2"/>
              </a:rPr>
              <a:t>Q</a:t>
            </a:r>
            <a:r>
              <a:rPr lang="en-US" sz="2800"/>
              <a:t>(</a:t>
            </a:r>
            <a:r>
              <a:rPr lang="en-US" sz="2800" i="1"/>
              <a:t>f</a:t>
            </a:r>
            <a:r>
              <a:rPr lang="en-US" sz="2800"/>
              <a:t>(</a:t>
            </a:r>
            <a:r>
              <a:rPr lang="en-US" sz="2800" i="1"/>
              <a:t>n</a:t>
            </a:r>
            <a:r>
              <a:rPr lang="en-US" sz="2800"/>
              <a:t>)) bound on the worst-case running time </a:t>
            </a:r>
            <a:r>
              <a:rPr lang="en-US" sz="2800" b="1">
                <a:sym typeface="Symbol" pitchFamily="18" charset="2"/>
              </a:rPr>
              <a:t></a:t>
            </a:r>
            <a:r>
              <a:rPr lang="en-US" sz="2800">
                <a:sym typeface="Symbol" pitchFamily="18" charset="2"/>
              </a:rPr>
              <a:t> </a:t>
            </a:r>
            <a:r>
              <a:rPr lang="en-US" sz="2800">
                <a:latin typeface="Symbol" pitchFamily="18" charset="2"/>
              </a:rPr>
              <a:t>Q</a:t>
            </a:r>
            <a:r>
              <a:rPr lang="en-US" sz="2800">
                <a:sym typeface="Symbol" pitchFamily="18" charset="2"/>
              </a:rPr>
              <a:t>(</a:t>
            </a:r>
            <a:r>
              <a:rPr lang="en-US" sz="2800" i="1">
                <a:sym typeface="Symbol" pitchFamily="18" charset="2"/>
              </a:rPr>
              <a:t>f</a:t>
            </a:r>
            <a:r>
              <a:rPr lang="en-US" sz="2800">
                <a:sym typeface="Symbol" pitchFamily="18" charset="2"/>
              </a:rPr>
              <a:t>(</a:t>
            </a:r>
            <a:r>
              <a:rPr lang="en-US" sz="2800" i="1">
                <a:sym typeface="Symbol" pitchFamily="18" charset="2"/>
              </a:rPr>
              <a:t>n</a:t>
            </a:r>
            <a:r>
              <a:rPr lang="en-US" sz="2800">
                <a:sym typeface="Symbol" pitchFamily="18" charset="2"/>
              </a:rPr>
              <a:t>)) bound on the running time of every input.</a:t>
            </a:r>
            <a:endParaRPr lang="en-US" sz="2800"/>
          </a:p>
          <a:p>
            <a:pPr>
              <a:lnSpc>
                <a:spcPct val="90000"/>
              </a:lnSpc>
              <a:spcBef>
                <a:spcPct val="60000"/>
              </a:spcBef>
            </a:pPr>
            <a:r>
              <a:rPr lang="en-US" sz="2800"/>
              <a:t>“Running time is </a:t>
            </a:r>
            <a:r>
              <a:rPr lang="en-US" sz="2800">
                <a:latin typeface="Symbol" pitchFamily="18" charset="2"/>
              </a:rPr>
              <a:t>W</a:t>
            </a:r>
            <a:r>
              <a:rPr lang="en-US" sz="2800"/>
              <a:t>(</a:t>
            </a:r>
            <a:r>
              <a:rPr lang="en-US" sz="2800" i="1"/>
              <a:t>f</a:t>
            </a:r>
            <a:r>
              <a:rPr lang="en-US" sz="2800"/>
              <a:t>(</a:t>
            </a:r>
            <a:r>
              <a:rPr lang="en-US" sz="2800" i="1"/>
              <a:t>n</a:t>
            </a:r>
            <a:r>
              <a:rPr lang="en-US" sz="2800"/>
              <a:t>))” </a:t>
            </a:r>
            <a:r>
              <a:rPr lang="en-US" sz="2800">
                <a:latin typeface="Symbol" pitchFamily="18" charset="2"/>
              </a:rPr>
              <a:t>Þ</a:t>
            </a:r>
            <a:r>
              <a:rPr lang="en-US" sz="2800"/>
              <a:t> Best case is </a:t>
            </a:r>
            <a:r>
              <a:rPr lang="en-US" sz="2800">
                <a:latin typeface="Symbol" pitchFamily="18" charset="2"/>
              </a:rPr>
              <a:t>W</a:t>
            </a:r>
            <a:r>
              <a:rPr lang="en-US" sz="2800"/>
              <a:t>(</a:t>
            </a:r>
            <a:r>
              <a:rPr lang="en-US" sz="2800" i="1"/>
              <a:t>f</a:t>
            </a:r>
            <a:r>
              <a:rPr lang="en-US" sz="2800"/>
              <a:t>(</a:t>
            </a:r>
            <a:r>
              <a:rPr lang="en-US" sz="2800" i="1"/>
              <a:t>n</a:t>
            </a:r>
            <a:r>
              <a:rPr lang="en-US" sz="2800"/>
              <a:t>))</a:t>
            </a:r>
            <a:r>
              <a:rPr lang="en-US" sz="2800" i="1"/>
              <a:t> </a:t>
            </a:r>
          </a:p>
          <a:p>
            <a:pPr>
              <a:lnSpc>
                <a:spcPct val="90000"/>
              </a:lnSpc>
              <a:spcBef>
                <a:spcPct val="60000"/>
              </a:spcBef>
            </a:pPr>
            <a:r>
              <a:rPr lang="en-US" sz="2800"/>
              <a:t>Can still say “Worst-case running time is </a:t>
            </a:r>
            <a:r>
              <a:rPr lang="en-US" sz="2800">
                <a:latin typeface="Symbol" pitchFamily="18" charset="2"/>
              </a:rPr>
              <a:t>W</a:t>
            </a:r>
            <a:r>
              <a:rPr lang="en-US" sz="2800"/>
              <a:t>(</a:t>
            </a:r>
            <a:r>
              <a:rPr lang="en-US" sz="2800" i="1"/>
              <a:t>f</a:t>
            </a:r>
            <a:r>
              <a:rPr lang="en-US" sz="2800"/>
              <a:t>(</a:t>
            </a:r>
            <a:r>
              <a:rPr lang="en-US" sz="2800" i="1"/>
              <a:t>n</a:t>
            </a:r>
            <a:r>
              <a:rPr lang="en-US" sz="2800"/>
              <a:t>))”</a:t>
            </a:r>
          </a:p>
          <a:p>
            <a:pPr lvl="1">
              <a:lnSpc>
                <a:spcPct val="90000"/>
              </a:lnSpc>
              <a:spcBef>
                <a:spcPct val="60000"/>
              </a:spcBef>
            </a:pPr>
            <a:r>
              <a:rPr lang="en-US" sz="2400"/>
              <a:t>Means worst-case running time is given by some unspecified function </a:t>
            </a:r>
            <a:r>
              <a:rPr lang="en-US" sz="2400" i="1"/>
              <a:t>g</a:t>
            </a:r>
            <a:r>
              <a:rPr lang="en-US" sz="2400"/>
              <a:t>(</a:t>
            </a:r>
            <a:r>
              <a:rPr lang="en-US" sz="2400" i="1"/>
              <a:t>n</a:t>
            </a:r>
            <a:r>
              <a:rPr lang="en-US" sz="2400"/>
              <a:t>) </a:t>
            </a:r>
            <a:r>
              <a:rPr lang="en-US" sz="2400">
                <a:latin typeface="Symbol" pitchFamily="18" charset="2"/>
              </a:rPr>
              <a:t>Î</a:t>
            </a:r>
            <a:r>
              <a:rPr lang="en-US" sz="2400"/>
              <a:t> </a:t>
            </a:r>
            <a:r>
              <a:rPr lang="en-US" sz="2400">
                <a:latin typeface="Symbol" pitchFamily="18" charset="2"/>
              </a:rPr>
              <a:t>W</a:t>
            </a:r>
            <a:r>
              <a:rPr lang="en-US" sz="2400"/>
              <a:t>(</a:t>
            </a:r>
            <a:r>
              <a:rPr lang="en-US" sz="2400" i="1"/>
              <a:t>f</a:t>
            </a:r>
            <a:r>
              <a:rPr lang="en-US" sz="2400"/>
              <a:t>(</a:t>
            </a:r>
            <a:r>
              <a:rPr lang="en-US" sz="2400" i="1"/>
              <a:t>n</a:t>
            </a:r>
            <a:r>
              <a:rPr lang="en-US" sz="2400"/>
              <a:t>)).</a:t>
            </a:r>
          </a:p>
        </p:txBody>
      </p:sp>
      <p:sp>
        <p:nvSpPr>
          <p:cNvPr id="399364" name="Line 4"/>
          <p:cNvSpPr>
            <a:spLocks noChangeShapeType="1"/>
          </p:cNvSpPr>
          <p:nvPr/>
        </p:nvSpPr>
        <p:spPr bwMode="auto">
          <a:xfrm flipH="1">
            <a:off x="7726363" y="2820988"/>
            <a:ext cx="228600" cy="2143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KCS-503</a:t>
            </a:r>
            <a:endParaRPr lang="en-US"/>
          </a:p>
        </p:txBody>
      </p:sp>
      <p:sp>
        <p:nvSpPr>
          <p:cNvPr id="40038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40038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592138" y="1127125"/>
            <a:ext cx="7772400" cy="4710113"/>
          </a:xfrm>
        </p:spPr>
        <p:txBody>
          <a:bodyPr/>
          <a:lstStyle/>
          <a:p>
            <a:pPr>
              <a:spcBef>
                <a:spcPct val="100000"/>
              </a:spcBef>
            </a:pPr>
            <a:r>
              <a:rPr lang="en-US" sz="2800" b="1" i="1">
                <a:solidFill>
                  <a:srgbClr val="CC0000"/>
                </a:solidFill>
              </a:rPr>
              <a:t>Insertion sort</a:t>
            </a:r>
            <a:r>
              <a:rPr lang="en-US" sz="2800"/>
              <a:t> takes </a:t>
            </a:r>
            <a:r>
              <a:rPr lang="en-US" sz="2800">
                <a:latin typeface="Symbol" pitchFamily="18" charset="2"/>
              </a:rPr>
              <a:t>Q</a:t>
            </a:r>
            <a:r>
              <a:rPr lang="en-US" sz="2800"/>
              <a:t>(</a:t>
            </a:r>
            <a:r>
              <a:rPr lang="en-US" sz="2800" i="1"/>
              <a:t>n</a:t>
            </a:r>
            <a:r>
              <a:rPr lang="en-US" sz="2800" baseline="30000"/>
              <a:t>2</a:t>
            </a:r>
            <a:r>
              <a:rPr lang="en-US" sz="2800"/>
              <a:t>) in the worst case, so sorting (as a </a:t>
            </a:r>
            <a:r>
              <a:rPr lang="en-US" sz="2800" i="1"/>
              <a:t>problem</a:t>
            </a:r>
            <a:r>
              <a:rPr lang="en-US" sz="2800"/>
              <a:t>) is </a:t>
            </a:r>
            <a:r>
              <a:rPr lang="en-US" sz="2800" i="1"/>
              <a:t>O</a:t>
            </a:r>
            <a:r>
              <a:rPr lang="en-US" sz="2800"/>
              <a:t>(</a:t>
            </a:r>
            <a:r>
              <a:rPr lang="en-US" sz="2800" i="1"/>
              <a:t>n</a:t>
            </a:r>
            <a:r>
              <a:rPr lang="en-US" sz="2800" baseline="30000"/>
              <a:t>2</a:t>
            </a:r>
            <a:r>
              <a:rPr lang="en-US" sz="2800"/>
              <a:t>).  </a:t>
            </a:r>
            <a:r>
              <a:rPr lang="en-US" sz="2800" b="1" u="sng">
                <a:solidFill>
                  <a:srgbClr val="FF3300"/>
                </a:solidFill>
              </a:rPr>
              <a:t>Why?</a:t>
            </a:r>
          </a:p>
          <a:p>
            <a:pPr>
              <a:spcBef>
                <a:spcPct val="100000"/>
              </a:spcBef>
            </a:pPr>
            <a:r>
              <a:rPr lang="en-US" sz="2800"/>
              <a:t>Any sort algorithm must look at each item, so sorting is </a:t>
            </a:r>
            <a:r>
              <a:rPr lang="en-US" sz="2800">
                <a:latin typeface="Symbol" pitchFamily="18" charset="2"/>
              </a:rPr>
              <a:t>W</a:t>
            </a:r>
            <a:r>
              <a:rPr lang="en-US" sz="2800"/>
              <a:t>(</a:t>
            </a:r>
            <a:r>
              <a:rPr lang="en-US" sz="2800" i="1"/>
              <a:t>n</a:t>
            </a:r>
            <a:r>
              <a:rPr lang="en-US" sz="2800"/>
              <a:t>).</a:t>
            </a:r>
          </a:p>
          <a:p>
            <a:pPr>
              <a:spcBef>
                <a:spcPct val="100000"/>
              </a:spcBef>
            </a:pPr>
            <a:r>
              <a:rPr lang="en-US" sz="2800"/>
              <a:t>In fact, using (e.g.) merge sort, sorting is </a:t>
            </a:r>
            <a:r>
              <a:rPr lang="en-US" sz="2800">
                <a:latin typeface="Symbol" pitchFamily="18" charset="2"/>
              </a:rPr>
              <a:t>Q</a:t>
            </a:r>
            <a:r>
              <a:rPr lang="en-US" sz="2800"/>
              <a:t>(</a:t>
            </a:r>
            <a:r>
              <a:rPr lang="en-US" sz="2800" i="1"/>
              <a:t>n </a:t>
            </a:r>
            <a:r>
              <a:rPr lang="en-US" sz="2800"/>
              <a:t>lg</a:t>
            </a:r>
            <a:r>
              <a:rPr lang="en-US" sz="2800" i="1"/>
              <a:t> n</a:t>
            </a:r>
            <a:r>
              <a:rPr lang="en-US" sz="2800"/>
              <a:t>) in the worst case.</a:t>
            </a:r>
          </a:p>
          <a:p>
            <a:pPr lvl="1">
              <a:spcBef>
                <a:spcPct val="100000"/>
              </a:spcBef>
            </a:pPr>
            <a:r>
              <a:rPr lang="en-US" sz="2400"/>
              <a:t>Later, we will prove that we cannot hope that any comparison sort to do better in the worst case.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0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0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0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0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0387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KCS-503</a:t>
            </a:r>
            <a:endParaRPr lang="en-US"/>
          </a:p>
        </p:txBody>
      </p:sp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Asymptotic Notation in Equations</a:t>
            </a:r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2138" y="1243013"/>
            <a:ext cx="7772400" cy="446405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en-US" sz="2800"/>
              <a:t>Can use asymptotic notation in equations to replace expressions containing lower-order terms.</a:t>
            </a:r>
          </a:p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en-US" sz="2800"/>
              <a:t>For example,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4</a:t>
            </a:r>
            <a:r>
              <a:rPr lang="en-US" i="1"/>
              <a:t>n</a:t>
            </a:r>
            <a:r>
              <a:rPr lang="en-US" baseline="30000"/>
              <a:t>3</a:t>
            </a:r>
            <a:r>
              <a:rPr lang="en-US"/>
              <a:t> + 3</a:t>
            </a:r>
            <a:r>
              <a:rPr lang="en-US" i="1"/>
              <a:t>n</a:t>
            </a:r>
            <a:r>
              <a:rPr lang="en-US" baseline="30000"/>
              <a:t>2</a:t>
            </a:r>
            <a:r>
              <a:rPr lang="en-US"/>
              <a:t> + 2</a:t>
            </a:r>
            <a:r>
              <a:rPr lang="en-US" i="1"/>
              <a:t>n</a:t>
            </a:r>
            <a:r>
              <a:rPr lang="en-US"/>
              <a:t> + 1 = 4</a:t>
            </a:r>
            <a:r>
              <a:rPr lang="en-US" i="1"/>
              <a:t>n</a:t>
            </a:r>
            <a:r>
              <a:rPr lang="en-US" baseline="30000"/>
              <a:t>3</a:t>
            </a:r>
            <a:r>
              <a:rPr lang="en-US"/>
              <a:t> + 3</a:t>
            </a:r>
            <a:r>
              <a:rPr lang="en-US" i="1"/>
              <a:t>n</a:t>
            </a:r>
            <a:r>
              <a:rPr lang="en-US" baseline="30000"/>
              <a:t>2</a:t>
            </a:r>
            <a:r>
              <a:rPr lang="en-US"/>
              <a:t> + </a:t>
            </a:r>
            <a:r>
              <a:rPr lang="en-US">
                <a:sym typeface="Symbol" pitchFamily="18" charset="2"/>
              </a:rPr>
              <a:t></a:t>
            </a:r>
            <a:r>
              <a:rPr lang="en-US"/>
              <a:t>(</a:t>
            </a:r>
            <a:r>
              <a:rPr lang="en-US" i="1"/>
              <a:t>n</a:t>
            </a:r>
            <a:r>
              <a:rPr lang="en-US"/>
              <a:t>) 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= 4</a:t>
            </a:r>
            <a:r>
              <a:rPr lang="en-US" i="1"/>
              <a:t>n</a:t>
            </a:r>
            <a:r>
              <a:rPr lang="en-US" baseline="30000"/>
              <a:t>3</a:t>
            </a:r>
            <a:r>
              <a:rPr lang="en-US"/>
              <a:t> + </a:t>
            </a:r>
            <a:r>
              <a:rPr lang="en-US">
                <a:sym typeface="Symbol" pitchFamily="18" charset="2"/>
              </a:rPr>
              <a:t></a:t>
            </a:r>
            <a:r>
              <a:rPr lang="en-US"/>
              <a:t>(</a:t>
            </a:r>
            <a:r>
              <a:rPr lang="en-US" i="1"/>
              <a:t>n</a:t>
            </a:r>
            <a:r>
              <a:rPr lang="en-US" baseline="30000"/>
              <a:t>2</a:t>
            </a:r>
            <a:r>
              <a:rPr lang="en-US"/>
              <a:t>) = </a:t>
            </a:r>
            <a:r>
              <a:rPr lang="en-US">
                <a:sym typeface="Symbol" pitchFamily="18" charset="2"/>
              </a:rPr>
              <a:t></a:t>
            </a:r>
            <a:r>
              <a:rPr lang="en-US"/>
              <a:t>(</a:t>
            </a:r>
            <a:r>
              <a:rPr lang="en-US" i="1"/>
              <a:t>n</a:t>
            </a:r>
            <a:r>
              <a:rPr lang="en-US" baseline="30000"/>
              <a:t>3</a:t>
            </a:r>
            <a:r>
              <a:rPr lang="en-US"/>
              <a:t>). </a:t>
            </a:r>
            <a:r>
              <a:rPr lang="en-US" b="1" u="sng">
                <a:solidFill>
                  <a:srgbClr val="CC0000"/>
                </a:solidFill>
              </a:rPr>
              <a:t>How to interpret?</a:t>
            </a:r>
            <a:endParaRPr lang="en-US" sz="2400" b="1" u="sng">
              <a:solidFill>
                <a:srgbClr val="CC0000"/>
              </a:solidFill>
            </a:endParaRPr>
          </a:p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en-US" sz="2800"/>
              <a:t>In equations, </a:t>
            </a:r>
            <a:r>
              <a:rPr lang="en-US" sz="2800">
                <a:sym typeface="Symbol" pitchFamily="18" charset="2"/>
              </a:rPr>
              <a:t></a:t>
            </a:r>
            <a:r>
              <a:rPr lang="en-US" sz="2800"/>
              <a:t>(</a:t>
            </a:r>
            <a:r>
              <a:rPr lang="en-US" sz="2800" i="1"/>
              <a:t>f</a:t>
            </a:r>
            <a:r>
              <a:rPr lang="en-US" sz="2800"/>
              <a:t>(</a:t>
            </a:r>
            <a:r>
              <a:rPr lang="en-US" sz="2800" i="1"/>
              <a:t>n</a:t>
            </a:r>
            <a:r>
              <a:rPr lang="en-US" sz="2800"/>
              <a:t>)) always stands for an </a:t>
            </a:r>
            <a:r>
              <a:rPr lang="en-US" sz="2800" b="1" i="1">
                <a:solidFill>
                  <a:srgbClr val="CC0000"/>
                </a:solidFill>
              </a:rPr>
              <a:t>anonymous function</a:t>
            </a:r>
            <a:r>
              <a:rPr lang="en-US" sz="2800">
                <a:solidFill>
                  <a:srgbClr val="CC0000"/>
                </a:solidFill>
              </a:rPr>
              <a:t> </a:t>
            </a:r>
            <a:r>
              <a:rPr lang="en-US" sz="2800" i="1"/>
              <a:t>g</a:t>
            </a:r>
            <a:r>
              <a:rPr lang="en-US" sz="2800"/>
              <a:t>(</a:t>
            </a:r>
            <a:r>
              <a:rPr lang="en-US" sz="2800" i="1"/>
              <a:t>n</a:t>
            </a:r>
            <a:r>
              <a:rPr lang="en-US" sz="2800"/>
              <a:t>) </a:t>
            </a:r>
            <a:r>
              <a:rPr lang="en-US" sz="2800">
                <a:latin typeface="Symbol" pitchFamily="18" charset="2"/>
              </a:rPr>
              <a:t>Î</a:t>
            </a:r>
            <a:r>
              <a:rPr lang="en-US" sz="2800"/>
              <a:t> </a:t>
            </a:r>
            <a:r>
              <a:rPr lang="en-US" sz="2800">
                <a:sym typeface="Symbol" pitchFamily="18" charset="2"/>
              </a:rPr>
              <a:t></a:t>
            </a:r>
            <a:r>
              <a:rPr lang="en-US" sz="2800"/>
              <a:t>(</a:t>
            </a:r>
            <a:r>
              <a:rPr lang="en-US" sz="2800" i="1"/>
              <a:t>f</a:t>
            </a:r>
            <a:r>
              <a:rPr lang="en-US" sz="2800"/>
              <a:t>(</a:t>
            </a:r>
            <a:r>
              <a:rPr lang="en-US" sz="2800" i="1"/>
              <a:t>n</a:t>
            </a:r>
            <a:r>
              <a:rPr lang="en-US" sz="2800"/>
              <a:t>))</a:t>
            </a:r>
          </a:p>
          <a:p>
            <a:pPr lvl="1">
              <a:lnSpc>
                <a:spcPct val="90000"/>
              </a:lnSpc>
              <a:spcBef>
                <a:spcPct val="40000"/>
              </a:spcBef>
            </a:pPr>
            <a:r>
              <a:rPr lang="en-US" sz="2400"/>
              <a:t>In the example above, </a:t>
            </a:r>
            <a:r>
              <a:rPr lang="en-US" sz="2400">
                <a:sym typeface="Symbol" pitchFamily="18" charset="2"/>
              </a:rPr>
              <a:t></a:t>
            </a:r>
            <a:r>
              <a:rPr lang="en-US" sz="2400"/>
              <a:t>(</a:t>
            </a:r>
            <a:r>
              <a:rPr lang="en-US" sz="2400" i="1"/>
              <a:t>n</a:t>
            </a:r>
            <a:r>
              <a:rPr lang="en-US" sz="2400" baseline="30000"/>
              <a:t>2</a:t>
            </a:r>
            <a:r>
              <a:rPr lang="en-US" sz="2400"/>
              <a:t>) stands for </a:t>
            </a:r>
            <a:br>
              <a:rPr lang="en-US" sz="2400"/>
            </a:br>
            <a:r>
              <a:rPr lang="en-US" sz="2400"/>
              <a:t>3</a:t>
            </a:r>
            <a:r>
              <a:rPr lang="en-US" sz="2400" i="1"/>
              <a:t>n</a:t>
            </a:r>
            <a:r>
              <a:rPr lang="en-US" sz="2400" baseline="30000"/>
              <a:t>2</a:t>
            </a:r>
            <a:r>
              <a:rPr lang="en-US" sz="2400"/>
              <a:t> + 2</a:t>
            </a:r>
            <a:r>
              <a:rPr lang="en-US" sz="2400" i="1"/>
              <a:t>n</a:t>
            </a:r>
            <a:r>
              <a:rPr lang="en-US" sz="2400"/>
              <a:t> + 1.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KCS-503</a:t>
            </a:r>
            <a:endParaRPr lang="en-US"/>
          </a:p>
        </p:txBody>
      </p:sp>
      <p:sp>
        <p:nvSpPr>
          <p:cNvPr id="315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i="1">
                <a:sym typeface="Symbol" pitchFamily="18" charset="2"/>
              </a:rPr>
              <a:t>o</a:t>
            </a:r>
            <a:r>
              <a:rPr lang="en-US">
                <a:sym typeface="Symbol" pitchFamily="18" charset="2"/>
              </a:rPr>
              <a:t>-notation</a:t>
            </a:r>
            <a:endParaRPr lang="en-US"/>
          </a:p>
        </p:txBody>
      </p:sp>
      <p:sp>
        <p:nvSpPr>
          <p:cNvPr id="31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1788" y="2879725"/>
            <a:ext cx="7981950" cy="3590925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Font typeface="Wingdings" pitchFamily="2" charset="2"/>
              <a:buNone/>
            </a:pPr>
            <a:r>
              <a:rPr lang="en-US" sz="2800" i="1"/>
              <a:t> f</a:t>
            </a:r>
            <a:r>
              <a:rPr lang="en-US" sz="2800"/>
              <a:t>(</a:t>
            </a:r>
            <a:r>
              <a:rPr lang="en-US" sz="2800" i="1"/>
              <a:t>n</a:t>
            </a:r>
            <a:r>
              <a:rPr lang="en-US" sz="2800"/>
              <a:t>) becomes insignificant relative to </a:t>
            </a:r>
            <a:r>
              <a:rPr lang="en-US" sz="2800" i="1"/>
              <a:t>g</a:t>
            </a:r>
            <a:r>
              <a:rPr lang="en-US" sz="2800"/>
              <a:t>(</a:t>
            </a:r>
            <a:r>
              <a:rPr lang="en-US" sz="2800" i="1"/>
              <a:t>n</a:t>
            </a:r>
            <a:r>
              <a:rPr lang="en-US" sz="2800"/>
              <a:t>)</a:t>
            </a:r>
            <a:r>
              <a:rPr lang="en-US" sz="2800" i="1"/>
              <a:t> </a:t>
            </a:r>
            <a:r>
              <a:rPr lang="en-US" sz="2800"/>
              <a:t>as </a:t>
            </a:r>
            <a:r>
              <a:rPr lang="en-US" sz="2800" i="1"/>
              <a:t>n </a:t>
            </a:r>
            <a:r>
              <a:rPr lang="en-US" sz="2800"/>
              <a:t>approaches infinity: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Font typeface="Wingdings" pitchFamily="2" charset="2"/>
              <a:buNone/>
            </a:pPr>
            <a:r>
              <a:rPr lang="en-US" sz="3100"/>
              <a:t>			  </a:t>
            </a:r>
            <a:r>
              <a:rPr lang="en-US" sz="3100" i="1">
                <a:solidFill>
                  <a:srgbClr val="FF3300"/>
                </a:solidFill>
              </a:rPr>
              <a:t>lim </a:t>
            </a:r>
            <a:r>
              <a:rPr lang="en-US" sz="3100">
                <a:solidFill>
                  <a:srgbClr val="FF3300"/>
                </a:solidFill>
                <a:sym typeface="Symbol" pitchFamily="18" charset="2"/>
              </a:rPr>
              <a:t>[</a:t>
            </a:r>
            <a:r>
              <a:rPr lang="en-US" sz="3100" i="1">
                <a:solidFill>
                  <a:srgbClr val="FF3300"/>
                </a:solidFill>
              </a:rPr>
              <a:t>f</a:t>
            </a:r>
            <a:r>
              <a:rPr lang="en-US" sz="3100">
                <a:solidFill>
                  <a:srgbClr val="FF3300"/>
                </a:solidFill>
              </a:rPr>
              <a:t>(</a:t>
            </a:r>
            <a:r>
              <a:rPr lang="en-US" sz="3100" i="1">
                <a:solidFill>
                  <a:srgbClr val="FF3300"/>
                </a:solidFill>
              </a:rPr>
              <a:t>n</a:t>
            </a:r>
            <a:r>
              <a:rPr lang="en-US" sz="3100">
                <a:solidFill>
                  <a:srgbClr val="FF3300"/>
                </a:solidFill>
              </a:rPr>
              <a:t>) / </a:t>
            </a:r>
            <a:r>
              <a:rPr lang="en-US" sz="3100" i="1">
                <a:solidFill>
                  <a:srgbClr val="FF3300"/>
                </a:solidFill>
              </a:rPr>
              <a:t>g</a:t>
            </a:r>
            <a:r>
              <a:rPr lang="en-US" sz="3100">
                <a:solidFill>
                  <a:srgbClr val="FF3300"/>
                </a:solidFill>
              </a:rPr>
              <a:t>(</a:t>
            </a:r>
            <a:r>
              <a:rPr lang="en-US" sz="3100" i="1">
                <a:solidFill>
                  <a:srgbClr val="FF3300"/>
                </a:solidFill>
              </a:rPr>
              <a:t>n</a:t>
            </a:r>
            <a:r>
              <a:rPr lang="en-US" sz="3100">
                <a:solidFill>
                  <a:srgbClr val="FF3300"/>
                </a:solidFill>
              </a:rPr>
              <a:t>)] = 0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3100">
                <a:solidFill>
                  <a:srgbClr val="3DDE2C"/>
                </a:solidFill>
              </a:rPr>
              <a:t>                     </a:t>
            </a:r>
            <a:r>
              <a:rPr lang="en-US" sz="3100" i="1" baseline="60000">
                <a:solidFill>
                  <a:srgbClr val="FF3300"/>
                </a:solidFill>
              </a:rPr>
              <a:t>n</a:t>
            </a:r>
            <a:r>
              <a:rPr lang="en-US" sz="3100" i="1" baseline="60000">
                <a:solidFill>
                  <a:srgbClr val="FF3300"/>
                </a:solidFill>
                <a:sym typeface="Symbol" pitchFamily="18" charset="2"/>
              </a:rPr>
              <a:t></a:t>
            </a:r>
            <a:r>
              <a:rPr lang="en-US" sz="3100" i="1">
                <a:solidFill>
                  <a:srgbClr val="FF3300"/>
                </a:solidFill>
              </a:rPr>
              <a:t> </a:t>
            </a:r>
            <a:endParaRPr lang="en-US" sz="3100">
              <a:solidFill>
                <a:srgbClr val="FF3300"/>
              </a:solidFill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Font typeface="Wingdings" pitchFamily="2" charset="2"/>
              <a:buNone/>
            </a:pPr>
            <a:r>
              <a:rPr lang="en-US" sz="2800" i="1"/>
              <a:t>g</a:t>
            </a:r>
            <a:r>
              <a:rPr lang="en-US" sz="2800"/>
              <a:t>(</a:t>
            </a:r>
            <a:r>
              <a:rPr lang="en-US" sz="2800" i="1"/>
              <a:t>n</a:t>
            </a:r>
            <a:r>
              <a:rPr lang="en-US" sz="2800"/>
              <a:t>) is an</a:t>
            </a:r>
            <a:r>
              <a:rPr lang="en-US" sz="2800" i="1">
                <a:solidFill>
                  <a:srgbClr val="3DDE2C"/>
                </a:solidFill>
              </a:rPr>
              <a:t> </a:t>
            </a:r>
            <a:r>
              <a:rPr lang="en-US" sz="2800" b="1" i="1">
                <a:solidFill>
                  <a:srgbClr val="CC0000"/>
                </a:solidFill>
              </a:rPr>
              <a:t>upper bound</a:t>
            </a:r>
            <a:r>
              <a:rPr lang="en-US" sz="2800"/>
              <a:t> for </a:t>
            </a:r>
            <a:r>
              <a:rPr lang="en-US" sz="2800" i="1"/>
              <a:t>f</a:t>
            </a:r>
            <a:r>
              <a:rPr lang="en-US" sz="2800"/>
              <a:t>(</a:t>
            </a:r>
            <a:r>
              <a:rPr lang="en-US" sz="2800" i="1"/>
              <a:t>n</a:t>
            </a:r>
            <a:r>
              <a:rPr lang="en-US" sz="2800"/>
              <a:t>)</a:t>
            </a:r>
            <a:r>
              <a:rPr lang="en-US" sz="2800" i="1"/>
              <a:t> </a:t>
            </a:r>
            <a:r>
              <a:rPr lang="en-US" sz="2800"/>
              <a:t>that is not asymptotically tight.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Font typeface="Wingdings" pitchFamily="2" charset="2"/>
              <a:buNone/>
            </a:pPr>
            <a:r>
              <a:rPr lang="en-US" sz="2800"/>
              <a:t>Observe the difference in this definition from previous ones. </a:t>
            </a:r>
            <a:r>
              <a:rPr lang="en-US" sz="2800" b="1" u="sng">
                <a:solidFill>
                  <a:srgbClr val="CC0000"/>
                </a:solidFill>
              </a:rPr>
              <a:t>Why?</a:t>
            </a:r>
          </a:p>
        </p:txBody>
      </p:sp>
      <p:sp>
        <p:nvSpPr>
          <p:cNvPr id="315414" name="Text Box 22"/>
          <p:cNvSpPr txBox="1">
            <a:spLocks noChangeArrowheads="1"/>
          </p:cNvSpPr>
          <p:nvPr/>
        </p:nvSpPr>
        <p:spPr bwMode="auto">
          <a:xfrm>
            <a:off x="484188" y="849313"/>
            <a:ext cx="1841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15415" name="Text Box 23"/>
          <p:cNvSpPr txBox="1">
            <a:spLocks noChangeArrowheads="1"/>
          </p:cNvSpPr>
          <p:nvPr/>
        </p:nvSpPr>
        <p:spPr bwMode="auto">
          <a:xfrm>
            <a:off x="331788" y="1625600"/>
            <a:ext cx="7981950" cy="9271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spcAft>
                <a:spcPct val="20000"/>
              </a:spcAft>
              <a:buFont typeface="Wingdings" pitchFamily="2" charset="2"/>
              <a:buNone/>
            </a:pPr>
            <a:r>
              <a:rPr lang="en-US" sz="3000" b="1" i="1">
                <a:solidFill>
                  <a:schemeClr val="accent1"/>
                </a:solidFill>
                <a:sym typeface="Symbol" pitchFamily="18" charset="2"/>
              </a:rPr>
              <a:t>o</a:t>
            </a:r>
            <a:r>
              <a:rPr lang="en-US" sz="3000" b="1">
                <a:solidFill>
                  <a:schemeClr val="accent1"/>
                </a:solidFill>
              </a:rPr>
              <a:t>(</a:t>
            </a:r>
            <a:r>
              <a:rPr lang="en-US" sz="3000" b="1" i="1">
                <a:solidFill>
                  <a:schemeClr val="accent1"/>
                </a:solidFill>
              </a:rPr>
              <a:t>g</a:t>
            </a:r>
            <a:r>
              <a:rPr lang="en-US" sz="3000" b="1">
                <a:solidFill>
                  <a:schemeClr val="accent1"/>
                </a:solidFill>
              </a:rPr>
              <a:t>(</a:t>
            </a:r>
            <a:r>
              <a:rPr lang="en-US" sz="3000" b="1" i="1">
                <a:solidFill>
                  <a:schemeClr val="accent1"/>
                </a:solidFill>
              </a:rPr>
              <a:t>n</a:t>
            </a:r>
            <a:r>
              <a:rPr lang="en-US" sz="3000" b="1">
                <a:solidFill>
                  <a:schemeClr val="accent1"/>
                </a:solidFill>
              </a:rPr>
              <a:t>))</a:t>
            </a:r>
            <a:r>
              <a:rPr lang="en-US" sz="3000">
                <a:solidFill>
                  <a:schemeClr val="hlink"/>
                </a:solidFill>
              </a:rPr>
              <a:t> = {</a:t>
            </a:r>
            <a:r>
              <a:rPr lang="en-US" sz="3000" i="1">
                <a:solidFill>
                  <a:schemeClr val="hlink"/>
                </a:solidFill>
              </a:rPr>
              <a:t>f</a:t>
            </a:r>
            <a:r>
              <a:rPr lang="en-US" sz="3000">
                <a:solidFill>
                  <a:schemeClr val="hlink"/>
                </a:solidFill>
              </a:rPr>
              <a:t>(</a:t>
            </a:r>
            <a:r>
              <a:rPr lang="en-US" sz="3000" i="1">
                <a:solidFill>
                  <a:schemeClr val="hlink"/>
                </a:solidFill>
              </a:rPr>
              <a:t>n</a:t>
            </a:r>
            <a:r>
              <a:rPr lang="en-US" sz="3000">
                <a:solidFill>
                  <a:schemeClr val="hlink"/>
                </a:solidFill>
              </a:rPr>
              <a:t>): </a:t>
            </a:r>
            <a:r>
              <a:rPr lang="en-US" sz="3000" b="1">
                <a:solidFill>
                  <a:srgbClr val="FF3300"/>
                </a:solidFill>
                <a:sym typeface="Symbol" pitchFamily="18" charset="2"/>
              </a:rPr>
              <a:t></a:t>
            </a:r>
            <a:r>
              <a:rPr lang="en-US" sz="3000">
                <a:solidFill>
                  <a:schemeClr val="hlink"/>
                </a:solidFill>
                <a:sym typeface="Symbol" pitchFamily="18" charset="2"/>
              </a:rPr>
              <a:t> </a:t>
            </a:r>
            <a:r>
              <a:rPr lang="en-US" sz="3000" b="1" i="1">
                <a:solidFill>
                  <a:srgbClr val="CC0000"/>
                </a:solidFill>
              </a:rPr>
              <a:t>c</a:t>
            </a:r>
            <a:r>
              <a:rPr lang="en-US" sz="3000" b="1">
                <a:solidFill>
                  <a:srgbClr val="CC0000"/>
                </a:solidFill>
              </a:rPr>
              <a:t> &gt; 0</a:t>
            </a:r>
            <a:r>
              <a:rPr lang="en-US" sz="3000">
                <a:solidFill>
                  <a:schemeClr val="hlink"/>
                </a:solidFill>
              </a:rPr>
              <a:t>, </a:t>
            </a:r>
            <a:r>
              <a:rPr lang="en-US" sz="3000" b="1">
                <a:solidFill>
                  <a:srgbClr val="FF3300"/>
                </a:solidFill>
                <a:sym typeface="Symbol" pitchFamily="18" charset="2"/>
              </a:rPr>
              <a:t></a:t>
            </a:r>
            <a:r>
              <a:rPr lang="en-US" sz="3000">
                <a:solidFill>
                  <a:schemeClr val="hlink"/>
                </a:solidFill>
              </a:rPr>
              <a:t> </a:t>
            </a:r>
            <a:r>
              <a:rPr lang="en-US" sz="3000" b="1" i="1">
                <a:solidFill>
                  <a:srgbClr val="CC0000"/>
                </a:solidFill>
              </a:rPr>
              <a:t>n</a:t>
            </a:r>
            <a:r>
              <a:rPr lang="en-US" sz="3000" b="1" baseline="-25000">
                <a:solidFill>
                  <a:srgbClr val="CC0000"/>
                </a:solidFill>
              </a:rPr>
              <a:t>0</a:t>
            </a:r>
            <a:r>
              <a:rPr lang="en-US" sz="3000" b="1">
                <a:solidFill>
                  <a:srgbClr val="CC0000"/>
                </a:solidFill>
              </a:rPr>
              <a:t> &gt; 0</a:t>
            </a:r>
            <a:r>
              <a:rPr lang="en-US" sz="3000">
                <a:solidFill>
                  <a:schemeClr val="hlink"/>
                </a:solidFill>
              </a:rPr>
              <a:t> such that </a:t>
            </a:r>
            <a:br>
              <a:rPr lang="en-US" sz="3000">
                <a:solidFill>
                  <a:schemeClr val="hlink"/>
                </a:solidFill>
              </a:rPr>
            </a:br>
            <a:r>
              <a:rPr lang="en-US" sz="3000">
                <a:solidFill>
                  <a:schemeClr val="hlink"/>
                </a:solidFill>
              </a:rPr>
              <a:t>		</a:t>
            </a:r>
            <a:r>
              <a:rPr lang="en-US" sz="3000" b="1">
                <a:solidFill>
                  <a:srgbClr val="FF3300"/>
                </a:solidFill>
                <a:sym typeface="Symbol" pitchFamily="18" charset="2"/>
              </a:rPr>
              <a:t></a:t>
            </a:r>
            <a:r>
              <a:rPr lang="en-US" sz="3000">
                <a:solidFill>
                  <a:schemeClr val="hlink"/>
                </a:solidFill>
              </a:rPr>
              <a:t> </a:t>
            </a:r>
            <a:r>
              <a:rPr lang="en-US" sz="3000" i="1">
                <a:solidFill>
                  <a:schemeClr val="hlink"/>
                </a:solidFill>
              </a:rPr>
              <a:t>n </a:t>
            </a:r>
            <a:r>
              <a:rPr lang="en-US" sz="3000">
                <a:solidFill>
                  <a:schemeClr val="hlink"/>
                </a:solidFill>
                <a:sym typeface="Symbol" pitchFamily="18" charset="2"/>
              </a:rPr>
              <a:t></a:t>
            </a:r>
            <a:r>
              <a:rPr lang="en-US" sz="3000" i="1" baseline="-25000">
                <a:solidFill>
                  <a:schemeClr val="hlink"/>
                </a:solidFill>
              </a:rPr>
              <a:t>  </a:t>
            </a:r>
            <a:r>
              <a:rPr lang="en-US" sz="3000" i="1">
                <a:solidFill>
                  <a:schemeClr val="hlink"/>
                </a:solidFill>
              </a:rPr>
              <a:t>n</a:t>
            </a:r>
            <a:r>
              <a:rPr lang="en-US" sz="3000" baseline="-25000">
                <a:solidFill>
                  <a:schemeClr val="hlink"/>
                </a:solidFill>
              </a:rPr>
              <a:t>0</a:t>
            </a:r>
            <a:r>
              <a:rPr lang="en-US" sz="3000" i="1">
                <a:solidFill>
                  <a:schemeClr val="hlink"/>
                </a:solidFill>
              </a:rPr>
              <a:t>, </a:t>
            </a:r>
            <a:r>
              <a:rPr lang="en-US" sz="2600">
                <a:solidFill>
                  <a:schemeClr val="hlink"/>
                </a:solidFill>
              </a:rPr>
              <a:t>we have</a:t>
            </a:r>
            <a:r>
              <a:rPr lang="en-US" sz="3000" i="1" baseline="-25000">
                <a:solidFill>
                  <a:schemeClr val="hlink"/>
                </a:solidFill>
              </a:rPr>
              <a:t> </a:t>
            </a:r>
            <a:r>
              <a:rPr lang="en-US" sz="3000">
                <a:solidFill>
                  <a:schemeClr val="hlink"/>
                </a:solidFill>
              </a:rPr>
              <a:t>0 </a:t>
            </a:r>
            <a:r>
              <a:rPr lang="en-US" sz="3000">
                <a:solidFill>
                  <a:schemeClr val="hlink"/>
                </a:solidFill>
                <a:sym typeface="Symbol" pitchFamily="18" charset="2"/>
              </a:rPr>
              <a:t></a:t>
            </a:r>
            <a:r>
              <a:rPr lang="en-US" sz="3000">
                <a:solidFill>
                  <a:schemeClr val="hlink"/>
                </a:solidFill>
              </a:rPr>
              <a:t>  </a:t>
            </a:r>
            <a:r>
              <a:rPr lang="en-US" sz="3000" i="1">
                <a:solidFill>
                  <a:schemeClr val="hlink"/>
                </a:solidFill>
              </a:rPr>
              <a:t>f</a:t>
            </a:r>
            <a:r>
              <a:rPr lang="en-US" sz="3000">
                <a:solidFill>
                  <a:schemeClr val="hlink"/>
                </a:solidFill>
              </a:rPr>
              <a:t>(</a:t>
            </a:r>
            <a:r>
              <a:rPr lang="en-US" sz="3000" i="1">
                <a:solidFill>
                  <a:schemeClr val="hlink"/>
                </a:solidFill>
              </a:rPr>
              <a:t>n</a:t>
            </a:r>
            <a:r>
              <a:rPr lang="en-US" sz="3000">
                <a:solidFill>
                  <a:schemeClr val="hlink"/>
                </a:solidFill>
              </a:rPr>
              <a:t>)</a:t>
            </a:r>
            <a:r>
              <a:rPr lang="en-US" sz="3000" i="1">
                <a:solidFill>
                  <a:schemeClr val="hlink"/>
                </a:solidFill>
              </a:rPr>
              <a:t> </a:t>
            </a:r>
            <a:r>
              <a:rPr lang="en-US" sz="3000">
                <a:solidFill>
                  <a:schemeClr val="hlink"/>
                </a:solidFill>
                <a:sym typeface="Symbol" pitchFamily="18" charset="2"/>
              </a:rPr>
              <a:t>&lt;</a:t>
            </a:r>
            <a:r>
              <a:rPr lang="en-US" sz="3000">
                <a:solidFill>
                  <a:schemeClr val="hlink"/>
                </a:solidFill>
              </a:rPr>
              <a:t> </a:t>
            </a:r>
            <a:r>
              <a:rPr lang="en-US" sz="3000" i="1">
                <a:solidFill>
                  <a:schemeClr val="hlink"/>
                </a:solidFill>
              </a:rPr>
              <a:t>cg</a:t>
            </a:r>
            <a:r>
              <a:rPr lang="en-US" sz="3000">
                <a:solidFill>
                  <a:schemeClr val="hlink"/>
                </a:solidFill>
              </a:rPr>
              <a:t>(</a:t>
            </a:r>
            <a:r>
              <a:rPr lang="en-US" sz="3000" i="1">
                <a:solidFill>
                  <a:schemeClr val="hlink"/>
                </a:solidFill>
              </a:rPr>
              <a:t>n</a:t>
            </a:r>
            <a:r>
              <a:rPr lang="en-US" sz="3000">
                <a:solidFill>
                  <a:schemeClr val="hlink"/>
                </a:solidFill>
              </a:rPr>
              <a:t>)}.</a:t>
            </a:r>
          </a:p>
        </p:txBody>
      </p:sp>
      <p:sp>
        <p:nvSpPr>
          <p:cNvPr id="315416" name="Text Box 24"/>
          <p:cNvSpPr txBox="1">
            <a:spLocks noChangeArrowheads="1"/>
          </p:cNvSpPr>
          <p:nvPr/>
        </p:nvSpPr>
        <p:spPr bwMode="auto">
          <a:xfrm>
            <a:off x="576263" y="868363"/>
            <a:ext cx="6819900" cy="5794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3200"/>
              <a:t>For a given function </a:t>
            </a:r>
            <a:r>
              <a:rPr lang="en-US" sz="3200" i="1"/>
              <a:t>g</a:t>
            </a:r>
            <a:r>
              <a:rPr lang="en-US" sz="3200"/>
              <a:t>(</a:t>
            </a:r>
            <a:r>
              <a:rPr lang="en-US" sz="3200" i="1"/>
              <a:t>n</a:t>
            </a:r>
            <a:r>
              <a:rPr lang="en-US" sz="3200"/>
              <a:t>), the set little-</a:t>
            </a:r>
            <a:r>
              <a:rPr lang="en-US" sz="3200" i="1"/>
              <a:t>o</a:t>
            </a:r>
            <a:r>
              <a:rPr lang="en-US" sz="3200"/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KCS-503</a:t>
            </a:r>
            <a:endParaRPr lang="en-US"/>
          </a:p>
        </p:txBody>
      </p:sp>
      <p:sp>
        <p:nvSpPr>
          <p:cNvPr id="446471" name="Text Box 1031"/>
          <p:cNvSpPr txBox="1">
            <a:spLocks noChangeArrowheads="1"/>
          </p:cNvSpPr>
          <p:nvPr/>
        </p:nvSpPr>
        <p:spPr bwMode="auto">
          <a:xfrm>
            <a:off x="331788" y="1625600"/>
            <a:ext cx="7981950" cy="1119188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spcAft>
                <a:spcPct val="20000"/>
              </a:spcAft>
              <a:buFont typeface="Wingdings" pitchFamily="2" charset="2"/>
              <a:buNone/>
            </a:pPr>
            <a:r>
              <a:rPr lang="en-US" sz="4400" i="1">
                <a:solidFill>
                  <a:schemeClr val="accent1"/>
                </a:solidFill>
                <a:latin typeface="Symbol" pitchFamily="18" charset="2"/>
                <a:sym typeface="Symbol" pitchFamily="18" charset="2"/>
              </a:rPr>
              <a:t>w</a:t>
            </a:r>
            <a:r>
              <a:rPr lang="en-US" sz="3000" b="1">
                <a:solidFill>
                  <a:schemeClr val="accent1"/>
                </a:solidFill>
              </a:rPr>
              <a:t>(</a:t>
            </a:r>
            <a:r>
              <a:rPr lang="en-US" sz="3000" b="1" i="1">
                <a:solidFill>
                  <a:schemeClr val="accent1"/>
                </a:solidFill>
              </a:rPr>
              <a:t>g</a:t>
            </a:r>
            <a:r>
              <a:rPr lang="en-US" sz="3000" b="1">
                <a:solidFill>
                  <a:schemeClr val="accent1"/>
                </a:solidFill>
              </a:rPr>
              <a:t>(</a:t>
            </a:r>
            <a:r>
              <a:rPr lang="en-US" sz="3000" b="1" i="1">
                <a:solidFill>
                  <a:schemeClr val="accent1"/>
                </a:solidFill>
              </a:rPr>
              <a:t>n</a:t>
            </a:r>
            <a:r>
              <a:rPr lang="en-US" sz="3000" b="1">
                <a:solidFill>
                  <a:schemeClr val="accent1"/>
                </a:solidFill>
              </a:rPr>
              <a:t>))</a:t>
            </a:r>
            <a:r>
              <a:rPr lang="en-US" sz="3000">
                <a:solidFill>
                  <a:schemeClr val="hlink"/>
                </a:solidFill>
              </a:rPr>
              <a:t> = {</a:t>
            </a:r>
            <a:r>
              <a:rPr lang="en-US" sz="3000" i="1">
                <a:solidFill>
                  <a:schemeClr val="hlink"/>
                </a:solidFill>
              </a:rPr>
              <a:t>f</a:t>
            </a:r>
            <a:r>
              <a:rPr lang="en-US" sz="3000">
                <a:solidFill>
                  <a:schemeClr val="hlink"/>
                </a:solidFill>
              </a:rPr>
              <a:t>(</a:t>
            </a:r>
            <a:r>
              <a:rPr lang="en-US" sz="3000" i="1">
                <a:solidFill>
                  <a:schemeClr val="hlink"/>
                </a:solidFill>
              </a:rPr>
              <a:t>n</a:t>
            </a:r>
            <a:r>
              <a:rPr lang="en-US" sz="3000">
                <a:solidFill>
                  <a:schemeClr val="hlink"/>
                </a:solidFill>
              </a:rPr>
              <a:t>): </a:t>
            </a:r>
            <a:r>
              <a:rPr lang="en-US" sz="3000" b="1">
                <a:solidFill>
                  <a:srgbClr val="FF3300"/>
                </a:solidFill>
                <a:sym typeface="Symbol" pitchFamily="18" charset="2"/>
              </a:rPr>
              <a:t></a:t>
            </a:r>
            <a:r>
              <a:rPr lang="en-US" sz="3000">
                <a:solidFill>
                  <a:schemeClr val="hlink"/>
                </a:solidFill>
                <a:sym typeface="Symbol" pitchFamily="18" charset="2"/>
              </a:rPr>
              <a:t> </a:t>
            </a:r>
            <a:r>
              <a:rPr lang="en-US" sz="3000" b="1" i="1">
                <a:solidFill>
                  <a:srgbClr val="CC0000"/>
                </a:solidFill>
              </a:rPr>
              <a:t>c</a:t>
            </a:r>
            <a:r>
              <a:rPr lang="en-US" sz="3000" b="1">
                <a:solidFill>
                  <a:srgbClr val="CC0000"/>
                </a:solidFill>
              </a:rPr>
              <a:t> &gt; 0</a:t>
            </a:r>
            <a:r>
              <a:rPr lang="en-US" sz="3000">
                <a:solidFill>
                  <a:schemeClr val="hlink"/>
                </a:solidFill>
              </a:rPr>
              <a:t>, </a:t>
            </a:r>
            <a:r>
              <a:rPr lang="en-US" sz="3000" b="1">
                <a:solidFill>
                  <a:srgbClr val="FF3300"/>
                </a:solidFill>
                <a:sym typeface="Symbol" pitchFamily="18" charset="2"/>
              </a:rPr>
              <a:t></a:t>
            </a:r>
            <a:r>
              <a:rPr lang="en-US" sz="3000">
                <a:solidFill>
                  <a:schemeClr val="hlink"/>
                </a:solidFill>
              </a:rPr>
              <a:t> </a:t>
            </a:r>
            <a:r>
              <a:rPr lang="en-US" sz="3000" b="1" i="1">
                <a:solidFill>
                  <a:srgbClr val="CC0000"/>
                </a:solidFill>
              </a:rPr>
              <a:t>n</a:t>
            </a:r>
            <a:r>
              <a:rPr lang="en-US" sz="3000" b="1" baseline="-25000">
                <a:solidFill>
                  <a:srgbClr val="CC0000"/>
                </a:solidFill>
              </a:rPr>
              <a:t>0</a:t>
            </a:r>
            <a:r>
              <a:rPr lang="en-US" sz="3000" b="1">
                <a:solidFill>
                  <a:srgbClr val="CC0000"/>
                </a:solidFill>
              </a:rPr>
              <a:t> &gt; 0</a:t>
            </a:r>
            <a:r>
              <a:rPr lang="en-US" sz="3000">
                <a:solidFill>
                  <a:schemeClr val="hlink"/>
                </a:solidFill>
              </a:rPr>
              <a:t> such that </a:t>
            </a:r>
            <a:br>
              <a:rPr lang="en-US" sz="3000">
                <a:solidFill>
                  <a:schemeClr val="hlink"/>
                </a:solidFill>
              </a:rPr>
            </a:br>
            <a:r>
              <a:rPr lang="en-US" sz="3000">
                <a:solidFill>
                  <a:schemeClr val="hlink"/>
                </a:solidFill>
              </a:rPr>
              <a:t>		</a:t>
            </a:r>
            <a:r>
              <a:rPr lang="en-US" sz="3000" b="1">
                <a:solidFill>
                  <a:srgbClr val="FF3300"/>
                </a:solidFill>
                <a:sym typeface="Symbol" pitchFamily="18" charset="2"/>
              </a:rPr>
              <a:t></a:t>
            </a:r>
            <a:r>
              <a:rPr lang="en-US" sz="3000">
                <a:solidFill>
                  <a:schemeClr val="hlink"/>
                </a:solidFill>
              </a:rPr>
              <a:t> </a:t>
            </a:r>
            <a:r>
              <a:rPr lang="en-US" sz="3000" i="1">
                <a:solidFill>
                  <a:schemeClr val="hlink"/>
                </a:solidFill>
              </a:rPr>
              <a:t>n </a:t>
            </a:r>
            <a:r>
              <a:rPr lang="en-US" sz="3000">
                <a:solidFill>
                  <a:schemeClr val="hlink"/>
                </a:solidFill>
                <a:sym typeface="Symbol" pitchFamily="18" charset="2"/>
              </a:rPr>
              <a:t></a:t>
            </a:r>
            <a:r>
              <a:rPr lang="en-US" sz="3000" i="1" baseline="-25000">
                <a:solidFill>
                  <a:schemeClr val="hlink"/>
                </a:solidFill>
              </a:rPr>
              <a:t>  </a:t>
            </a:r>
            <a:r>
              <a:rPr lang="en-US" sz="3000" i="1">
                <a:solidFill>
                  <a:schemeClr val="hlink"/>
                </a:solidFill>
              </a:rPr>
              <a:t>n</a:t>
            </a:r>
            <a:r>
              <a:rPr lang="en-US" sz="3000" baseline="-25000">
                <a:solidFill>
                  <a:schemeClr val="hlink"/>
                </a:solidFill>
              </a:rPr>
              <a:t>0</a:t>
            </a:r>
            <a:r>
              <a:rPr lang="en-US" sz="3000" i="1">
                <a:solidFill>
                  <a:schemeClr val="hlink"/>
                </a:solidFill>
              </a:rPr>
              <a:t>, </a:t>
            </a:r>
            <a:r>
              <a:rPr lang="en-US" sz="2600">
                <a:solidFill>
                  <a:schemeClr val="hlink"/>
                </a:solidFill>
              </a:rPr>
              <a:t>we have</a:t>
            </a:r>
            <a:r>
              <a:rPr lang="en-US" sz="3000" i="1" baseline="-25000">
                <a:solidFill>
                  <a:schemeClr val="hlink"/>
                </a:solidFill>
              </a:rPr>
              <a:t> </a:t>
            </a:r>
            <a:r>
              <a:rPr lang="en-US" sz="3000">
                <a:solidFill>
                  <a:schemeClr val="hlink"/>
                </a:solidFill>
              </a:rPr>
              <a:t>0 </a:t>
            </a:r>
            <a:r>
              <a:rPr lang="en-US" sz="3000">
                <a:solidFill>
                  <a:schemeClr val="hlink"/>
                </a:solidFill>
                <a:sym typeface="Symbol" pitchFamily="18" charset="2"/>
              </a:rPr>
              <a:t></a:t>
            </a:r>
            <a:r>
              <a:rPr lang="en-US" sz="3000">
                <a:solidFill>
                  <a:schemeClr val="hlink"/>
                </a:solidFill>
              </a:rPr>
              <a:t> </a:t>
            </a:r>
            <a:r>
              <a:rPr lang="en-US" sz="3000" i="1">
                <a:solidFill>
                  <a:schemeClr val="hlink"/>
                </a:solidFill>
              </a:rPr>
              <a:t>cg</a:t>
            </a:r>
            <a:r>
              <a:rPr lang="en-US" sz="3000">
                <a:solidFill>
                  <a:schemeClr val="hlink"/>
                </a:solidFill>
              </a:rPr>
              <a:t>(</a:t>
            </a:r>
            <a:r>
              <a:rPr lang="en-US" sz="3000" i="1">
                <a:solidFill>
                  <a:schemeClr val="hlink"/>
                </a:solidFill>
              </a:rPr>
              <a:t>n</a:t>
            </a:r>
            <a:r>
              <a:rPr lang="en-US" sz="3000">
                <a:solidFill>
                  <a:schemeClr val="hlink"/>
                </a:solidFill>
              </a:rPr>
              <a:t>) </a:t>
            </a:r>
            <a:r>
              <a:rPr lang="en-US" sz="3000">
                <a:solidFill>
                  <a:schemeClr val="hlink"/>
                </a:solidFill>
                <a:sym typeface="Symbol" pitchFamily="18" charset="2"/>
              </a:rPr>
              <a:t>&lt; </a:t>
            </a:r>
            <a:r>
              <a:rPr lang="en-US" sz="3000">
                <a:solidFill>
                  <a:schemeClr val="hlink"/>
                </a:solidFill>
              </a:rPr>
              <a:t> </a:t>
            </a:r>
            <a:r>
              <a:rPr lang="en-US" sz="3000" i="1">
                <a:solidFill>
                  <a:schemeClr val="hlink"/>
                </a:solidFill>
              </a:rPr>
              <a:t>f</a:t>
            </a:r>
            <a:r>
              <a:rPr lang="en-US" sz="3000">
                <a:solidFill>
                  <a:schemeClr val="hlink"/>
                </a:solidFill>
              </a:rPr>
              <a:t>(</a:t>
            </a:r>
            <a:r>
              <a:rPr lang="en-US" sz="3000" i="1">
                <a:solidFill>
                  <a:schemeClr val="hlink"/>
                </a:solidFill>
              </a:rPr>
              <a:t>n</a:t>
            </a:r>
            <a:r>
              <a:rPr lang="en-US" sz="3000">
                <a:solidFill>
                  <a:schemeClr val="hlink"/>
                </a:solidFill>
              </a:rPr>
              <a:t>)}.</a:t>
            </a:r>
          </a:p>
        </p:txBody>
      </p:sp>
      <p:sp>
        <p:nvSpPr>
          <p:cNvPr id="44646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i="1">
                <a:latin typeface="Symbol" pitchFamily="18" charset="2"/>
                <a:sym typeface="Symbol" pitchFamily="18" charset="2"/>
              </a:rPr>
              <a:t>w</a:t>
            </a:r>
            <a:r>
              <a:rPr lang="en-US" i="1">
                <a:sym typeface="Symbol" pitchFamily="18" charset="2"/>
              </a:rPr>
              <a:t> </a:t>
            </a:r>
            <a:r>
              <a:rPr lang="en-US">
                <a:sym typeface="Symbol" pitchFamily="18" charset="2"/>
              </a:rPr>
              <a:t>-notation</a:t>
            </a:r>
          </a:p>
        </p:txBody>
      </p:sp>
      <p:sp>
        <p:nvSpPr>
          <p:cNvPr id="44646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31788" y="2879725"/>
            <a:ext cx="7981950" cy="3308350"/>
          </a:xfrm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2800" i="1"/>
              <a:t>f</a:t>
            </a:r>
            <a:r>
              <a:rPr lang="en-US" sz="2800"/>
              <a:t>(</a:t>
            </a:r>
            <a:r>
              <a:rPr lang="en-US" sz="2800" i="1"/>
              <a:t>n</a:t>
            </a:r>
            <a:r>
              <a:rPr lang="en-US" sz="2800"/>
              <a:t>) becomes arbitrarily large  relative to </a:t>
            </a:r>
            <a:r>
              <a:rPr lang="en-US" sz="2800" i="1"/>
              <a:t>g</a:t>
            </a:r>
            <a:r>
              <a:rPr lang="en-US" sz="2800"/>
              <a:t>(</a:t>
            </a:r>
            <a:r>
              <a:rPr lang="en-US" sz="2800" i="1"/>
              <a:t>n</a:t>
            </a:r>
            <a:r>
              <a:rPr lang="en-US" sz="2800"/>
              <a:t>)</a:t>
            </a:r>
            <a:r>
              <a:rPr lang="en-US" sz="2800" i="1"/>
              <a:t> </a:t>
            </a:r>
            <a:r>
              <a:rPr lang="en-US" sz="2800"/>
              <a:t>as </a:t>
            </a:r>
            <a:r>
              <a:rPr lang="en-US" sz="2800" i="1"/>
              <a:t>n </a:t>
            </a:r>
            <a:r>
              <a:rPr lang="en-US" sz="2800"/>
              <a:t>approaches infinity: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3400" i="1">
                <a:solidFill>
                  <a:srgbClr val="FF3300"/>
                </a:solidFill>
              </a:rPr>
              <a:t>				lim </a:t>
            </a:r>
            <a:r>
              <a:rPr lang="en-US" sz="3400">
                <a:solidFill>
                  <a:srgbClr val="FF3300"/>
                </a:solidFill>
                <a:sym typeface="Symbol" pitchFamily="18" charset="2"/>
              </a:rPr>
              <a:t>[</a:t>
            </a:r>
            <a:r>
              <a:rPr lang="en-US" sz="3400" i="1">
                <a:solidFill>
                  <a:srgbClr val="FF3300"/>
                </a:solidFill>
              </a:rPr>
              <a:t>f</a:t>
            </a:r>
            <a:r>
              <a:rPr lang="en-US" sz="3400">
                <a:solidFill>
                  <a:srgbClr val="FF3300"/>
                </a:solidFill>
              </a:rPr>
              <a:t>(</a:t>
            </a:r>
            <a:r>
              <a:rPr lang="en-US" sz="3400" i="1">
                <a:solidFill>
                  <a:srgbClr val="FF3300"/>
                </a:solidFill>
              </a:rPr>
              <a:t>n</a:t>
            </a:r>
            <a:r>
              <a:rPr lang="en-US" sz="3400">
                <a:solidFill>
                  <a:srgbClr val="FF3300"/>
                </a:solidFill>
              </a:rPr>
              <a:t>) / </a:t>
            </a:r>
            <a:r>
              <a:rPr lang="en-US" sz="3400" i="1">
                <a:solidFill>
                  <a:srgbClr val="FF3300"/>
                </a:solidFill>
              </a:rPr>
              <a:t>g</a:t>
            </a:r>
            <a:r>
              <a:rPr lang="en-US" sz="3400">
                <a:solidFill>
                  <a:srgbClr val="FF3300"/>
                </a:solidFill>
              </a:rPr>
              <a:t>(</a:t>
            </a:r>
            <a:r>
              <a:rPr lang="en-US" sz="3400" i="1">
                <a:solidFill>
                  <a:srgbClr val="FF3300"/>
                </a:solidFill>
              </a:rPr>
              <a:t>n</a:t>
            </a:r>
            <a:r>
              <a:rPr lang="en-US" sz="3400">
                <a:solidFill>
                  <a:srgbClr val="FF3300"/>
                </a:solidFill>
              </a:rPr>
              <a:t>)] = </a:t>
            </a:r>
            <a:r>
              <a:rPr lang="en-US" sz="3400">
                <a:solidFill>
                  <a:srgbClr val="FF3300"/>
                </a:solidFill>
                <a:sym typeface="Symbol" pitchFamily="18" charset="2"/>
              </a:rPr>
              <a:t>.</a:t>
            </a:r>
            <a:endParaRPr lang="en-US" sz="3400">
              <a:solidFill>
                <a:srgbClr val="FF3300"/>
              </a:solidFill>
            </a:endParaRP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3400">
                <a:solidFill>
                  <a:srgbClr val="3DDE2C"/>
                </a:solidFill>
              </a:rPr>
              <a:t>                         </a:t>
            </a:r>
            <a:r>
              <a:rPr lang="en-US" sz="3400" i="1" baseline="60000">
                <a:solidFill>
                  <a:srgbClr val="FF3300"/>
                </a:solidFill>
              </a:rPr>
              <a:t>n</a:t>
            </a:r>
            <a:r>
              <a:rPr lang="en-US" sz="3400" i="1" baseline="60000">
                <a:solidFill>
                  <a:srgbClr val="FF3300"/>
                </a:solidFill>
                <a:sym typeface="Symbol" pitchFamily="18" charset="2"/>
              </a:rPr>
              <a:t></a:t>
            </a:r>
            <a:r>
              <a:rPr lang="en-US" sz="3400" i="1">
                <a:solidFill>
                  <a:srgbClr val="FF3300"/>
                </a:solidFill>
              </a:rPr>
              <a:t> </a:t>
            </a:r>
            <a:endParaRPr lang="en-US" sz="3400">
              <a:solidFill>
                <a:srgbClr val="FF3300"/>
              </a:solidFill>
            </a:endParaRPr>
          </a:p>
          <a:p>
            <a:pPr>
              <a:spcBef>
                <a:spcPct val="0"/>
              </a:spcBef>
              <a:spcAft>
                <a:spcPct val="20000"/>
              </a:spcAft>
              <a:buFont typeface="Wingdings" pitchFamily="2" charset="2"/>
              <a:buNone/>
            </a:pPr>
            <a:r>
              <a:rPr lang="en-US" sz="2800" i="1"/>
              <a:t>g</a:t>
            </a:r>
            <a:r>
              <a:rPr lang="en-US" sz="2800"/>
              <a:t>(</a:t>
            </a:r>
            <a:r>
              <a:rPr lang="en-US" sz="2800" i="1"/>
              <a:t>n</a:t>
            </a:r>
            <a:r>
              <a:rPr lang="en-US" sz="2800"/>
              <a:t>) is a</a:t>
            </a:r>
            <a:r>
              <a:rPr lang="en-US" sz="2800" i="1">
                <a:solidFill>
                  <a:srgbClr val="3DDE2C"/>
                </a:solidFill>
              </a:rPr>
              <a:t> </a:t>
            </a:r>
            <a:r>
              <a:rPr lang="en-US" sz="2800" b="1" i="1">
                <a:solidFill>
                  <a:srgbClr val="CC0000"/>
                </a:solidFill>
              </a:rPr>
              <a:t>lower bound</a:t>
            </a:r>
            <a:r>
              <a:rPr lang="en-US" sz="2800"/>
              <a:t> for </a:t>
            </a:r>
            <a:r>
              <a:rPr lang="en-US" sz="2800" i="1"/>
              <a:t>f</a:t>
            </a:r>
            <a:r>
              <a:rPr lang="en-US" sz="2800"/>
              <a:t>(</a:t>
            </a:r>
            <a:r>
              <a:rPr lang="en-US" sz="2800" i="1"/>
              <a:t>n</a:t>
            </a:r>
            <a:r>
              <a:rPr lang="en-US" sz="2800"/>
              <a:t>)</a:t>
            </a:r>
            <a:r>
              <a:rPr lang="en-US" sz="2800" i="1"/>
              <a:t> </a:t>
            </a:r>
            <a:r>
              <a:rPr lang="en-US" sz="2800"/>
              <a:t>that is not asymptotically tight.</a:t>
            </a:r>
          </a:p>
        </p:txBody>
      </p:sp>
      <p:sp>
        <p:nvSpPr>
          <p:cNvPr id="446468" name="Text Box 1028"/>
          <p:cNvSpPr txBox="1">
            <a:spLocks noChangeArrowheads="1"/>
          </p:cNvSpPr>
          <p:nvPr/>
        </p:nvSpPr>
        <p:spPr bwMode="auto">
          <a:xfrm>
            <a:off x="484188" y="849313"/>
            <a:ext cx="1841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46470" name="Text Box 1030"/>
          <p:cNvSpPr txBox="1">
            <a:spLocks noChangeArrowheads="1"/>
          </p:cNvSpPr>
          <p:nvPr/>
        </p:nvSpPr>
        <p:spPr bwMode="auto">
          <a:xfrm>
            <a:off x="576263" y="868363"/>
            <a:ext cx="7700962" cy="5794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3200"/>
              <a:t>For a given function </a:t>
            </a:r>
            <a:r>
              <a:rPr lang="en-US" sz="3200" i="1"/>
              <a:t>g</a:t>
            </a:r>
            <a:r>
              <a:rPr lang="en-US" sz="3200"/>
              <a:t>(</a:t>
            </a:r>
            <a:r>
              <a:rPr lang="en-US" sz="3200" i="1"/>
              <a:t>n</a:t>
            </a:r>
            <a:r>
              <a:rPr lang="en-US" sz="3200"/>
              <a:t>), the set little-omega: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KCS-503</a:t>
            </a:r>
            <a:endParaRPr lang="en-US"/>
          </a:p>
        </p:txBody>
      </p:sp>
      <p:sp>
        <p:nvSpPr>
          <p:cNvPr id="329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Comparison of Functions</a:t>
            </a:r>
          </a:p>
        </p:txBody>
      </p:sp>
      <p:sp>
        <p:nvSpPr>
          <p:cNvPr id="329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4350" y="1208088"/>
            <a:ext cx="7772400" cy="4689475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US" i="1"/>
              <a:t>             f </a:t>
            </a:r>
            <a:r>
              <a:rPr lang="en-US">
                <a:sym typeface="Symbol" pitchFamily="18" charset="2"/>
              </a:rPr>
              <a:t></a:t>
            </a:r>
            <a:r>
              <a:rPr lang="en-US"/>
              <a:t> </a:t>
            </a:r>
            <a:r>
              <a:rPr lang="en-US" i="1"/>
              <a:t>g  </a:t>
            </a:r>
            <a:r>
              <a:rPr lang="en-US">
                <a:sym typeface="Symbol" pitchFamily="18" charset="2"/>
              </a:rPr>
              <a:t>  </a:t>
            </a:r>
            <a:r>
              <a:rPr lang="en-US" i="1"/>
              <a:t>a </a:t>
            </a:r>
            <a:r>
              <a:rPr lang="en-US">
                <a:sym typeface="Symbol" pitchFamily="18" charset="2"/>
              </a:rPr>
              <a:t></a:t>
            </a:r>
            <a:r>
              <a:rPr lang="en-US" i="1"/>
              <a:t> b</a:t>
            </a:r>
          </a:p>
          <a:p>
            <a:pPr algn="ctr">
              <a:buFont typeface="Wingdings" pitchFamily="2" charset="2"/>
              <a:buNone/>
            </a:pPr>
            <a:endParaRPr lang="en-US" sz="2000" i="1"/>
          </a:p>
          <a:p>
            <a:pPr algn="ctr">
              <a:buFont typeface="Wingdings" pitchFamily="2" charset="2"/>
              <a:buNone/>
            </a:pPr>
            <a:r>
              <a:rPr lang="en-US" i="1"/>
              <a:t>f </a:t>
            </a:r>
            <a:r>
              <a:rPr lang="en-US"/>
              <a:t>(</a:t>
            </a:r>
            <a:r>
              <a:rPr lang="en-US" i="1"/>
              <a:t>n</a:t>
            </a:r>
            <a:r>
              <a:rPr lang="en-US"/>
              <a:t>)</a:t>
            </a:r>
            <a:r>
              <a:rPr lang="en-US" i="1"/>
              <a:t> = O</a:t>
            </a:r>
            <a:r>
              <a:rPr lang="en-US"/>
              <a:t>(</a:t>
            </a:r>
            <a:r>
              <a:rPr lang="en-US" i="1"/>
              <a:t>g</a:t>
            </a:r>
            <a:r>
              <a:rPr lang="en-US"/>
              <a:t>(</a:t>
            </a:r>
            <a:r>
              <a:rPr lang="en-US" i="1"/>
              <a:t>n</a:t>
            </a:r>
            <a:r>
              <a:rPr lang="en-US"/>
              <a:t>))</a:t>
            </a:r>
            <a:r>
              <a:rPr lang="en-US" i="1"/>
              <a:t>  </a:t>
            </a:r>
            <a:r>
              <a:rPr lang="en-US">
                <a:sym typeface="Symbol" pitchFamily="18" charset="2"/>
              </a:rPr>
              <a:t></a:t>
            </a:r>
            <a:r>
              <a:rPr lang="en-US" i="1"/>
              <a:t>  a  </a:t>
            </a:r>
            <a:r>
              <a:rPr lang="en-US">
                <a:sym typeface="Symbol" pitchFamily="18" charset="2"/>
              </a:rPr>
              <a:t></a:t>
            </a:r>
            <a:r>
              <a:rPr lang="en-US" i="1">
                <a:sym typeface="Symbol" pitchFamily="18" charset="2"/>
              </a:rPr>
              <a:t>   </a:t>
            </a:r>
            <a:r>
              <a:rPr lang="en-US" i="1"/>
              <a:t>b</a:t>
            </a:r>
          </a:p>
          <a:p>
            <a:pPr algn="ctr">
              <a:buFont typeface="Wingdings" pitchFamily="2" charset="2"/>
              <a:buNone/>
            </a:pPr>
            <a:r>
              <a:rPr lang="en-US" i="1"/>
              <a:t>f </a:t>
            </a:r>
            <a:r>
              <a:rPr lang="en-US"/>
              <a:t>(</a:t>
            </a:r>
            <a:r>
              <a:rPr lang="en-US" i="1"/>
              <a:t>n</a:t>
            </a:r>
            <a:r>
              <a:rPr lang="en-US"/>
              <a:t>)</a:t>
            </a:r>
            <a:r>
              <a:rPr lang="en-US" i="1"/>
              <a:t> = </a:t>
            </a:r>
            <a:r>
              <a:rPr lang="en-US">
                <a:sym typeface="Symbol" pitchFamily="18" charset="2"/>
              </a:rPr>
              <a:t></a:t>
            </a:r>
            <a:r>
              <a:rPr lang="en-US"/>
              <a:t>(</a:t>
            </a:r>
            <a:r>
              <a:rPr lang="en-US" i="1"/>
              <a:t>g</a:t>
            </a:r>
            <a:r>
              <a:rPr lang="en-US"/>
              <a:t>(</a:t>
            </a:r>
            <a:r>
              <a:rPr lang="en-US" i="1"/>
              <a:t>n</a:t>
            </a:r>
            <a:r>
              <a:rPr lang="en-US"/>
              <a:t>))</a:t>
            </a:r>
            <a:r>
              <a:rPr lang="en-US" i="1"/>
              <a:t>  </a:t>
            </a:r>
            <a:r>
              <a:rPr lang="en-US">
                <a:sym typeface="Symbol" pitchFamily="18" charset="2"/>
              </a:rPr>
              <a:t></a:t>
            </a:r>
            <a:r>
              <a:rPr lang="en-US" i="1"/>
              <a:t>  a  </a:t>
            </a:r>
            <a:r>
              <a:rPr lang="en-US">
                <a:sym typeface="Symbol" pitchFamily="18" charset="2"/>
              </a:rPr>
              <a:t></a:t>
            </a:r>
            <a:r>
              <a:rPr lang="en-US" i="1">
                <a:sym typeface="Symbol" pitchFamily="18" charset="2"/>
              </a:rPr>
              <a:t>  </a:t>
            </a:r>
            <a:r>
              <a:rPr lang="en-US" i="1"/>
              <a:t>b</a:t>
            </a:r>
          </a:p>
          <a:p>
            <a:pPr algn="ctr">
              <a:buFont typeface="Wingdings" pitchFamily="2" charset="2"/>
              <a:buNone/>
            </a:pPr>
            <a:r>
              <a:rPr lang="en-US" i="1"/>
              <a:t>f </a:t>
            </a:r>
            <a:r>
              <a:rPr lang="en-US"/>
              <a:t>(</a:t>
            </a:r>
            <a:r>
              <a:rPr lang="en-US" i="1"/>
              <a:t>n</a:t>
            </a:r>
            <a:r>
              <a:rPr lang="en-US"/>
              <a:t>)</a:t>
            </a:r>
            <a:r>
              <a:rPr lang="en-US" i="1"/>
              <a:t> = </a:t>
            </a:r>
            <a:r>
              <a:rPr lang="en-US">
                <a:sym typeface="Symbol" pitchFamily="18" charset="2"/>
              </a:rPr>
              <a:t></a:t>
            </a:r>
            <a:r>
              <a:rPr lang="en-US"/>
              <a:t>(</a:t>
            </a:r>
            <a:r>
              <a:rPr lang="en-US" i="1"/>
              <a:t>g</a:t>
            </a:r>
            <a:r>
              <a:rPr lang="en-US"/>
              <a:t>(</a:t>
            </a:r>
            <a:r>
              <a:rPr lang="en-US" i="1"/>
              <a:t>n</a:t>
            </a:r>
            <a:r>
              <a:rPr lang="en-US"/>
              <a:t>))</a:t>
            </a:r>
            <a:r>
              <a:rPr lang="en-US" i="1"/>
              <a:t>  </a:t>
            </a:r>
            <a:r>
              <a:rPr lang="en-US">
                <a:sym typeface="Symbol" pitchFamily="18" charset="2"/>
              </a:rPr>
              <a:t></a:t>
            </a:r>
            <a:r>
              <a:rPr lang="en-US" i="1"/>
              <a:t>  a  =  b</a:t>
            </a:r>
          </a:p>
          <a:p>
            <a:pPr algn="ctr">
              <a:buFont typeface="Wingdings" pitchFamily="2" charset="2"/>
              <a:buNone/>
            </a:pPr>
            <a:r>
              <a:rPr lang="en-US" i="1"/>
              <a:t>f </a:t>
            </a:r>
            <a:r>
              <a:rPr lang="en-US"/>
              <a:t>(</a:t>
            </a:r>
            <a:r>
              <a:rPr lang="en-US" i="1"/>
              <a:t>n</a:t>
            </a:r>
            <a:r>
              <a:rPr lang="en-US"/>
              <a:t>)</a:t>
            </a:r>
            <a:r>
              <a:rPr lang="en-US" i="1"/>
              <a:t> = o</a:t>
            </a:r>
            <a:r>
              <a:rPr lang="en-US"/>
              <a:t>(</a:t>
            </a:r>
            <a:r>
              <a:rPr lang="en-US" i="1"/>
              <a:t>g</a:t>
            </a:r>
            <a:r>
              <a:rPr lang="en-US"/>
              <a:t>(</a:t>
            </a:r>
            <a:r>
              <a:rPr lang="en-US" i="1"/>
              <a:t>n</a:t>
            </a:r>
            <a:r>
              <a:rPr lang="en-US"/>
              <a:t>))</a:t>
            </a:r>
            <a:r>
              <a:rPr lang="en-US" i="1"/>
              <a:t>  </a:t>
            </a:r>
            <a:r>
              <a:rPr lang="en-US">
                <a:sym typeface="Symbol" pitchFamily="18" charset="2"/>
              </a:rPr>
              <a:t></a:t>
            </a:r>
            <a:r>
              <a:rPr lang="en-US" i="1"/>
              <a:t>  a  </a:t>
            </a:r>
            <a:r>
              <a:rPr lang="en-US"/>
              <a:t>&lt;</a:t>
            </a:r>
            <a:r>
              <a:rPr lang="en-US" i="1"/>
              <a:t>  b</a:t>
            </a:r>
          </a:p>
          <a:p>
            <a:pPr algn="ctr">
              <a:buFont typeface="Wingdings" pitchFamily="2" charset="2"/>
              <a:buNone/>
            </a:pPr>
            <a:r>
              <a:rPr lang="en-US" i="1"/>
              <a:t>f </a:t>
            </a:r>
            <a:r>
              <a:rPr lang="en-US"/>
              <a:t>(</a:t>
            </a:r>
            <a:r>
              <a:rPr lang="en-US" i="1"/>
              <a:t>n</a:t>
            </a:r>
            <a:r>
              <a:rPr lang="en-US"/>
              <a:t>)</a:t>
            </a:r>
            <a:r>
              <a:rPr lang="en-US" i="1"/>
              <a:t> = </a:t>
            </a:r>
            <a:r>
              <a:rPr lang="en-US" i="1">
                <a:latin typeface="Symbol" pitchFamily="18" charset="2"/>
                <a:sym typeface="Symbol" pitchFamily="18" charset="2"/>
              </a:rPr>
              <a:t>w </a:t>
            </a:r>
            <a:r>
              <a:rPr lang="en-US"/>
              <a:t>(</a:t>
            </a:r>
            <a:r>
              <a:rPr lang="en-US" i="1"/>
              <a:t>g</a:t>
            </a:r>
            <a:r>
              <a:rPr lang="en-US"/>
              <a:t>(</a:t>
            </a:r>
            <a:r>
              <a:rPr lang="en-US" i="1"/>
              <a:t>n</a:t>
            </a:r>
            <a:r>
              <a:rPr lang="en-US"/>
              <a:t>))</a:t>
            </a:r>
            <a:r>
              <a:rPr lang="en-US" i="1"/>
              <a:t>  </a:t>
            </a:r>
            <a:r>
              <a:rPr lang="en-US">
                <a:sym typeface="Symbol" pitchFamily="18" charset="2"/>
              </a:rPr>
              <a:t></a:t>
            </a:r>
            <a:r>
              <a:rPr lang="en-US" i="1"/>
              <a:t>  a  </a:t>
            </a:r>
            <a:r>
              <a:rPr lang="en-US"/>
              <a:t>&gt;</a:t>
            </a:r>
            <a:r>
              <a:rPr lang="en-US" i="1"/>
              <a:t>  b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KCS-503</a:t>
            </a:r>
            <a:endParaRPr lang="en-US"/>
          </a:p>
        </p:txBody>
      </p:sp>
      <p:sp>
        <p:nvSpPr>
          <p:cNvPr id="440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Asymptotic Complexity</a:t>
            </a:r>
          </a:p>
        </p:txBody>
      </p:sp>
      <p:sp>
        <p:nvSpPr>
          <p:cNvPr id="440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Running time of an algorithm as a function of </a:t>
            </a:r>
            <a:r>
              <a:rPr lang="en-US" dirty="0">
                <a:solidFill>
                  <a:schemeClr val="tx1"/>
                </a:solidFill>
              </a:rPr>
              <a:t>input size </a:t>
            </a:r>
            <a:r>
              <a:rPr lang="en-US" i="1" dirty="0">
                <a:solidFill>
                  <a:schemeClr val="tx1"/>
                </a:solidFill>
              </a:rPr>
              <a:t>n</a:t>
            </a:r>
            <a:r>
              <a:rPr lang="en-US" b="1" dirty="0">
                <a:solidFill>
                  <a:srgbClr val="CC0000"/>
                </a:solidFill>
              </a:rPr>
              <a:t> for large </a:t>
            </a:r>
            <a:r>
              <a:rPr lang="en-US" b="1" i="1" dirty="0">
                <a:solidFill>
                  <a:srgbClr val="CC0000"/>
                </a:solidFill>
              </a:rPr>
              <a:t>n</a:t>
            </a:r>
            <a:r>
              <a:rPr lang="en-US" dirty="0"/>
              <a:t>.</a:t>
            </a:r>
          </a:p>
          <a:p>
            <a:r>
              <a:rPr lang="en-US" dirty="0"/>
              <a:t>Expressed using only the </a:t>
            </a:r>
            <a:r>
              <a:rPr lang="en-US" b="1" dirty="0">
                <a:solidFill>
                  <a:srgbClr val="CC0000"/>
                </a:solidFill>
              </a:rPr>
              <a:t>highest-order term</a:t>
            </a:r>
            <a:r>
              <a:rPr lang="en-US" dirty="0"/>
              <a:t> in the expression for the exact running time.</a:t>
            </a:r>
          </a:p>
          <a:p>
            <a:pPr lvl="1"/>
            <a:r>
              <a:rPr lang="en-US" sz="3000" dirty="0"/>
              <a:t>Instead of exact running time, say </a:t>
            </a:r>
            <a:r>
              <a:rPr lang="en-US" sz="3000" dirty="0">
                <a:latin typeface="Symbol" pitchFamily="18" charset="2"/>
              </a:rPr>
              <a:t>Q</a:t>
            </a:r>
            <a:r>
              <a:rPr lang="en-US" sz="3000" dirty="0"/>
              <a:t>(</a:t>
            </a:r>
            <a:r>
              <a:rPr lang="en-US" sz="3000" i="1" dirty="0"/>
              <a:t>n</a:t>
            </a:r>
            <a:r>
              <a:rPr lang="en-US" sz="3000" baseline="30000" dirty="0"/>
              <a:t>2</a:t>
            </a:r>
            <a:r>
              <a:rPr lang="en-US" sz="3000" dirty="0"/>
              <a:t>).</a:t>
            </a:r>
            <a:endParaRPr lang="en-US" dirty="0"/>
          </a:p>
          <a:p>
            <a:r>
              <a:rPr lang="en-US" sz="2800" dirty="0">
                <a:solidFill>
                  <a:schemeClr val="tx1"/>
                </a:solidFill>
              </a:rPr>
              <a:t>Describes behavior of function in the limit.</a:t>
            </a:r>
          </a:p>
          <a:p>
            <a:r>
              <a:rPr lang="en-US" dirty="0"/>
              <a:t>Written using </a:t>
            </a:r>
            <a:r>
              <a:rPr lang="en-US" b="1" i="1" dirty="0">
                <a:solidFill>
                  <a:srgbClr val="CC0000"/>
                </a:solidFill>
              </a:rPr>
              <a:t>Asymptotic Notation</a:t>
            </a:r>
            <a:r>
              <a:rPr lang="en-US" i="1" dirty="0">
                <a:solidFill>
                  <a:srgbClr val="CC0000"/>
                </a:solidFill>
              </a:rPr>
              <a:t>.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KCS-503</a:t>
            </a:r>
            <a:endParaRPr lang="en-US"/>
          </a:p>
        </p:txBody>
      </p:sp>
      <p:sp>
        <p:nvSpPr>
          <p:cNvPr id="401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Limits</a:t>
            </a:r>
          </a:p>
        </p:txBody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850" y="1096963"/>
            <a:ext cx="7772400" cy="4784725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3000" i="1"/>
              <a:t>lim </a:t>
            </a:r>
            <a:r>
              <a:rPr lang="en-US" sz="3000">
                <a:sym typeface="Symbol" pitchFamily="18" charset="2"/>
              </a:rPr>
              <a:t>[</a:t>
            </a:r>
            <a:r>
              <a:rPr lang="en-US" sz="3000" i="1"/>
              <a:t>f</a:t>
            </a:r>
            <a:r>
              <a:rPr lang="en-US" sz="3000"/>
              <a:t>(</a:t>
            </a:r>
            <a:r>
              <a:rPr lang="en-US" sz="3000" i="1"/>
              <a:t>n</a:t>
            </a:r>
            <a:r>
              <a:rPr lang="en-US" sz="3000"/>
              <a:t>) / </a:t>
            </a:r>
            <a:r>
              <a:rPr lang="en-US" sz="3000" i="1"/>
              <a:t>g</a:t>
            </a:r>
            <a:r>
              <a:rPr lang="en-US" sz="3000"/>
              <a:t>(</a:t>
            </a:r>
            <a:r>
              <a:rPr lang="en-US" sz="3000" i="1"/>
              <a:t>n</a:t>
            </a:r>
            <a:r>
              <a:rPr lang="en-US" sz="3000"/>
              <a:t>)] = </a:t>
            </a:r>
            <a:r>
              <a:rPr lang="en-US" sz="3000">
                <a:sym typeface="Symbol" pitchFamily="18" charset="2"/>
              </a:rPr>
              <a:t>0 </a:t>
            </a:r>
            <a:r>
              <a:rPr lang="en-US" sz="3000">
                <a:latin typeface="Symbol" pitchFamily="18" charset="2"/>
                <a:sym typeface="Symbol" pitchFamily="18" charset="2"/>
              </a:rPr>
              <a:t>Þ</a:t>
            </a:r>
            <a:r>
              <a:rPr lang="en-US" sz="3000" i="1">
                <a:sym typeface="Symbol" pitchFamily="18" charset="2"/>
              </a:rPr>
              <a:t> f</a:t>
            </a:r>
            <a:r>
              <a:rPr lang="en-US" sz="3000">
                <a:sym typeface="Symbol" pitchFamily="18" charset="2"/>
              </a:rPr>
              <a:t>(</a:t>
            </a:r>
            <a:r>
              <a:rPr lang="en-US" sz="3000" i="1">
                <a:sym typeface="Symbol" pitchFamily="18" charset="2"/>
              </a:rPr>
              <a:t>n</a:t>
            </a:r>
            <a:r>
              <a:rPr lang="en-US" sz="3000">
                <a:sym typeface="Symbol" pitchFamily="18" charset="2"/>
              </a:rPr>
              <a:t>)</a:t>
            </a:r>
            <a:r>
              <a:rPr lang="en-US" sz="3000" i="1">
                <a:sym typeface="Symbol" pitchFamily="18" charset="2"/>
              </a:rPr>
              <a:t> </a:t>
            </a:r>
            <a:r>
              <a:rPr lang="en-US" sz="3000">
                <a:latin typeface="Symbol" pitchFamily="18" charset="2"/>
                <a:sym typeface="Symbol" pitchFamily="18" charset="2"/>
              </a:rPr>
              <a:t>Î</a:t>
            </a:r>
            <a:r>
              <a:rPr lang="en-US" sz="3000">
                <a:sym typeface="Symbol" pitchFamily="18" charset="2"/>
              </a:rPr>
              <a:t> </a:t>
            </a:r>
            <a:r>
              <a:rPr lang="en-US" sz="3000" i="1">
                <a:latin typeface="Symbol" pitchFamily="18" charset="2"/>
                <a:sym typeface="Symbol" pitchFamily="18" charset="2"/>
              </a:rPr>
              <a:t>o</a:t>
            </a:r>
            <a:r>
              <a:rPr lang="en-US" sz="3000">
                <a:sym typeface="Symbol" pitchFamily="18" charset="2"/>
              </a:rPr>
              <a:t>(</a:t>
            </a:r>
            <a:r>
              <a:rPr lang="en-US" sz="3000" i="1">
                <a:sym typeface="Symbol" pitchFamily="18" charset="2"/>
              </a:rPr>
              <a:t>g</a:t>
            </a:r>
            <a:r>
              <a:rPr lang="en-US" sz="3000">
                <a:sym typeface="Symbol" pitchFamily="18" charset="2"/>
              </a:rPr>
              <a:t>(</a:t>
            </a:r>
            <a:r>
              <a:rPr lang="en-US" sz="3000" i="1">
                <a:sym typeface="Symbol" pitchFamily="18" charset="2"/>
              </a:rPr>
              <a:t>n</a:t>
            </a:r>
            <a:r>
              <a:rPr lang="en-US" sz="3000">
                <a:sym typeface="Symbol" pitchFamily="18" charset="2"/>
              </a:rPr>
              <a:t>))</a:t>
            </a:r>
            <a:endParaRPr lang="en-US" sz="3000" i="1">
              <a:sym typeface="Symbol" pitchFamily="18" charset="2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400" i="1"/>
              <a:t>    </a:t>
            </a:r>
            <a:r>
              <a:rPr lang="en-US" sz="3000" i="1" baseline="40000"/>
              <a:t>n</a:t>
            </a:r>
            <a:r>
              <a:rPr lang="en-US" sz="3000" i="1" baseline="40000">
                <a:sym typeface="Symbol" pitchFamily="18" charset="2"/>
              </a:rPr>
              <a:t></a:t>
            </a:r>
            <a:endParaRPr lang="en-US" sz="3000" baseline="30000"/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3000" i="1"/>
              <a:t>lim </a:t>
            </a:r>
            <a:r>
              <a:rPr lang="en-US" sz="3000">
                <a:sym typeface="Symbol" pitchFamily="18" charset="2"/>
              </a:rPr>
              <a:t>[</a:t>
            </a:r>
            <a:r>
              <a:rPr lang="en-US" sz="3000" i="1"/>
              <a:t>f</a:t>
            </a:r>
            <a:r>
              <a:rPr lang="en-US" sz="3000"/>
              <a:t>(</a:t>
            </a:r>
            <a:r>
              <a:rPr lang="en-US" sz="3000" i="1"/>
              <a:t>n</a:t>
            </a:r>
            <a:r>
              <a:rPr lang="en-US" sz="3000"/>
              <a:t>) / </a:t>
            </a:r>
            <a:r>
              <a:rPr lang="en-US" sz="3000" i="1"/>
              <a:t>g</a:t>
            </a:r>
            <a:r>
              <a:rPr lang="en-US" sz="3000"/>
              <a:t>(</a:t>
            </a:r>
            <a:r>
              <a:rPr lang="en-US" sz="3000" i="1"/>
              <a:t>n</a:t>
            </a:r>
            <a:r>
              <a:rPr lang="en-US" sz="3000"/>
              <a:t>)] &lt; </a:t>
            </a:r>
            <a:r>
              <a:rPr lang="en-US" sz="3000">
                <a:sym typeface="Symbol" pitchFamily="18" charset="2"/>
              </a:rPr>
              <a:t> </a:t>
            </a:r>
            <a:r>
              <a:rPr lang="en-US" sz="3000">
                <a:latin typeface="Symbol" pitchFamily="18" charset="2"/>
                <a:sym typeface="Symbol" pitchFamily="18" charset="2"/>
              </a:rPr>
              <a:t>Þ</a:t>
            </a:r>
            <a:r>
              <a:rPr lang="en-US" sz="3000" i="1">
                <a:sym typeface="Symbol" pitchFamily="18" charset="2"/>
              </a:rPr>
              <a:t> f</a:t>
            </a:r>
            <a:r>
              <a:rPr lang="en-US" sz="3000">
                <a:sym typeface="Symbol" pitchFamily="18" charset="2"/>
              </a:rPr>
              <a:t>(</a:t>
            </a:r>
            <a:r>
              <a:rPr lang="en-US" sz="3000" i="1">
                <a:sym typeface="Symbol" pitchFamily="18" charset="2"/>
              </a:rPr>
              <a:t>n</a:t>
            </a:r>
            <a:r>
              <a:rPr lang="en-US" sz="3000">
                <a:sym typeface="Symbol" pitchFamily="18" charset="2"/>
              </a:rPr>
              <a:t>)</a:t>
            </a:r>
            <a:r>
              <a:rPr lang="en-US" sz="3000" i="1">
                <a:sym typeface="Symbol" pitchFamily="18" charset="2"/>
              </a:rPr>
              <a:t> </a:t>
            </a:r>
            <a:r>
              <a:rPr lang="en-US" sz="3000">
                <a:latin typeface="Symbol" pitchFamily="18" charset="2"/>
                <a:sym typeface="Symbol" pitchFamily="18" charset="2"/>
              </a:rPr>
              <a:t>Î</a:t>
            </a:r>
            <a:r>
              <a:rPr lang="en-US" sz="3000">
                <a:sym typeface="Symbol" pitchFamily="18" charset="2"/>
              </a:rPr>
              <a:t> </a:t>
            </a:r>
            <a:r>
              <a:rPr lang="en-US" sz="3000" i="1">
                <a:latin typeface="Symbol" pitchFamily="18" charset="2"/>
                <a:sym typeface="Symbol" pitchFamily="18" charset="2"/>
              </a:rPr>
              <a:t>O</a:t>
            </a:r>
            <a:r>
              <a:rPr lang="en-US" sz="3000">
                <a:sym typeface="Symbol" pitchFamily="18" charset="2"/>
              </a:rPr>
              <a:t>(</a:t>
            </a:r>
            <a:r>
              <a:rPr lang="en-US" sz="3000" i="1">
                <a:sym typeface="Symbol" pitchFamily="18" charset="2"/>
              </a:rPr>
              <a:t>g</a:t>
            </a:r>
            <a:r>
              <a:rPr lang="en-US" sz="3000">
                <a:sym typeface="Symbol" pitchFamily="18" charset="2"/>
              </a:rPr>
              <a:t>(</a:t>
            </a:r>
            <a:r>
              <a:rPr lang="en-US" sz="3000" i="1">
                <a:sym typeface="Symbol" pitchFamily="18" charset="2"/>
              </a:rPr>
              <a:t>n</a:t>
            </a:r>
            <a:r>
              <a:rPr lang="en-US" sz="3000">
                <a:sym typeface="Symbol" pitchFamily="18" charset="2"/>
              </a:rPr>
              <a:t>))</a:t>
            </a:r>
            <a:endParaRPr lang="en-US" sz="3000" i="1">
              <a:sym typeface="Symbol" pitchFamily="18" charset="2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400" i="1"/>
              <a:t>    </a:t>
            </a:r>
            <a:r>
              <a:rPr lang="en-US" sz="3000" i="1" baseline="40000"/>
              <a:t>n</a:t>
            </a:r>
            <a:r>
              <a:rPr lang="en-US" sz="3000" i="1" baseline="40000">
                <a:sym typeface="Symbol" pitchFamily="18" charset="2"/>
              </a:rPr>
              <a:t></a:t>
            </a:r>
            <a:endParaRPr lang="en-US" sz="3000" baseline="30000"/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3000" i="1"/>
              <a:t>0 &lt; lim </a:t>
            </a:r>
            <a:r>
              <a:rPr lang="en-US" sz="3000">
                <a:sym typeface="Symbol" pitchFamily="18" charset="2"/>
              </a:rPr>
              <a:t>[</a:t>
            </a:r>
            <a:r>
              <a:rPr lang="en-US" sz="3000" i="1"/>
              <a:t>f</a:t>
            </a:r>
            <a:r>
              <a:rPr lang="en-US" sz="3000"/>
              <a:t>(</a:t>
            </a:r>
            <a:r>
              <a:rPr lang="en-US" sz="3000" i="1"/>
              <a:t>n</a:t>
            </a:r>
            <a:r>
              <a:rPr lang="en-US" sz="3000"/>
              <a:t>) / </a:t>
            </a:r>
            <a:r>
              <a:rPr lang="en-US" sz="3000" i="1"/>
              <a:t>g</a:t>
            </a:r>
            <a:r>
              <a:rPr lang="en-US" sz="3000"/>
              <a:t>(</a:t>
            </a:r>
            <a:r>
              <a:rPr lang="en-US" sz="3000" i="1"/>
              <a:t>n</a:t>
            </a:r>
            <a:r>
              <a:rPr lang="en-US" sz="3000"/>
              <a:t>)] &lt; </a:t>
            </a:r>
            <a:r>
              <a:rPr lang="en-US" sz="3000">
                <a:sym typeface="Symbol" pitchFamily="18" charset="2"/>
              </a:rPr>
              <a:t> </a:t>
            </a:r>
            <a:r>
              <a:rPr lang="en-US" sz="3000">
                <a:latin typeface="Symbol" pitchFamily="18" charset="2"/>
                <a:sym typeface="Symbol" pitchFamily="18" charset="2"/>
              </a:rPr>
              <a:t>Þ</a:t>
            </a:r>
            <a:r>
              <a:rPr lang="en-US" sz="3000" i="1">
                <a:sym typeface="Symbol" pitchFamily="18" charset="2"/>
              </a:rPr>
              <a:t> f</a:t>
            </a:r>
            <a:r>
              <a:rPr lang="en-US" sz="3000">
                <a:sym typeface="Symbol" pitchFamily="18" charset="2"/>
              </a:rPr>
              <a:t>(</a:t>
            </a:r>
            <a:r>
              <a:rPr lang="en-US" sz="3000" i="1">
                <a:sym typeface="Symbol" pitchFamily="18" charset="2"/>
              </a:rPr>
              <a:t>n</a:t>
            </a:r>
            <a:r>
              <a:rPr lang="en-US" sz="3000">
                <a:sym typeface="Symbol" pitchFamily="18" charset="2"/>
              </a:rPr>
              <a:t>)</a:t>
            </a:r>
            <a:r>
              <a:rPr lang="en-US" sz="3000" i="1">
                <a:sym typeface="Symbol" pitchFamily="18" charset="2"/>
              </a:rPr>
              <a:t> </a:t>
            </a:r>
            <a:r>
              <a:rPr lang="en-US" sz="3000">
                <a:latin typeface="Symbol" pitchFamily="18" charset="2"/>
                <a:sym typeface="Symbol" pitchFamily="18" charset="2"/>
              </a:rPr>
              <a:t>Î</a:t>
            </a:r>
            <a:r>
              <a:rPr lang="en-US" sz="3000">
                <a:sym typeface="Symbol" pitchFamily="18" charset="2"/>
              </a:rPr>
              <a:t> </a:t>
            </a:r>
            <a:r>
              <a:rPr lang="en-US" sz="3000">
                <a:latin typeface="Symbol" pitchFamily="18" charset="2"/>
                <a:sym typeface="Symbol" pitchFamily="18" charset="2"/>
              </a:rPr>
              <a:t>Q</a:t>
            </a:r>
            <a:r>
              <a:rPr lang="en-US" sz="3000">
                <a:sym typeface="Symbol" pitchFamily="18" charset="2"/>
              </a:rPr>
              <a:t>(</a:t>
            </a:r>
            <a:r>
              <a:rPr lang="en-US" sz="3000" i="1">
                <a:sym typeface="Symbol" pitchFamily="18" charset="2"/>
              </a:rPr>
              <a:t>g</a:t>
            </a:r>
            <a:r>
              <a:rPr lang="en-US" sz="3000">
                <a:sym typeface="Symbol" pitchFamily="18" charset="2"/>
              </a:rPr>
              <a:t>(</a:t>
            </a:r>
            <a:r>
              <a:rPr lang="en-US" sz="3000" i="1">
                <a:sym typeface="Symbol" pitchFamily="18" charset="2"/>
              </a:rPr>
              <a:t>n</a:t>
            </a:r>
            <a:r>
              <a:rPr lang="en-US" sz="3000">
                <a:sym typeface="Symbol" pitchFamily="18" charset="2"/>
              </a:rPr>
              <a:t>))</a:t>
            </a:r>
            <a:endParaRPr lang="en-US" sz="3000" i="1">
              <a:sym typeface="Symbol" pitchFamily="18" charset="2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400" i="1"/>
              <a:t>            </a:t>
            </a:r>
            <a:r>
              <a:rPr lang="en-US" sz="3000" i="1" baseline="40000"/>
              <a:t>n</a:t>
            </a:r>
            <a:r>
              <a:rPr lang="en-US" sz="3000" i="1" baseline="40000">
                <a:sym typeface="Symbol" pitchFamily="18" charset="2"/>
              </a:rPr>
              <a:t></a:t>
            </a:r>
            <a:endParaRPr lang="en-US" sz="3000" baseline="30000"/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3000" i="1"/>
              <a:t>0 &lt; lim </a:t>
            </a:r>
            <a:r>
              <a:rPr lang="en-US" sz="3000">
                <a:sym typeface="Symbol" pitchFamily="18" charset="2"/>
              </a:rPr>
              <a:t>[</a:t>
            </a:r>
            <a:r>
              <a:rPr lang="en-US" sz="3000" i="1"/>
              <a:t>f</a:t>
            </a:r>
            <a:r>
              <a:rPr lang="en-US" sz="3000"/>
              <a:t>(</a:t>
            </a:r>
            <a:r>
              <a:rPr lang="en-US" sz="3000" i="1"/>
              <a:t>n</a:t>
            </a:r>
            <a:r>
              <a:rPr lang="en-US" sz="3000"/>
              <a:t>) / </a:t>
            </a:r>
            <a:r>
              <a:rPr lang="en-US" sz="3000" i="1"/>
              <a:t>g</a:t>
            </a:r>
            <a:r>
              <a:rPr lang="en-US" sz="3000"/>
              <a:t>(</a:t>
            </a:r>
            <a:r>
              <a:rPr lang="en-US" sz="3000" i="1"/>
              <a:t>n</a:t>
            </a:r>
            <a:r>
              <a:rPr lang="en-US" sz="3000"/>
              <a:t>)]</a:t>
            </a:r>
            <a:r>
              <a:rPr lang="en-US" sz="3000">
                <a:sym typeface="Symbol" pitchFamily="18" charset="2"/>
              </a:rPr>
              <a:t> </a:t>
            </a:r>
            <a:r>
              <a:rPr lang="en-US" sz="3000">
                <a:latin typeface="Symbol" pitchFamily="18" charset="2"/>
                <a:sym typeface="Symbol" pitchFamily="18" charset="2"/>
              </a:rPr>
              <a:t>Þ</a:t>
            </a:r>
            <a:r>
              <a:rPr lang="en-US" sz="3000" i="1">
                <a:sym typeface="Symbol" pitchFamily="18" charset="2"/>
              </a:rPr>
              <a:t> f</a:t>
            </a:r>
            <a:r>
              <a:rPr lang="en-US" sz="3000">
                <a:sym typeface="Symbol" pitchFamily="18" charset="2"/>
              </a:rPr>
              <a:t>(</a:t>
            </a:r>
            <a:r>
              <a:rPr lang="en-US" sz="3000" i="1">
                <a:sym typeface="Symbol" pitchFamily="18" charset="2"/>
              </a:rPr>
              <a:t>n</a:t>
            </a:r>
            <a:r>
              <a:rPr lang="en-US" sz="3000">
                <a:sym typeface="Symbol" pitchFamily="18" charset="2"/>
              </a:rPr>
              <a:t>)</a:t>
            </a:r>
            <a:r>
              <a:rPr lang="en-US" sz="3000" i="1">
                <a:sym typeface="Symbol" pitchFamily="18" charset="2"/>
              </a:rPr>
              <a:t> </a:t>
            </a:r>
            <a:r>
              <a:rPr lang="en-US" sz="3000">
                <a:latin typeface="Symbol" pitchFamily="18" charset="2"/>
                <a:sym typeface="Symbol" pitchFamily="18" charset="2"/>
              </a:rPr>
              <a:t>Î W</a:t>
            </a:r>
            <a:r>
              <a:rPr lang="en-US" sz="3000">
                <a:sym typeface="Symbol" pitchFamily="18" charset="2"/>
              </a:rPr>
              <a:t>(</a:t>
            </a:r>
            <a:r>
              <a:rPr lang="en-US" sz="3000" i="1">
                <a:sym typeface="Symbol" pitchFamily="18" charset="2"/>
              </a:rPr>
              <a:t>g</a:t>
            </a:r>
            <a:r>
              <a:rPr lang="en-US" sz="3000">
                <a:sym typeface="Symbol" pitchFamily="18" charset="2"/>
              </a:rPr>
              <a:t>(</a:t>
            </a:r>
            <a:r>
              <a:rPr lang="en-US" sz="3000" i="1">
                <a:sym typeface="Symbol" pitchFamily="18" charset="2"/>
              </a:rPr>
              <a:t>n</a:t>
            </a:r>
            <a:r>
              <a:rPr lang="en-US" sz="3000">
                <a:sym typeface="Symbol" pitchFamily="18" charset="2"/>
              </a:rPr>
              <a:t>))</a:t>
            </a:r>
            <a:endParaRPr lang="en-US" sz="3000" i="1">
              <a:sym typeface="Symbol" pitchFamily="18" charset="2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400" i="1"/>
              <a:t>            </a:t>
            </a:r>
            <a:r>
              <a:rPr lang="en-US" sz="3000" i="1" baseline="40000"/>
              <a:t>n</a:t>
            </a:r>
            <a:r>
              <a:rPr lang="en-US" sz="3000" i="1" baseline="40000">
                <a:sym typeface="Symbol" pitchFamily="18" charset="2"/>
              </a:rPr>
              <a:t></a:t>
            </a:r>
            <a:endParaRPr lang="en-US" sz="3000" baseline="30000"/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3000" i="1"/>
              <a:t>lim </a:t>
            </a:r>
            <a:r>
              <a:rPr lang="en-US" sz="3000">
                <a:sym typeface="Symbol" pitchFamily="18" charset="2"/>
              </a:rPr>
              <a:t>[</a:t>
            </a:r>
            <a:r>
              <a:rPr lang="en-US" sz="3000" i="1"/>
              <a:t>f</a:t>
            </a:r>
            <a:r>
              <a:rPr lang="en-US" sz="3000"/>
              <a:t>(</a:t>
            </a:r>
            <a:r>
              <a:rPr lang="en-US" sz="3000" i="1"/>
              <a:t>n</a:t>
            </a:r>
            <a:r>
              <a:rPr lang="en-US" sz="3000"/>
              <a:t>) / </a:t>
            </a:r>
            <a:r>
              <a:rPr lang="en-US" sz="3000" i="1"/>
              <a:t>g</a:t>
            </a:r>
            <a:r>
              <a:rPr lang="en-US" sz="3000"/>
              <a:t>(</a:t>
            </a:r>
            <a:r>
              <a:rPr lang="en-US" sz="3000" i="1"/>
              <a:t>n</a:t>
            </a:r>
            <a:r>
              <a:rPr lang="en-US" sz="3000"/>
              <a:t>)] = </a:t>
            </a:r>
            <a:r>
              <a:rPr lang="en-US" sz="3000">
                <a:sym typeface="Symbol" pitchFamily="18" charset="2"/>
              </a:rPr>
              <a:t> </a:t>
            </a:r>
            <a:r>
              <a:rPr lang="en-US" sz="3000">
                <a:latin typeface="Symbol" pitchFamily="18" charset="2"/>
                <a:sym typeface="Symbol" pitchFamily="18" charset="2"/>
              </a:rPr>
              <a:t>Þ</a:t>
            </a:r>
            <a:r>
              <a:rPr lang="en-US" sz="3000" i="1">
                <a:sym typeface="Symbol" pitchFamily="18" charset="2"/>
              </a:rPr>
              <a:t> f</a:t>
            </a:r>
            <a:r>
              <a:rPr lang="en-US" sz="3000">
                <a:sym typeface="Symbol" pitchFamily="18" charset="2"/>
              </a:rPr>
              <a:t>(</a:t>
            </a:r>
            <a:r>
              <a:rPr lang="en-US" sz="3000" i="1">
                <a:sym typeface="Symbol" pitchFamily="18" charset="2"/>
              </a:rPr>
              <a:t>n</a:t>
            </a:r>
            <a:r>
              <a:rPr lang="en-US" sz="3000">
                <a:sym typeface="Symbol" pitchFamily="18" charset="2"/>
              </a:rPr>
              <a:t>)</a:t>
            </a:r>
            <a:r>
              <a:rPr lang="en-US" sz="3000" i="1">
                <a:sym typeface="Symbol" pitchFamily="18" charset="2"/>
              </a:rPr>
              <a:t> </a:t>
            </a:r>
            <a:r>
              <a:rPr lang="en-US" sz="3000">
                <a:latin typeface="Symbol" pitchFamily="18" charset="2"/>
                <a:sym typeface="Symbol" pitchFamily="18" charset="2"/>
              </a:rPr>
              <a:t>Î</a:t>
            </a:r>
            <a:r>
              <a:rPr lang="en-US" sz="3000">
                <a:sym typeface="Symbol" pitchFamily="18" charset="2"/>
              </a:rPr>
              <a:t> </a:t>
            </a:r>
            <a:r>
              <a:rPr lang="en-US" sz="3000" i="1">
                <a:latin typeface="Symbol" pitchFamily="18" charset="2"/>
                <a:sym typeface="Symbol" pitchFamily="18" charset="2"/>
              </a:rPr>
              <a:t>w</a:t>
            </a:r>
            <a:r>
              <a:rPr lang="en-US" sz="3000">
                <a:sym typeface="Symbol" pitchFamily="18" charset="2"/>
              </a:rPr>
              <a:t>(</a:t>
            </a:r>
            <a:r>
              <a:rPr lang="en-US" sz="3000" i="1">
                <a:sym typeface="Symbol" pitchFamily="18" charset="2"/>
              </a:rPr>
              <a:t>g</a:t>
            </a:r>
            <a:r>
              <a:rPr lang="en-US" sz="3000">
                <a:sym typeface="Symbol" pitchFamily="18" charset="2"/>
              </a:rPr>
              <a:t>(</a:t>
            </a:r>
            <a:r>
              <a:rPr lang="en-US" sz="3000" i="1">
                <a:sym typeface="Symbol" pitchFamily="18" charset="2"/>
              </a:rPr>
              <a:t>n</a:t>
            </a:r>
            <a:r>
              <a:rPr lang="en-US" sz="3000">
                <a:sym typeface="Symbol" pitchFamily="18" charset="2"/>
              </a:rPr>
              <a:t>))</a:t>
            </a:r>
            <a:endParaRPr lang="en-US" sz="3000" i="1">
              <a:sym typeface="Symbol" pitchFamily="18" charset="2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400" i="1"/>
              <a:t>    </a:t>
            </a:r>
            <a:r>
              <a:rPr lang="en-US" sz="3000" i="1" baseline="40000"/>
              <a:t>n</a:t>
            </a:r>
            <a:r>
              <a:rPr lang="en-US" sz="3000" i="1" baseline="40000">
                <a:sym typeface="Symbol" pitchFamily="18" charset="2"/>
              </a:rPr>
              <a:t></a:t>
            </a:r>
            <a:endParaRPr lang="en-US" sz="3000" baseline="30000"/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3000" i="1"/>
              <a:t>lim </a:t>
            </a:r>
            <a:r>
              <a:rPr lang="en-US" sz="3000">
                <a:sym typeface="Symbol" pitchFamily="18" charset="2"/>
              </a:rPr>
              <a:t>[</a:t>
            </a:r>
            <a:r>
              <a:rPr lang="en-US" sz="3000" i="1"/>
              <a:t>f</a:t>
            </a:r>
            <a:r>
              <a:rPr lang="en-US" sz="3000"/>
              <a:t>(</a:t>
            </a:r>
            <a:r>
              <a:rPr lang="en-US" sz="3000" i="1"/>
              <a:t>n</a:t>
            </a:r>
            <a:r>
              <a:rPr lang="en-US" sz="3000"/>
              <a:t>) / </a:t>
            </a:r>
            <a:r>
              <a:rPr lang="en-US" sz="3000" i="1"/>
              <a:t>g</a:t>
            </a:r>
            <a:r>
              <a:rPr lang="en-US" sz="3000"/>
              <a:t>(</a:t>
            </a:r>
            <a:r>
              <a:rPr lang="en-US" sz="3000" i="1"/>
              <a:t>n</a:t>
            </a:r>
            <a:r>
              <a:rPr lang="en-US" sz="3000"/>
              <a:t>)] </a:t>
            </a:r>
            <a:r>
              <a:rPr lang="en-US" sz="2600"/>
              <a:t>undefined</a:t>
            </a:r>
            <a:r>
              <a:rPr lang="en-US" sz="3000">
                <a:sym typeface="Symbol" pitchFamily="18" charset="2"/>
              </a:rPr>
              <a:t> </a:t>
            </a:r>
            <a:r>
              <a:rPr lang="en-US" sz="3000">
                <a:latin typeface="Symbol" pitchFamily="18" charset="2"/>
                <a:sym typeface="Symbol" pitchFamily="18" charset="2"/>
              </a:rPr>
              <a:t>Þ </a:t>
            </a:r>
            <a:r>
              <a:rPr lang="en-US" sz="2600">
                <a:sym typeface="Symbol" pitchFamily="18" charset="2"/>
              </a:rPr>
              <a:t>can’t say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400" i="1"/>
              <a:t>    </a:t>
            </a:r>
            <a:r>
              <a:rPr lang="en-US" sz="3000" i="1" baseline="40000"/>
              <a:t>n</a:t>
            </a:r>
            <a:r>
              <a:rPr lang="en-US" sz="3000" i="1" baseline="40000">
                <a:sym typeface="Symbol" pitchFamily="18" charset="2"/>
              </a:rPr>
              <a:t></a:t>
            </a:r>
            <a:endParaRPr lang="en-US" sz="3000" baseline="300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KCS-503</a:t>
            </a:r>
            <a:endParaRPr lang="en-US"/>
          </a:p>
        </p:txBody>
      </p:sp>
      <p:sp>
        <p:nvSpPr>
          <p:cNvPr id="369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Properties</a:t>
            </a:r>
          </a:p>
        </p:txBody>
      </p:sp>
      <p:sp>
        <p:nvSpPr>
          <p:cNvPr id="369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850" y="914400"/>
            <a:ext cx="7772400" cy="54260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b="1">
                <a:solidFill>
                  <a:srgbClr val="CC0000"/>
                </a:solidFill>
              </a:rPr>
              <a:t>Transitivity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600" i="1">
                <a:solidFill>
                  <a:schemeClr val="hlink"/>
                </a:solidFill>
              </a:rPr>
              <a:t>f</a:t>
            </a:r>
            <a:r>
              <a:rPr lang="en-US" sz="2600">
                <a:solidFill>
                  <a:schemeClr val="hlink"/>
                </a:solidFill>
              </a:rPr>
              <a:t>(</a:t>
            </a:r>
            <a:r>
              <a:rPr lang="en-US" sz="2600" i="1">
                <a:solidFill>
                  <a:schemeClr val="hlink"/>
                </a:solidFill>
              </a:rPr>
              <a:t>n</a:t>
            </a:r>
            <a:r>
              <a:rPr lang="en-US" sz="2600">
                <a:solidFill>
                  <a:schemeClr val="hlink"/>
                </a:solidFill>
              </a:rPr>
              <a:t>)</a:t>
            </a:r>
            <a:r>
              <a:rPr lang="en-US" sz="2600" i="1">
                <a:solidFill>
                  <a:schemeClr val="hlink"/>
                </a:solidFill>
              </a:rPr>
              <a:t> = </a:t>
            </a:r>
            <a:r>
              <a:rPr lang="en-US" sz="2600">
                <a:solidFill>
                  <a:schemeClr val="hlink"/>
                </a:solidFill>
                <a:sym typeface="Symbol" pitchFamily="18" charset="2"/>
              </a:rPr>
              <a:t></a:t>
            </a:r>
            <a:r>
              <a:rPr lang="en-US" sz="2600">
                <a:solidFill>
                  <a:schemeClr val="hlink"/>
                </a:solidFill>
              </a:rPr>
              <a:t>(</a:t>
            </a:r>
            <a:r>
              <a:rPr lang="en-US" sz="2600" i="1">
                <a:solidFill>
                  <a:schemeClr val="hlink"/>
                </a:solidFill>
              </a:rPr>
              <a:t>g</a:t>
            </a:r>
            <a:r>
              <a:rPr lang="en-US" sz="2600">
                <a:solidFill>
                  <a:schemeClr val="hlink"/>
                </a:solidFill>
              </a:rPr>
              <a:t>(</a:t>
            </a:r>
            <a:r>
              <a:rPr lang="en-US" sz="2600" i="1">
                <a:solidFill>
                  <a:schemeClr val="hlink"/>
                </a:solidFill>
              </a:rPr>
              <a:t>n</a:t>
            </a:r>
            <a:r>
              <a:rPr lang="en-US" sz="2600">
                <a:solidFill>
                  <a:schemeClr val="hlink"/>
                </a:solidFill>
              </a:rPr>
              <a:t>))</a:t>
            </a:r>
            <a:r>
              <a:rPr lang="en-US" sz="2600" i="1">
                <a:solidFill>
                  <a:schemeClr val="hlink"/>
                </a:solidFill>
              </a:rPr>
              <a:t> </a:t>
            </a:r>
            <a:r>
              <a:rPr lang="en-US" sz="2600" i="1">
                <a:solidFill>
                  <a:schemeClr val="accent1"/>
                </a:solidFill>
              </a:rPr>
              <a:t>&amp;</a:t>
            </a:r>
            <a:r>
              <a:rPr lang="en-US" sz="2600" i="1">
                <a:solidFill>
                  <a:schemeClr val="hlink"/>
                </a:solidFill>
              </a:rPr>
              <a:t> g</a:t>
            </a:r>
            <a:r>
              <a:rPr lang="en-US" sz="2600">
                <a:solidFill>
                  <a:schemeClr val="hlink"/>
                </a:solidFill>
              </a:rPr>
              <a:t>(</a:t>
            </a:r>
            <a:r>
              <a:rPr lang="en-US" sz="2600" i="1">
                <a:solidFill>
                  <a:schemeClr val="hlink"/>
                </a:solidFill>
              </a:rPr>
              <a:t>n</a:t>
            </a:r>
            <a:r>
              <a:rPr lang="en-US" sz="2600">
                <a:solidFill>
                  <a:schemeClr val="hlink"/>
                </a:solidFill>
              </a:rPr>
              <a:t>)</a:t>
            </a:r>
            <a:r>
              <a:rPr lang="en-US" sz="2600" i="1">
                <a:solidFill>
                  <a:schemeClr val="hlink"/>
                </a:solidFill>
              </a:rPr>
              <a:t> = </a:t>
            </a:r>
            <a:r>
              <a:rPr lang="en-US" sz="2600">
                <a:solidFill>
                  <a:schemeClr val="hlink"/>
                </a:solidFill>
                <a:sym typeface="Symbol" pitchFamily="18" charset="2"/>
              </a:rPr>
              <a:t></a:t>
            </a:r>
            <a:r>
              <a:rPr lang="en-US" sz="2600">
                <a:solidFill>
                  <a:schemeClr val="hlink"/>
                </a:solidFill>
              </a:rPr>
              <a:t>(</a:t>
            </a:r>
            <a:r>
              <a:rPr lang="en-US" sz="2600" i="1">
                <a:solidFill>
                  <a:schemeClr val="hlink"/>
                </a:solidFill>
              </a:rPr>
              <a:t>h</a:t>
            </a:r>
            <a:r>
              <a:rPr lang="en-US" sz="2600">
                <a:solidFill>
                  <a:schemeClr val="hlink"/>
                </a:solidFill>
              </a:rPr>
              <a:t>(</a:t>
            </a:r>
            <a:r>
              <a:rPr lang="en-US" sz="2600" i="1">
                <a:solidFill>
                  <a:schemeClr val="hlink"/>
                </a:solidFill>
              </a:rPr>
              <a:t>n</a:t>
            </a:r>
            <a:r>
              <a:rPr lang="en-US" sz="2600">
                <a:solidFill>
                  <a:schemeClr val="hlink"/>
                </a:solidFill>
              </a:rPr>
              <a:t>))</a:t>
            </a:r>
            <a:r>
              <a:rPr lang="en-US" sz="2600" i="1">
                <a:solidFill>
                  <a:schemeClr val="hlink"/>
                </a:solidFill>
              </a:rPr>
              <a:t> </a:t>
            </a:r>
            <a:r>
              <a:rPr lang="en-US" sz="2600">
                <a:solidFill>
                  <a:schemeClr val="accent1"/>
                </a:solidFill>
                <a:sym typeface="Symbol" pitchFamily="18" charset="2"/>
              </a:rPr>
              <a:t></a:t>
            </a:r>
            <a:r>
              <a:rPr lang="en-US" sz="2600" i="1">
                <a:solidFill>
                  <a:schemeClr val="hlink"/>
                </a:solidFill>
              </a:rPr>
              <a:t> f</a:t>
            </a:r>
            <a:r>
              <a:rPr lang="en-US" sz="2600">
                <a:solidFill>
                  <a:schemeClr val="hlink"/>
                </a:solidFill>
              </a:rPr>
              <a:t>(</a:t>
            </a:r>
            <a:r>
              <a:rPr lang="en-US" sz="2600" i="1">
                <a:solidFill>
                  <a:schemeClr val="hlink"/>
                </a:solidFill>
              </a:rPr>
              <a:t>n</a:t>
            </a:r>
            <a:r>
              <a:rPr lang="en-US" sz="2600">
                <a:solidFill>
                  <a:schemeClr val="hlink"/>
                </a:solidFill>
              </a:rPr>
              <a:t>)</a:t>
            </a:r>
            <a:r>
              <a:rPr lang="en-US" sz="2600" i="1">
                <a:solidFill>
                  <a:schemeClr val="hlink"/>
                </a:solidFill>
              </a:rPr>
              <a:t> = </a:t>
            </a:r>
            <a:r>
              <a:rPr lang="en-US" sz="2600">
                <a:solidFill>
                  <a:schemeClr val="hlink"/>
                </a:solidFill>
                <a:sym typeface="Symbol" pitchFamily="18" charset="2"/>
              </a:rPr>
              <a:t></a:t>
            </a:r>
            <a:r>
              <a:rPr lang="en-US" sz="2600">
                <a:solidFill>
                  <a:schemeClr val="hlink"/>
                </a:solidFill>
              </a:rPr>
              <a:t>(</a:t>
            </a:r>
            <a:r>
              <a:rPr lang="en-US" sz="2600" i="1">
                <a:solidFill>
                  <a:schemeClr val="hlink"/>
                </a:solidFill>
              </a:rPr>
              <a:t>h</a:t>
            </a:r>
            <a:r>
              <a:rPr lang="en-US" sz="2600">
                <a:solidFill>
                  <a:schemeClr val="hlink"/>
                </a:solidFill>
              </a:rPr>
              <a:t>(</a:t>
            </a:r>
            <a:r>
              <a:rPr lang="en-US" sz="2600" i="1">
                <a:solidFill>
                  <a:schemeClr val="hlink"/>
                </a:solidFill>
              </a:rPr>
              <a:t>n</a:t>
            </a:r>
            <a:r>
              <a:rPr lang="en-US" sz="2600">
                <a:solidFill>
                  <a:schemeClr val="hlink"/>
                </a:solidFill>
              </a:rPr>
              <a:t>))</a:t>
            </a:r>
            <a:endParaRPr lang="en-US" sz="2600" i="1">
              <a:solidFill>
                <a:schemeClr val="hlink"/>
              </a:solidFill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600" i="1">
                <a:solidFill>
                  <a:schemeClr val="hlink"/>
                </a:solidFill>
              </a:rPr>
              <a:t>f</a:t>
            </a:r>
            <a:r>
              <a:rPr lang="en-US" sz="2600">
                <a:solidFill>
                  <a:schemeClr val="hlink"/>
                </a:solidFill>
              </a:rPr>
              <a:t>(</a:t>
            </a:r>
            <a:r>
              <a:rPr lang="en-US" sz="2600" i="1">
                <a:solidFill>
                  <a:schemeClr val="hlink"/>
                </a:solidFill>
              </a:rPr>
              <a:t>n</a:t>
            </a:r>
            <a:r>
              <a:rPr lang="en-US" sz="2600">
                <a:solidFill>
                  <a:schemeClr val="hlink"/>
                </a:solidFill>
              </a:rPr>
              <a:t>)</a:t>
            </a:r>
            <a:r>
              <a:rPr lang="en-US" sz="2600" i="1">
                <a:solidFill>
                  <a:schemeClr val="hlink"/>
                </a:solidFill>
              </a:rPr>
              <a:t> = </a:t>
            </a:r>
            <a:r>
              <a:rPr lang="en-US" sz="2600" i="1">
                <a:solidFill>
                  <a:schemeClr val="hlink"/>
                </a:solidFill>
                <a:sym typeface="Symbol" pitchFamily="18" charset="2"/>
              </a:rPr>
              <a:t>O</a:t>
            </a:r>
            <a:r>
              <a:rPr lang="en-US" sz="2600">
                <a:solidFill>
                  <a:schemeClr val="hlink"/>
                </a:solidFill>
              </a:rPr>
              <a:t>(</a:t>
            </a:r>
            <a:r>
              <a:rPr lang="en-US" sz="2600" i="1">
                <a:solidFill>
                  <a:schemeClr val="hlink"/>
                </a:solidFill>
              </a:rPr>
              <a:t>g</a:t>
            </a:r>
            <a:r>
              <a:rPr lang="en-US" sz="2600">
                <a:solidFill>
                  <a:schemeClr val="hlink"/>
                </a:solidFill>
              </a:rPr>
              <a:t>(</a:t>
            </a:r>
            <a:r>
              <a:rPr lang="en-US" sz="2600" i="1">
                <a:solidFill>
                  <a:schemeClr val="hlink"/>
                </a:solidFill>
              </a:rPr>
              <a:t>n</a:t>
            </a:r>
            <a:r>
              <a:rPr lang="en-US" sz="2600">
                <a:solidFill>
                  <a:schemeClr val="hlink"/>
                </a:solidFill>
              </a:rPr>
              <a:t>))</a:t>
            </a:r>
            <a:r>
              <a:rPr lang="en-US" sz="2600" i="1">
                <a:solidFill>
                  <a:schemeClr val="hlink"/>
                </a:solidFill>
              </a:rPr>
              <a:t> </a:t>
            </a:r>
            <a:r>
              <a:rPr lang="en-US" sz="2600" i="1">
                <a:solidFill>
                  <a:schemeClr val="accent1"/>
                </a:solidFill>
              </a:rPr>
              <a:t>&amp;</a:t>
            </a:r>
            <a:r>
              <a:rPr lang="en-US" sz="2600" i="1">
                <a:solidFill>
                  <a:schemeClr val="hlink"/>
                </a:solidFill>
              </a:rPr>
              <a:t> g</a:t>
            </a:r>
            <a:r>
              <a:rPr lang="en-US" sz="2600">
                <a:solidFill>
                  <a:schemeClr val="hlink"/>
                </a:solidFill>
              </a:rPr>
              <a:t>(</a:t>
            </a:r>
            <a:r>
              <a:rPr lang="en-US" sz="2600" i="1">
                <a:solidFill>
                  <a:schemeClr val="hlink"/>
                </a:solidFill>
              </a:rPr>
              <a:t>n</a:t>
            </a:r>
            <a:r>
              <a:rPr lang="en-US" sz="2600">
                <a:solidFill>
                  <a:schemeClr val="hlink"/>
                </a:solidFill>
              </a:rPr>
              <a:t>)</a:t>
            </a:r>
            <a:r>
              <a:rPr lang="en-US" sz="2600" i="1">
                <a:solidFill>
                  <a:schemeClr val="hlink"/>
                </a:solidFill>
              </a:rPr>
              <a:t> = </a:t>
            </a:r>
            <a:r>
              <a:rPr lang="en-US" sz="2600" i="1">
                <a:solidFill>
                  <a:schemeClr val="hlink"/>
                </a:solidFill>
                <a:sym typeface="Symbol" pitchFamily="18" charset="2"/>
              </a:rPr>
              <a:t>O</a:t>
            </a:r>
            <a:r>
              <a:rPr lang="en-US" sz="2600">
                <a:solidFill>
                  <a:schemeClr val="hlink"/>
                </a:solidFill>
              </a:rPr>
              <a:t>(</a:t>
            </a:r>
            <a:r>
              <a:rPr lang="en-US" sz="2600" i="1">
                <a:solidFill>
                  <a:schemeClr val="hlink"/>
                </a:solidFill>
              </a:rPr>
              <a:t>h</a:t>
            </a:r>
            <a:r>
              <a:rPr lang="en-US" sz="2600">
                <a:solidFill>
                  <a:schemeClr val="hlink"/>
                </a:solidFill>
              </a:rPr>
              <a:t>(</a:t>
            </a:r>
            <a:r>
              <a:rPr lang="en-US" sz="2600" i="1">
                <a:solidFill>
                  <a:schemeClr val="hlink"/>
                </a:solidFill>
              </a:rPr>
              <a:t>n</a:t>
            </a:r>
            <a:r>
              <a:rPr lang="en-US" sz="2600">
                <a:solidFill>
                  <a:schemeClr val="hlink"/>
                </a:solidFill>
              </a:rPr>
              <a:t>))</a:t>
            </a:r>
            <a:r>
              <a:rPr lang="en-US" sz="2600" i="1">
                <a:solidFill>
                  <a:schemeClr val="hlink"/>
                </a:solidFill>
              </a:rPr>
              <a:t> </a:t>
            </a:r>
            <a:r>
              <a:rPr lang="en-US" sz="2600">
                <a:solidFill>
                  <a:schemeClr val="accent1"/>
                </a:solidFill>
                <a:sym typeface="Symbol" pitchFamily="18" charset="2"/>
              </a:rPr>
              <a:t></a:t>
            </a:r>
            <a:r>
              <a:rPr lang="en-US" sz="2600" i="1">
                <a:solidFill>
                  <a:schemeClr val="hlink"/>
                </a:solidFill>
              </a:rPr>
              <a:t> f</a:t>
            </a:r>
            <a:r>
              <a:rPr lang="en-US" sz="2600">
                <a:solidFill>
                  <a:schemeClr val="hlink"/>
                </a:solidFill>
              </a:rPr>
              <a:t>(</a:t>
            </a:r>
            <a:r>
              <a:rPr lang="en-US" sz="2600" i="1">
                <a:solidFill>
                  <a:schemeClr val="hlink"/>
                </a:solidFill>
              </a:rPr>
              <a:t>n</a:t>
            </a:r>
            <a:r>
              <a:rPr lang="en-US" sz="2600">
                <a:solidFill>
                  <a:schemeClr val="hlink"/>
                </a:solidFill>
              </a:rPr>
              <a:t>)</a:t>
            </a:r>
            <a:r>
              <a:rPr lang="en-US" sz="2600" i="1">
                <a:solidFill>
                  <a:schemeClr val="hlink"/>
                </a:solidFill>
              </a:rPr>
              <a:t> = </a:t>
            </a:r>
            <a:r>
              <a:rPr lang="en-US" sz="2600" i="1">
                <a:solidFill>
                  <a:schemeClr val="hlink"/>
                </a:solidFill>
                <a:sym typeface="Symbol" pitchFamily="18" charset="2"/>
              </a:rPr>
              <a:t>O</a:t>
            </a:r>
            <a:r>
              <a:rPr lang="en-US" sz="2600">
                <a:solidFill>
                  <a:schemeClr val="hlink"/>
                </a:solidFill>
              </a:rPr>
              <a:t>(</a:t>
            </a:r>
            <a:r>
              <a:rPr lang="en-US" sz="2600" i="1">
                <a:solidFill>
                  <a:schemeClr val="hlink"/>
                </a:solidFill>
              </a:rPr>
              <a:t>h</a:t>
            </a:r>
            <a:r>
              <a:rPr lang="en-US" sz="2600">
                <a:solidFill>
                  <a:schemeClr val="hlink"/>
                </a:solidFill>
              </a:rPr>
              <a:t>(</a:t>
            </a:r>
            <a:r>
              <a:rPr lang="en-US" sz="2600" i="1">
                <a:solidFill>
                  <a:schemeClr val="hlink"/>
                </a:solidFill>
              </a:rPr>
              <a:t>n</a:t>
            </a:r>
            <a:r>
              <a:rPr lang="en-US" sz="2600">
                <a:solidFill>
                  <a:schemeClr val="hlink"/>
                </a:solidFill>
              </a:rPr>
              <a:t>))</a:t>
            </a:r>
            <a:endParaRPr lang="en-US" sz="2600" i="1">
              <a:solidFill>
                <a:schemeClr val="hlink"/>
              </a:solidFill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600" i="1">
                <a:solidFill>
                  <a:schemeClr val="hlink"/>
                </a:solidFill>
              </a:rPr>
              <a:t>f</a:t>
            </a:r>
            <a:r>
              <a:rPr lang="en-US" sz="2600">
                <a:solidFill>
                  <a:schemeClr val="hlink"/>
                </a:solidFill>
              </a:rPr>
              <a:t>(</a:t>
            </a:r>
            <a:r>
              <a:rPr lang="en-US" sz="2600" i="1">
                <a:solidFill>
                  <a:schemeClr val="hlink"/>
                </a:solidFill>
              </a:rPr>
              <a:t>n</a:t>
            </a:r>
            <a:r>
              <a:rPr lang="en-US" sz="2600">
                <a:solidFill>
                  <a:schemeClr val="hlink"/>
                </a:solidFill>
              </a:rPr>
              <a:t>)</a:t>
            </a:r>
            <a:r>
              <a:rPr lang="en-US" sz="2600" i="1">
                <a:solidFill>
                  <a:schemeClr val="hlink"/>
                </a:solidFill>
              </a:rPr>
              <a:t> = </a:t>
            </a:r>
            <a:r>
              <a:rPr lang="en-US" sz="2600">
                <a:solidFill>
                  <a:schemeClr val="hlink"/>
                </a:solidFill>
                <a:sym typeface="Symbol" pitchFamily="18" charset="2"/>
              </a:rPr>
              <a:t></a:t>
            </a:r>
            <a:r>
              <a:rPr lang="en-US" sz="2600">
                <a:solidFill>
                  <a:schemeClr val="hlink"/>
                </a:solidFill>
              </a:rPr>
              <a:t>(</a:t>
            </a:r>
            <a:r>
              <a:rPr lang="en-US" sz="2600" i="1">
                <a:solidFill>
                  <a:schemeClr val="hlink"/>
                </a:solidFill>
              </a:rPr>
              <a:t>g</a:t>
            </a:r>
            <a:r>
              <a:rPr lang="en-US" sz="2600">
                <a:solidFill>
                  <a:schemeClr val="hlink"/>
                </a:solidFill>
              </a:rPr>
              <a:t>(</a:t>
            </a:r>
            <a:r>
              <a:rPr lang="en-US" sz="2600" i="1">
                <a:solidFill>
                  <a:schemeClr val="hlink"/>
                </a:solidFill>
              </a:rPr>
              <a:t>n</a:t>
            </a:r>
            <a:r>
              <a:rPr lang="en-US" sz="2600">
                <a:solidFill>
                  <a:schemeClr val="hlink"/>
                </a:solidFill>
              </a:rPr>
              <a:t>))</a:t>
            </a:r>
            <a:r>
              <a:rPr lang="en-US" sz="2600" i="1">
                <a:solidFill>
                  <a:schemeClr val="hlink"/>
                </a:solidFill>
              </a:rPr>
              <a:t> </a:t>
            </a:r>
            <a:r>
              <a:rPr lang="en-US" sz="2600" i="1">
                <a:solidFill>
                  <a:schemeClr val="accent1"/>
                </a:solidFill>
              </a:rPr>
              <a:t>&amp;</a:t>
            </a:r>
            <a:r>
              <a:rPr lang="en-US" sz="2600" i="1">
                <a:solidFill>
                  <a:schemeClr val="hlink"/>
                </a:solidFill>
              </a:rPr>
              <a:t> g</a:t>
            </a:r>
            <a:r>
              <a:rPr lang="en-US" sz="2600">
                <a:solidFill>
                  <a:schemeClr val="hlink"/>
                </a:solidFill>
              </a:rPr>
              <a:t>(</a:t>
            </a:r>
            <a:r>
              <a:rPr lang="en-US" sz="2600" i="1">
                <a:solidFill>
                  <a:schemeClr val="hlink"/>
                </a:solidFill>
              </a:rPr>
              <a:t>n</a:t>
            </a:r>
            <a:r>
              <a:rPr lang="en-US" sz="2600">
                <a:solidFill>
                  <a:schemeClr val="hlink"/>
                </a:solidFill>
              </a:rPr>
              <a:t>)</a:t>
            </a:r>
            <a:r>
              <a:rPr lang="en-US" sz="2600" i="1">
                <a:solidFill>
                  <a:schemeClr val="hlink"/>
                </a:solidFill>
              </a:rPr>
              <a:t> = </a:t>
            </a:r>
            <a:r>
              <a:rPr lang="en-US" sz="2600">
                <a:solidFill>
                  <a:schemeClr val="hlink"/>
                </a:solidFill>
                <a:sym typeface="Symbol" pitchFamily="18" charset="2"/>
              </a:rPr>
              <a:t></a:t>
            </a:r>
            <a:r>
              <a:rPr lang="en-US" sz="2600">
                <a:solidFill>
                  <a:schemeClr val="hlink"/>
                </a:solidFill>
              </a:rPr>
              <a:t>(</a:t>
            </a:r>
            <a:r>
              <a:rPr lang="en-US" sz="2600" i="1">
                <a:solidFill>
                  <a:schemeClr val="hlink"/>
                </a:solidFill>
              </a:rPr>
              <a:t>h</a:t>
            </a:r>
            <a:r>
              <a:rPr lang="en-US" sz="2600">
                <a:solidFill>
                  <a:schemeClr val="hlink"/>
                </a:solidFill>
              </a:rPr>
              <a:t>(</a:t>
            </a:r>
            <a:r>
              <a:rPr lang="en-US" sz="2600" i="1">
                <a:solidFill>
                  <a:schemeClr val="hlink"/>
                </a:solidFill>
              </a:rPr>
              <a:t>n</a:t>
            </a:r>
            <a:r>
              <a:rPr lang="en-US" sz="2600">
                <a:solidFill>
                  <a:schemeClr val="hlink"/>
                </a:solidFill>
              </a:rPr>
              <a:t>))</a:t>
            </a:r>
            <a:r>
              <a:rPr lang="en-US" sz="2600" i="1">
                <a:solidFill>
                  <a:schemeClr val="hlink"/>
                </a:solidFill>
              </a:rPr>
              <a:t> </a:t>
            </a:r>
            <a:r>
              <a:rPr lang="en-US" sz="2600">
                <a:solidFill>
                  <a:schemeClr val="accent1"/>
                </a:solidFill>
                <a:sym typeface="Symbol" pitchFamily="18" charset="2"/>
              </a:rPr>
              <a:t></a:t>
            </a:r>
            <a:r>
              <a:rPr lang="en-US" sz="2600" i="1">
                <a:solidFill>
                  <a:schemeClr val="hlink"/>
                </a:solidFill>
              </a:rPr>
              <a:t> f</a:t>
            </a:r>
            <a:r>
              <a:rPr lang="en-US" sz="2600">
                <a:solidFill>
                  <a:schemeClr val="hlink"/>
                </a:solidFill>
              </a:rPr>
              <a:t>(</a:t>
            </a:r>
            <a:r>
              <a:rPr lang="en-US" sz="2600" i="1">
                <a:solidFill>
                  <a:schemeClr val="hlink"/>
                </a:solidFill>
              </a:rPr>
              <a:t>n</a:t>
            </a:r>
            <a:r>
              <a:rPr lang="en-US" sz="2600">
                <a:solidFill>
                  <a:schemeClr val="hlink"/>
                </a:solidFill>
              </a:rPr>
              <a:t>)</a:t>
            </a:r>
            <a:r>
              <a:rPr lang="en-US" sz="2600" i="1">
                <a:solidFill>
                  <a:schemeClr val="hlink"/>
                </a:solidFill>
              </a:rPr>
              <a:t> = </a:t>
            </a:r>
            <a:r>
              <a:rPr lang="en-US" sz="2600">
                <a:solidFill>
                  <a:schemeClr val="hlink"/>
                </a:solidFill>
                <a:sym typeface="Symbol" pitchFamily="18" charset="2"/>
              </a:rPr>
              <a:t></a:t>
            </a:r>
            <a:r>
              <a:rPr lang="en-US" sz="2600">
                <a:solidFill>
                  <a:schemeClr val="hlink"/>
                </a:solidFill>
              </a:rPr>
              <a:t>(</a:t>
            </a:r>
            <a:r>
              <a:rPr lang="en-US" sz="2600" i="1">
                <a:solidFill>
                  <a:schemeClr val="hlink"/>
                </a:solidFill>
              </a:rPr>
              <a:t>h</a:t>
            </a:r>
            <a:r>
              <a:rPr lang="en-US" sz="2600">
                <a:solidFill>
                  <a:schemeClr val="hlink"/>
                </a:solidFill>
              </a:rPr>
              <a:t>(</a:t>
            </a:r>
            <a:r>
              <a:rPr lang="en-US" sz="2600" i="1">
                <a:solidFill>
                  <a:schemeClr val="hlink"/>
                </a:solidFill>
              </a:rPr>
              <a:t>n</a:t>
            </a:r>
            <a:r>
              <a:rPr lang="en-US" sz="2600">
                <a:solidFill>
                  <a:schemeClr val="hlink"/>
                </a:solidFill>
              </a:rPr>
              <a:t>))</a:t>
            </a:r>
            <a:endParaRPr lang="en-US" sz="2600" i="1">
              <a:solidFill>
                <a:schemeClr val="hlink"/>
              </a:solidFill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600" i="1">
                <a:solidFill>
                  <a:schemeClr val="hlink"/>
                </a:solidFill>
              </a:rPr>
              <a:t>f</a:t>
            </a:r>
            <a:r>
              <a:rPr lang="en-US" sz="2600">
                <a:solidFill>
                  <a:schemeClr val="hlink"/>
                </a:solidFill>
              </a:rPr>
              <a:t>(</a:t>
            </a:r>
            <a:r>
              <a:rPr lang="en-US" sz="2600" i="1">
                <a:solidFill>
                  <a:schemeClr val="hlink"/>
                </a:solidFill>
              </a:rPr>
              <a:t>n</a:t>
            </a:r>
            <a:r>
              <a:rPr lang="en-US" sz="2600">
                <a:solidFill>
                  <a:schemeClr val="hlink"/>
                </a:solidFill>
              </a:rPr>
              <a:t>)</a:t>
            </a:r>
            <a:r>
              <a:rPr lang="en-US" sz="2600" i="1">
                <a:solidFill>
                  <a:schemeClr val="hlink"/>
                </a:solidFill>
              </a:rPr>
              <a:t> = </a:t>
            </a:r>
            <a:r>
              <a:rPr lang="en-US" sz="2600" i="1">
                <a:solidFill>
                  <a:schemeClr val="hlink"/>
                </a:solidFill>
                <a:sym typeface="Symbol" pitchFamily="18" charset="2"/>
              </a:rPr>
              <a:t>o </a:t>
            </a:r>
            <a:r>
              <a:rPr lang="en-US" sz="2600">
                <a:solidFill>
                  <a:schemeClr val="hlink"/>
                </a:solidFill>
              </a:rPr>
              <a:t>(</a:t>
            </a:r>
            <a:r>
              <a:rPr lang="en-US" sz="2600" i="1">
                <a:solidFill>
                  <a:schemeClr val="hlink"/>
                </a:solidFill>
              </a:rPr>
              <a:t>g</a:t>
            </a:r>
            <a:r>
              <a:rPr lang="en-US" sz="2600">
                <a:solidFill>
                  <a:schemeClr val="hlink"/>
                </a:solidFill>
              </a:rPr>
              <a:t>(</a:t>
            </a:r>
            <a:r>
              <a:rPr lang="en-US" sz="2600" i="1">
                <a:solidFill>
                  <a:schemeClr val="hlink"/>
                </a:solidFill>
              </a:rPr>
              <a:t>n</a:t>
            </a:r>
            <a:r>
              <a:rPr lang="en-US" sz="2600">
                <a:solidFill>
                  <a:schemeClr val="hlink"/>
                </a:solidFill>
              </a:rPr>
              <a:t>))</a:t>
            </a:r>
            <a:r>
              <a:rPr lang="en-US" sz="2600" i="1">
                <a:solidFill>
                  <a:schemeClr val="hlink"/>
                </a:solidFill>
              </a:rPr>
              <a:t> </a:t>
            </a:r>
            <a:r>
              <a:rPr lang="en-US" sz="2600" i="1">
                <a:solidFill>
                  <a:schemeClr val="accent1"/>
                </a:solidFill>
              </a:rPr>
              <a:t>&amp;</a:t>
            </a:r>
            <a:r>
              <a:rPr lang="en-US" sz="2600" i="1">
                <a:solidFill>
                  <a:schemeClr val="hlink"/>
                </a:solidFill>
              </a:rPr>
              <a:t> g</a:t>
            </a:r>
            <a:r>
              <a:rPr lang="en-US" sz="2600">
                <a:solidFill>
                  <a:schemeClr val="hlink"/>
                </a:solidFill>
              </a:rPr>
              <a:t>(</a:t>
            </a:r>
            <a:r>
              <a:rPr lang="en-US" sz="2600" i="1">
                <a:solidFill>
                  <a:schemeClr val="hlink"/>
                </a:solidFill>
              </a:rPr>
              <a:t>n</a:t>
            </a:r>
            <a:r>
              <a:rPr lang="en-US" sz="2600">
                <a:solidFill>
                  <a:schemeClr val="hlink"/>
                </a:solidFill>
              </a:rPr>
              <a:t>)</a:t>
            </a:r>
            <a:r>
              <a:rPr lang="en-US" sz="2600" i="1">
                <a:solidFill>
                  <a:schemeClr val="hlink"/>
                </a:solidFill>
              </a:rPr>
              <a:t> = </a:t>
            </a:r>
            <a:r>
              <a:rPr lang="en-US" sz="2600" i="1">
                <a:solidFill>
                  <a:schemeClr val="hlink"/>
                </a:solidFill>
                <a:sym typeface="Symbol" pitchFamily="18" charset="2"/>
              </a:rPr>
              <a:t>o </a:t>
            </a:r>
            <a:r>
              <a:rPr lang="en-US" sz="2600">
                <a:solidFill>
                  <a:schemeClr val="hlink"/>
                </a:solidFill>
              </a:rPr>
              <a:t>(</a:t>
            </a:r>
            <a:r>
              <a:rPr lang="en-US" sz="2600" i="1">
                <a:solidFill>
                  <a:schemeClr val="hlink"/>
                </a:solidFill>
              </a:rPr>
              <a:t>h</a:t>
            </a:r>
            <a:r>
              <a:rPr lang="en-US" sz="2600">
                <a:solidFill>
                  <a:schemeClr val="hlink"/>
                </a:solidFill>
              </a:rPr>
              <a:t>(</a:t>
            </a:r>
            <a:r>
              <a:rPr lang="en-US" sz="2600" i="1">
                <a:solidFill>
                  <a:schemeClr val="hlink"/>
                </a:solidFill>
              </a:rPr>
              <a:t>n</a:t>
            </a:r>
            <a:r>
              <a:rPr lang="en-US" sz="2600">
                <a:solidFill>
                  <a:schemeClr val="hlink"/>
                </a:solidFill>
              </a:rPr>
              <a:t>))</a:t>
            </a:r>
            <a:r>
              <a:rPr lang="en-US" sz="2600" i="1">
                <a:solidFill>
                  <a:schemeClr val="hlink"/>
                </a:solidFill>
              </a:rPr>
              <a:t> </a:t>
            </a:r>
            <a:r>
              <a:rPr lang="en-US" sz="2600">
                <a:solidFill>
                  <a:schemeClr val="accent1"/>
                </a:solidFill>
                <a:sym typeface="Symbol" pitchFamily="18" charset="2"/>
              </a:rPr>
              <a:t></a:t>
            </a:r>
            <a:r>
              <a:rPr lang="en-US" sz="2600" i="1">
                <a:solidFill>
                  <a:schemeClr val="hlink"/>
                </a:solidFill>
              </a:rPr>
              <a:t> f</a:t>
            </a:r>
            <a:r>
              <a:rPr lang="en-US" sz="2600">
                <a:solidFill>
                  <a:schemeClr val="hlink"/>
                </a:solidFill>
              </a:rPr>
              <a:t>(</a:t>
            </a:r>
            <a:r>
              <a:rPr lang="en-US" sz="2600" i="1">
                <a:solidFill>
                  <a:schemeClr val="hlink"/>
                </a:solidFill>
              </a:rPr>
              <a:t>n</a:t>
            </a:r>
            <a:r>
              <a:rPr lang="en-US" sz="2600">
                <a:solidFill>
                  <a:schemeClr val="hlink"/>
                </a:solidFill>
              </a:rPr>
              <a:t>)</a:t>
            </a:r>
            <a:r>
              <a:rPr lang="en-US" sz="2600" i="1">
                <a:solidFill>
                  <a:schemeClr val="hlink"/>
                </a:solidFill>
              </a:rPr>
              <a:t> = </a:t>
            </a:r>
            <a:r>
              <a:rPr lang="en-US" sz="2600" i="1">
                <a:solidFill>
                  <a:schemeClr val="hlink"/>
                </a:solidFill>
                <a:sym typeface="Symbol" pitchFamily="18" charset="2"/>
              </a:rPr>
              <a:t>o </a:t>
            </a:r>
            <a:r>
              <a:rPr lang="en-US" sz="2600">
                <a:solidFill>
                  <a:schemeClr val="hlink"/>
                </a:solidFill>
              </a:rPr>
              <a:t>(</a:t>
            </a:r>
            <a:r>
              <a:rPr lang="en-US" sz="2600" i="1">
                <a:solidFill>
                  <a:schemeClr val="hlink"/>
                </a:solidFill>
              </a:rPr>
              <a:t>h</a:t>
            </a:r>
            <a:r>
              <a:rPr lang="en-US" sz="2600">
                <a:solidFill>
                  <a:schemeClr val="hlink"/>
                </a:solidFill>
              </a:rPr>
              <a:t>(</a:t>
            </a:r>
            <a:r>
              <a:rPr lang="en-US" sz="2600" i="1">
                <a:solidFill>
                  <a:schemeClr val="hlink"/>
                </a:solidFill>
              </a:rPr>
              <a:t>n</a:t>
            </a:r>
            <a:r>
              <a:rPr lang="en-US" sz="2600">
                <a:solidFill>
                  <a:schemeClr val="hlink"/>
                </a:solidFill>
              </a:rPr>
              <a:t>))</a:t>
            </a:r>
            <a:endParaRPr lang="en-US" sz="2600" i="1">
              <a:solidFill>
                <a:schemeClr val="hlink"/>
              </a:solidFill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600" i="1">
                <a:solidFill>
                  <a:schemeClr val="hlink"/>
                </a:solidFill>
              </a:rPr>
              <a:t>f</a:t>
            </a:r>
            <a:r>
              <a:rPr lang="en-US" sz="2600">
                <a:solidFill>
                  <a:schemeClr val="hlink"/>
                </a:solidFill>
              </a:rPr>
              <a:t>(</a:t>
            </a:r>
            <a:r>
              <a:rPr lang="en-US" sz="2600" i="1">
                <a:solidFill>
                  <a:schemeClr val="hlink"/>
                </a:solidFill>
              </a:rPr>
              <a:t>n</a:t>
            </a:r>
            <a:r>
              <a:rPr lang="en-US" sz="2600">
                <a:solidFill>
                  <a:schemeClr val="hlink"/>
                </a:solidFill>
              </a:rPr>
              <a:t>)</a:t>
            </a:r>
            <a:r>
              <a:rPr lang="en-US" sz="2600" i="1">
                <a:solidFill>
                  <a:schemeClr val="hlink"/>
                </a:solidFill>
              </a:rPr>
              <a:t> = </a:t>
            </a:r>
            <a:r>
              <a:rPr lang="en-US" sz="2600" i="1">
                <a:solidFill>
                  <a:schemeClr val="hlink"/>
                </a:solidFill>
                <a:latin typeface="Symbol" pitchFamily="18" charset="2"/>
                <a:sym typeface="Symbol" pitchFamily="18" charset="2"/>
              </a:rPr>
              <a:t>w</a:t>
            </a:r>
            <a:r>
              <a:rPr lang="en-US" sz="2600">
                <a:solidFill>
                  <a:schemeClr val="hlink"/>
                </a:solidFill>
              </a:rPr>
              <a:t>(</a:t>
            </a:r>
            <a:r>
              <a:rPr lang="en-US" sz="2600" i="1">
                <a:solidFill>
                  <a:schemeClr val="hlink"/>
                </a:solidFill>
              </a:rPr>
              <a:t>g</a:t>
            </a:r>
            <a:r>
              <a:rPr lang="en-US" sz="2600">
                <a:solidFill>
                  <a:schemeClr val="hlink"/>
                </a:solidFill>
              </a:rPr>
              <a:t>(</a:t>
            </a:r>
            <a:r>
              <a:rPr lang="en-US" sz="2600" i="1">
                <a:solidFill>
                  <a:schemeClr val="hlink"/>
                </a:solidFill>
              </a:rPr>
              <a:t>n</a:t>
            </a:r>
            <a:r>
              <a:rPr lang="en-US" sz="2600">
                <a:solidFill>
                  <a:schemeClr val="hlink"/>
                </a:solidFill>
              </a:rPr>
              <a:t>))</a:t>
            </a:r>
            <a:r>
              <a:rPr lang="en-US" sz="2600" i="1">
                <a:solidFill>
                  <a:schemeClr val="hlink"/>
                </a:solidFill>
              </a:rPr>
              <a:t> </a:t>
            </a:r>
            <a:r>
              <a:rPr lang="en-US" sz="2600" i="1">
                <a:solidFill>
                  <a:schemeClr val="accent1"/>
                </a:solidFill>
              </a:rPr>
              <a:t>&amp;</a:t>
            </a:r>
            <a:r>
              <a:rPr lang="en-US" sz="2600" i="1">
                <a:solidFill>
                  <a:schemeClr val="hlink"/>
                </a:solidFill>
              </a:rPr>
              <a:t> g</a:t>
            </a:r>
            <a:r>
              <a:rPr lang="en-US" sz="2600">
                <a:solidFill>
                  <a:schemeClr val="hlink"/>
                </a:solidFill>
              </a:rPr>
              <a:t>(</a:t>
            </a:r>
            <a:r>
              <a:rPr lang="en-US" sz="2600" i="1">
                <a:solidFill>
                  <a:schemeClr val="hlink"/>
                </a:solidFill>
              </a:rPr>
              <a:t>n</a:t>
            </a:r>
            <a:r>
              <a:rPr lang="en-US" sz="2600">
                <a:solidFill>
                  <a:schemeClr val="hlink"/>
                </a:solidFill>
              </a:rPr>
              <a:t>)</a:t>
            </a:r>
            <a:r>
              <a:rPr lang="en-US" sz="2600" i="1">
                <a:solidFill>
                  <a:schemeClr val="hlink"/>
                </a:solidFill>
              </a:rPr>
              <a:t> = </a:t>
            </a:r>
            <a:r>
              <a:rPr lang="en-US" sz="2600" i="1">
                <a:solidFill>
                  <a:schemeClr val="hlink"/>
                </a:solidFill>
                <a:latin typeface="Symbol" pitchFamily="18" charset="2"/>
                <a:sym typeface="Symbol" pitchFamily="18" charset="2"/>
              </a:rPr>
              <a:t>w</a:t>
            </a:r>
            <a:r>
              <a:rPr lang="en-US" sz="2600">
                <a:solidFill>
                  <a:schemeClr val="hlink"/>
                </a:solidFill>
              </a:rPr>
              <a:t>(</a:t>
            </a:r>
            <a:r>
              <a:rPr lang="en-US" sz="2600" i="1">
                <a:solidFill>
                  <a:schemeClr val="hlink"/>
                </a:solidFill>
              </a:rPr>
              <a:t>h</a:t>
            </a:r>
            <a:r>
              <a:rPr lang="en-US" sz="2600">
                <a:solidFill>
                  <a:schemeClr val="hlink"/>
                </a:solidFill>
              </a:rPr>
              <a:t>(</a:t>
            </a:r>
            <a:r>
              <a:rPr lang="en-US" sz="2600" i="1">
                <a:solidFill>
                  <a:schemeClr val="hlink"/>
                </a:solidFill>
              </a:rPr>
              <a:t>n</a:t>
            </a:r>
            <a:r>
              <a:rPr lang="en-US" sz="2600">
                <a:solidFill>
                  <a:schemeClr val="hlink"/>
                </a:solidFill>
              </a:rPr>
              <a:t>))</a:t>
            </a:r>
            <a:r>
              <a:rPr lang="en-US" sz="2600" i="1">
                <a:solidFill>
                  <a:schemeClr val="hlink"/>
                </a:solidFill>
              </a:rPr>
              <a:t> </a:t>
            </a:r>
            <a:r>
              <a:rPr lang="en-US" sz="2600">
                <a:solidFill>
                  <a:schemeClr val="accent1"/>
                </a:solidFill>
                <a:sym typeface="Symbol" pitchFamily="18" charset="2"/>
              </a:rPr>
              <a:t></a:t>
            </a:r>
            <a:r>
              <a:rPr lang="en-US" sz="2600" i="1">
                <a:solidFill>
                  <a:schemeClr val="hlink"/>
                </a:solidFill>
              </a:rPr>
              <a:t> f</a:t>
            </a:r>
            <a:r>
              <a:rPr lang="en-US" sz="2600">
                <a:solidFill>
                  <a:schemeClr val="hlink"/>
                </a:solidFill>
              </a:rPr>
              <a:t>(</a:t>
            </a:r>
            <a:r>
              <a:rPr lang="en-US" sz="2600" i="1">
                <a:solidFill>
                  <a:schemeClr val="hlink"/>
                </a:solidFill>
              </a:rPr>
              <a:t>n</a:t>
            </a:r>
            <a:r>
              <a:rPr lang="en-US" sz="2600">
                <a:solidFill>
                  <a:schemeClr val="hlink"/>
                </a:solidFill>
              </a:rPr>
              <a:t>)</a:t>
            </a:r>
            <a:r>
              <a:rPr lang="en-US" sz="2600" i="1">
                <a:solidFill>
                  <a:schemeClr val="hlink"/>
                </a:solidFill>
              </a:rPr>
              <a:t> = </a:t>
            </a:r>
            <a:r>
              <a:rPr lang="en-US" sz="2600" i="1">
                <a:solidFill>
                  <a:schemeClr val="hlink"/>
                </a:solidFill>
                <a:latin typeface="Symbol" pitchFamily="18" charset="2"/>
                <a:sym typeface="Symbol" pitchFamily="18" charset="2"/>
              </a:rPr>
              <a:t>w</a:t>
            </a:r>
            <a:r>
              <a:rPr lang="en-US" sz="2600">
                <a:solidFill>
                  <a:schemeClr val="hlink"/>
                </a:solidFill>
              </a:rPr>
              <a:t>(</a:t>
            </a:r>
            <a:r>
              <a:rPr lang="en-US" sz="2600" i="1">
                <a:solidFill>
                  <a:schemeClr val="hlink"/>
                </a:solidFill>
              </a:rPr>
              <a:t>h</a:t>
            </a:r>
            <a:r>
              <a:rPr lang="en-US" sz="2600">
                <a:solidFill>
                  <a:schemeClr val="hlink"/>
                </a:solidFill>
              </a:rPr>
              <a:t>(</a:t>
            </a:r>
            <a:r>
              <a:rPr lang="en-US" sz="2600" i="1">
                <a:solidFill>
                  <a:schemeClr val="hlink"/>
                </a:solidFill>
              </a:rPr>
              <a:t>n</a:t>
            </a:r>
            <a:r>
              <a:rPr lang="en-US" sz="2600">
                <a:solidFill>
                  <a:schemeClr val="hlink"/>
                </a:solidFill>
              </a:rPr>
              <a:t>))</a:t>
            </a:r>
            <a:r>
              <a:rPr lang="en-US" sz="2800" i="1">
                <a:solidFill>
                  <a:schemeClr val="hlink"/>
                </a:solidFill>
              </a:rPr>
              <a:t> 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sz="280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800" b="1">
                <a:solidFill>
                  <a:srgbClr val="CC0000"/>
                </a:solidFill>
              </a:rPr>
              <a:t>Reflexivity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600" i="1">
                <a:solidFill>
                  <a:schemeClr val="hlink"/>
                </a:solidFill>
              </a:rPr>
              <a:t>	f</a:t>
            </a:r>
            <a:r>
              <a:rPr lang="en-US" sz="2600">
                <a:solidFill>
                  <a:schemeClr val="hlink"/>
                </a:solidFill>
              </a:rPr>
              <a:t>(</a:t>
            </a:r>
            <a:r>
              <a:rPr lang="en-US" sz="2600" i="1">
                <a:solidFill>
                  <a:schemeClr val="hlink"/>
                </a:solidFill>
              </a:rPr>
              <a:t>n</a:t>
            </a:r>
            <a:r>
              <a:rPr lang="en-US" sz="2600">
                <a:solidFill>
                  <a:schemeClr val="hlink"/>
                </a:solidFill>
              </a:rPr>
              <a:t>)</a:t>
            </a:r>
            <a:r>
              <a:rPr lang="en-US" sz="2600" i="1">
                <a:solidFill>
                  <a:schemeClr val="hlink"/>
                </a:solidFill>
              </a:rPr>
              <a:t> = </a:t>
            </a:r>
            <a:r>
              <a:rPr lang="en-US" sz="2600">
                <a:solidFill>
                  <a:schemeClr val="hlink"/>
                </a:solidFill>
                <a:sym typeface="Symbol" pitchFamily="18" charset="2"/>
              </a:rPr>
              <a:t></a:t>
            </a:r>
            <a:r>
              <a:rPr lang="en-US" sz="2600">
                <a:solidFill>
                  <a:schemeClr val="hlink"/>
                </a:solidFill>
              </a:rPr>
              <a:t>(</a:t>
            </a:r>
            <a:r>
              <a:rPr lang="en-US" sz="2600" i="1">
                <a:solidFill>
                  <a:schemeClr val="hlink"/>
                </a:solidFill>
              </a:rPr>
              <a:t>f</a:t>
            </a:r>
            <a:r>
              <a:rPr lang="en-US" sz="2600">
                <a:solidFill>
                  <a:schemeClr val="hlink"/>
                </a:solidFill>
              </a:rPr>
              <a:t>(</a:t>
            </a:r>
            <a:r>
              <a:rPr lang="en-US" sz="2600" i="1">
                <a:solidFill>
                  <a:schemeClr val="hlink"/>
                </a:solidFill>
              </a:rPr>
              <a:t>n</a:t>
            </a:r>
            <a:r>
              <a:rPr lang="en-US" sz="2600">
                <a:solidFill>
                  <a:schemeClr val="hlink"/>
                </a:solidFill>
              </a:rPr>
              <a:t>))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600">
                <a:solidFill>
                  <a:schemeClr val="hlink"/>
                </a:solidFill>
              </a:rPr>
              <a:t>    </a:t>
            </a:r>
            <a:r>
              <a:rPr lang="en-US" sz="2600" i="1">
                <a:solidFill>
                  <a:schemeClr val="hlink"/>
                </a:solidFill>
              </a:rPr>
              <a:t>f</a:t>
            </a:r>
            <a:r>
              <a:rPr lang="en-US" sz="2600">
                <a:solidFill>
                  <a:schemeClr val="hlink"/>
                </a:solidFill>
              </a:rPr>
              <a:t>(</a:t>
            </a:r>
            <a:r>
              <a:rPr lang="en-US" sz="2600" i="1">
                <a:solidFill>
                  <a:schemeClr val="hlink"/>
                </a:solidFill>
              </a:rPr>
              <a:t>n</a:t>
            </a:r>
            <a:r>
              <a:rPr lang="en-US" sz="2600">
                <a:solidFill>
                  <a:schemeClr val="hlink"/>
                </a:solidFill>
              </a:rPr>
              <a:t>)</a:t>
            </a:r>
            <a:r>
              <a:rPr lang="en-US" sz="2600" i="1">
                <a:solidFill>
                  <a:schemeClr val="hlink"/>
                </a:solidFill>
              </a:rPr>
              <a:t> = </a:t>
            </a:r>
            <a:r>
              <a:rPr lang="en-US" sz="2600" i="1">
                <a:solidFill>
                  <a:schemeClr val="hlink"/>
                </a:solidFill>
                <a:sym typeface="Symbol" pitchFamily="18" charset="2"/>
              </a:rPr>
              <a:t>O</a:t>
            </a:r>
            <a:r>
              <a:rPr lang="en-US" sz="2600">
                <a:solidFill>
                  <a:schemeClr val="hlink"/>
                </a:solidFill>
              </a:rPr>
              <a:t>(</a:t>
            </a:r>
            <a:r>
              <a:rPr lang="en-US" sz="2600" i="1">
                <a:solidFill>
                  <a:schemeClr val="hlink"/>
                </a:solidFill>
              </a:rPr>
              <a:t>f</a:t>
            </a:r>
            <a:r>
              <a:rPr lang="en-US" sz="2600">
                <a:solidFill>
                  <a:schemeClr val="hlink"/>
                </a:solidFill>
              </a:rPr>
              <a:t>(</a:t>
            </a:r>
            <a:r>
              <a:rPr lang="en-US" sz="2600" i="1">
                <a:solidFill>
                  <a:schemeClr val="hlink"/>
                </a:solidFill>
              </a:rPr>
              <a:t>n</a:t>
            </a:r>
            <a:r>
              <a:rPr lang="en-US" sz="2600">
                <a:solidFill>
                  <a:schemeClr val="hlink"/>
                </a:solidFill>
              </a:rPr>
              <a:t>))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600">
                <a:solidFill>
                  <a:schemeClr val="hlink"/>
                </a:solidFill>
              </a:rPr>
              <a:t>   </a:t>
            </a:r>
            <a:r>
              <a:rPr lang="en-US" sz="2600" i="1">
                <a:solidFill>
                  <a:schemeClr val="hlink"/>
                </a:solidFill>
              </a:rPr>
              <a:t>f</a:t>
            </a:r>
            <a:r>
              <a:rPr lang="en-US" sz="2600">
                <a:solidFill>
                  <a:schemeClr val="hlink"/>
                </a:solidFill>
              </a:rPr>
              <a:t>(</a:t>
            </a:r>
            <a:r>
              <a:rPr lang="en-US" sz="2600" i="1">
                <a:solidFill>
                  <a:schemeClr val="hlink"/>
                </a:solidFill>
              </a:rPr>
              <a:t>n</a:t>
            </a:r>
            <a:r>
              <a:rPr lang="en-US" sz="2600">
                <a:solidFill>
                  <a:schemeClr val="hlink"/>
                </a:solidFill>
              </a:rPr>
              <a:t>)</a:t>
            </a:r>
            <a:r>
              <a:rPr lang="en-US" sz="2600" i="1">
                <a:solidFill>
                  <a:schemeClr val="hlink"/>
                </a:solidFill>
              </a:rPr>
              <a:t>  = </a:t>
            </a:r>
            <a:r>
              <a:rPr lang="en-US" sz="2600">
                <a:solidFill>
                  <a:schemeClr val="hlink"/>
                </a:solidFill>
                <a:sym typeface="Symbol" pitchFamily="18" charset="2"/>
              </a:rPr>
              <a:t></a:t>
            </a:r>
            <a:r>
              <a:rPr lang="en-US" sz="2600">
                <a:solidFill>
                  <a:schemeClr val="hlink"/>
                </a:solidFill>
              </a:rPr>
              <a:t>(</a:t>
            </a:r>
            <a:r>
              <a:rPr lang="en-US" sz="2600" i="1">
                <a:solidFill>
                  <a:schemeClr val="hlink"/>
                </a:solidFill>
              </a:rPr>
              <a:t>f</a:t>
            </a:r>
            <a:r>
              <a:rPr lang="en-US" sz="2600">
                <a:solidFill>
                  <a:schemeClr val="hlink"/>
                </a:solidFill>
              </a:rPr>
              <a:t>(</a:t>
            </a:r>
            <a:r>
              <a:rPr lang="en-US" sz="2600" i="1">
                <a:solidFill>
                  <a:schemeClr val="hlink"/>
                </a:solidFill>
              </a:rPr>
              <a:t>n</a:t>
            </a:r>
            <a:r>
              <a:rPr lang="en-US" sz="2600">
                <a:solidFill>
                  <a:schemeClr val="hlink"/>
                </a:solidFill>
              </a:rPr>
              <a:t>))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60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800">
              <a:solidFill>
                <a:schemeClr val="hlink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KCS-503</a:t>
            </a:r>
            <a:endParaRPr lang="en-US"/>
          </a:p>
        </p:txBody>
      </p:sp>
      <p:sp>
        <p:nvSpPr>
          <p:cNvPr id="481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Properties</a:t>
            </a:r>
          </a:p>
        </p:txBody>
      </p:sp>
      <p:sp>
        <p:nvSpPr>
          <p:cNvPr id="481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850" y="914400"/>
            <a:ext cx="7772400" cy="5426075"/>
          </a:xfrm>
        </p:spPr>
        <p:txBody>
          <a:bodyPr/>
          <a:lstStyle/>
          <a:p>
            <a:r>
              <a:rPr lang="en-US" b="1">
                <a:solidFill>
                  <a:srgbClr val="CC0000"/>
                </a:solidFill>
              </a:rPr>
              <a:t>Symmetry</a:t>
            </a:r>
          </a:p>
          <a:p>
            <a:pPr>
              <a:buFont typeface="Wingdings" pitchFamily="2" charset="2"/>
              <a:buNone/>
            </a:pPr>
            <a:r>
              <a:rPr lang="en-US" i="1">
                <a:solidFill>
                  <a:schemeClr val="hlink"/>
                </a:solidFill>
              </a:rPr>
              <a:t>	f</a:t>
            </a:r>
            <a:r>
              <a:rPr lang="en-US">
                <a:solidFill>
                  <a:schemeClr val="hlink"/>
                </a:solidFill>
              </a:rPr>
              <a:t>(</a:t>
            </a:r>
            <a:r>
              <a:rPr lang="en-US" i="1">
                <a:solidFill>
                  <a:schemeClr val="hlink"/>
                </a:solidFill>
              </a:rPr>
              <a:t>n</a:t>
            </a:r>
            <a:r>
              <a:rPr lang="en-US">
                <a:solidFill>
                  <a:schemeClr val="hlink"/>
                </a:solidFill>
              </a:rPr>
              <a:t>)</a:t>
            </a:r>
            <a:r>
              <a:rPr lang="en-US" i="1">
                <a:solidFill>
                  <a:schemeClr val="hlink"/>
                </a:solidFill>
              </a:rPr>
              <a:t> = </a:t>
            </a:r>
            <a:r>
              <a:rPr lang="en-US">
                <a:solidFill>
                  <a:schemeClr val="hlink"/>
                </a:solidFill>
                <a:sym typeface="Symbol" pitchFamily="18" charset="2"/>
              </a:rPr>
              <a:t></a:t>
            </a:r>
            <a:r>
              <a:rPr lang="en-US">
                <a:solidFill>
                  <a:schemeClr val="hlink"/>
                </a:solidFill>
              </a:rPr>
              <a:t>(</a:t>
            </a:r>
            <a:r>
              <a:rPr lang="en-US" i="1">
                <a:solidFill>
                  <a:schemeClr val="hlink"/>
                </a:solidFill>
              </a:rPr>
              <a:t>g</a:t>
            </a:r>
            <a:r>
              <a:rPr lang="en-US">
                <a:solidFill>
                  <a:schemeClr val="hlink"/>
                </a:solidFill>
              </a:rPr>
              <a:t>(</a:t>
            </a:r>
            <a:r>
              <a:rPr lang="en-US" i="1">
                <a:solidFill>
                  <a:schemeClr val="hlink"/>
                </a:solidFill>
              </a:rPr>
              <a:t>n</a:t>
            </a:r>
            <a:r>
              <a:rPr lang="en-US">
                <a:solidFill>
                  <a:schemeClr val="hlink"/>
                </a:solidFill>
              </a:rPr>
              <a:t>))</a:t>
            </a:r>
            <a:r>
              <a:rPr lang="en-US" i="1">
                <a:solidFill>
                  <a:schemeClr val="hlink"/>
                </a:solidFill>
              </a:rPr>
              <a:t> iff</a:t>
            </a:r>
            <a:r>
              <a:rPr lang="en-US">
                <a:solidFill>
                  <a:schemeClr val="hlink"/>
                </a:solidFill>
              </a:rPr>
              <a:t> </a:t>
            </a:r>
            <a:r>
              <a:rPr lang="en-US" i="1">
                <a:solidFill>
                  <a:schemeClr val="hlink"/>
                </a:solidFill>
              </a:rPr>
              <a:t>g</a:t>
            </a:r>
            <a:r>
              <a:rPr lang="en-US">
                <a:solidFill>
                  <a:schemeClr val="hlink"/>
                </a:solidFill>
              </a:rPr>
              <a:t>(</a:t>
            </a:r>
            <a:r>
              <a:rPr lang="en-US" i="1">
                <a:solidFill>
                  <a:schemeClr val="hlink"/>
                </a:solidFill>
              </a:rPr>
              <a:t>n</a:t>
            </a:r>
            <a:r>
              <a:rPr lang="en-US">
                <a:solidFill>
                  <a:schemeClr val="hlink"/>
                </a:solidFill>
              </a:rPr>
              <a:t>)</a:t>
            </a:r>
            <a:r>
              <a:rPr lang="en-US" i="1">
                <a:solidFill>
                  <a:schemeClr val="hlink"/>
                </a:solidFill>
              </a:rPr>
              <a:t> = </a:t>
            </a:r>
            <a:r>
              <a:rPr lang="en-US">
                <a:solidFill>
                  <a:schemeClr val="hlink"/>
                </a:solidFill>
                <a:sym typeface="Symbol" pitchFamily="18" charset="2"/>
              </a:rPr>
              <a:t></a:t>
            </a:r>
            <a:r>
              <a:rPr lang="en-US">
                <a:solidFill>
                  <a:schemeClr val="hlink"/>
                </a:solidFill>
              </a:rPr>
              <a:t>(</a:t>
            </a:r>
            <a:r>
              <a:rPr lang="en-US" i="1">
                <a:solidFill>
                  <a:schemeClr val="hlink"/>
                </a:solidFill>
              </a:rPr>
              <a:t>f</a:t>
            </a:r>
            <a:r>
              <a:rPr lang="en-US">
                <a:solidFill>
                  <a:schemeClr val="hlink"/>
                </a:solidFill>
              </a:rPr>
              <a:t>(</a:t>
            </a:r>
            <a:r>
              <a:rPr lang="en-US" i="1">
                <a:solidFill>
                  <a:schemeClr val="hlink"/>
                </a:solidFill>
              </a:rPr>
              <a:t>n</a:t>
            </a:r>
            <a:r>
              <a:rPr lang="en-US">
                <a:solidFill>
                  <a:schemeClr val="hlink"/>
                </a:solidFill>
              </a:rPr>
              <a:t>))</a:t>
            </a:r>
            <a:r>
              <a:rPr lang="en-US" i="1">
                <a:solidFill>
                  <a:schemeClr val="hlink"/>
                </a:solidFill>
              </a:rPr>
              <a:t> </a:t>
            </a:r>
          </a:p>
          <a:p>
            <a:pPr algn="ctr">
              <a:spcBef>
                <a:spcPct val="0"/>
              </a:spcBef>
              <a:buFont typeface="Wingdings" pitchFamily="2" charset="2"/>
              <a:buNone/>
            </a:pPr>
            <a:endParaRPr lang="en-US">
              <a:solidFill>
                <a:schemeClr val="hlink"/>
              </a:solidFill>
            </a:endParaRPr>
          </a:p>
          <a:p>
            <a:r>
              <a:rPr lang="en-US" b="1">
                <a:solidFill>
                  <a:srgbClr val="CC0000"/>
                </a:solidFill>
              </a:rPr>
              <a:t>Complementarity</a:t>
            </a:r>
          </a:p>
          <a:p>
            <a:pPr>
              <a:buFont typeface="Wingdings" pitchFamily="2" charset="2"/>
              <a:buNone/>
            </a:pPr>
            <a:r>
              <a:rPr lang="en-US" i="1">
                <a:solidFill>
                  <a:schemeClr val="hlink"/>
                </a:solidFill>
              </a:rPr>
              <a:t>     f</a:t>
            </a:r>
            <a:r>
              <a:rPr lang="en-US">
                <a:solidFill>
                  <a:schemeClr val="hlink"/>
                </a:solidFill>
              </a:rPr>
              <a:t>(</a:t>
            </a:r>
            <a:r>
              <a:rPr lang="en-US" i="1">
                <a:solidFill>
                  <a:schemeClr val="hlink"/>
                </a:solidFill>
              </a:rPr>
              <a:t>n</a:t>
            </a:r>
            <a:r>
              <a:rPr lang="en-US">
                <a:solidFill>
                  <a:schemeClr val="hlink"/>
                </a:solidFill>
              </a:rPr>
              <a:t>)</a:t>
            </a:r>
            <a:r>
              <a:rPr lang="en-US" i="1">
                <a:solidFill>
                  <a:schemeClr val="hlink"/>
                </a:solidFill>
              </a:rPr>
              <a:t> = </a:t>
            </a:r>
            <a:r>
              <a:rPr lang="en-US" i="1">
                <a:solidFill>
                  <a:schemeClr val="hlink"/>
                </a:solidFill>
                <a:sym typeface="Symbol" pitchFamily="18" charset="2"/>
              </a:rPr>
              <a:t>O</a:t>
            </a:r>
            <a:r>
              <a:rPr lang="en-US">
                <a:solidFill>
                  <a:schemeClr val="hlink"/>
                </a:solidFill>
              </a:rPr>
              <a:t>(</a:t>
            </a:r>
            <a:r>
              <a:rPr lang="en-US" i="1">
                <a:solidFill>
                  <a:schemeClr val="hlink"/>
                </a:solidFill>
              </a:rPr>
              <a:t>g</a:t>
            </a:r>
            <a:r>
              <a:rPr lang="en-US">
                <a:solidFill>
                  <a:schemeClr val="hlink"/>
                </a:solidFill>
              </a:rPr>
              <a:t>(</a:t>
            </a:r>
            <a:r>
              <a:rPr lang="en-US" i="1">
                <a:solidFill>
                  <a:schemeClr val="hlink"/>
                </a:solidFill>
              </a:rPr>
              <a:t>n</a:t>
            </a:r>
            <a:r>
              <a:rPr lang="en-US">
                <a:solidFill>
                  <a:schemeClr val="hlink"/>
                </a:solidFill>
              </a:rPr>
              <a:t>))</a:t>
            </a:r>
            <a:r>
              <a:rPr lang="en-US" i="1">
                <a:solidFill>
                  <a:schemeClr val="hlink"/>
                </a:solidFill>
              </a:rPr>
              <a:t> iff</a:t>
            </a:r>
            <a:r>
              <a:rPr lang="en-US">
                <a:solidFill>
                  <a:schemeClr val="hlink"/>
                </a:solidFill>
              </a:rPr>
              <a:t> </a:t>
            </a:r>
            <a:r>
              <a:rPr lang="en-US" i="1">
                <a:solidFill>
                  <a:schemeClr val="hlink"/>
                </a:solidFill>
              </a:rPr>
              <a:t>g</a:t>
            </a:r>
            <a:r>
              <a:rPr lang="en-US">
                <a:solidFill>
                  <a:schemeClr val="hlink"/>
                </a:solidFill>
              </a:rPr>
              <a:t>(</a:t>
            </a:r>
            <a:r>
              <a:rPr lang="en-US" i="1">
                <a:solidFill>
                  <a:schemeClr val="hlink"/>
                </a:solidFill>
              </a:rPr>
              <a:t>n</a:t>
            </a:r>
            <a:r>
              <a:rPr lang="en-US">
                <a:solidFill>
                  <a:schemeClr val="hlink"/>
                </a:solidFill>
              </a:rPr>
              <a:t>)</a:t>
            </a:r>
            <a:r>
              <a:rPr lang="en-US" i="1">
                <a:solidFill>
                  <a:schemeClr val="hlink"/>
                </a:solidFill>
              </a:rPr>
              <a:t> = </a:t>
            </a:r>
            <a:r>
              <a:rPr lang="en-US">
                <a:solidFill>
                  <a:schemeClr val="hlink"/>
                </a:solidFill>
                <a:sym typeface="Symbol" pitchFamily="18" charset="2"/>
              </a:rPr>
              <a:t></a:t>
            </a:r>
            <a:r>
              <a:rPr lang="en-US">
                <a:solidFill>
                  <a:schemeClr val="hlink"/>
                </a:solidFill>
              </a:rPr>
              <a:t>(</a:t>
            </a:r>
            <a:r>
              <a:rPr lang="en-US" i="1">
                <a:solidFill>
                  <a:schemeClr val="hlink"/>
                </a:solidFill>
              </a:rPr>
              <a:t>f</a:t>
            </a:r>
            <a:r>
              <a:rPr lang="en-US">
                <a:solidFill>
                  <a:schemeClr val="hlink"/>
                </a:solidFill>
              </a:rPr>
              <a:t>(</a:t>
            </a:r>
            <a:r>
              <a:rPr lang="en-US" i="1">
                <a:solidFill>
                  <a:schemeClr val="hlink"/>
                </a:solidFill>
              </a:rPr>
              <a:t>n</a:t>
            </a:r>
            <a:r>
              <a:rPr lang="en-US">
                <a:solidFill>
                  <a:schemeClr val="hlink"/>
                </a:solidFill>
              </a:rPr>
              <a:t>))</a:t>
            </a:r>
            <a:r>
              <a:rPr lang="en-US" i="1">
                <a:solidFill>
                  <a:schemeClr val="hlink"/>
                </a:solidFill>
              </a:rPr>
              <a:t> </a:t>
            </a:r>
          </a:p>
          <a:p>
            <a:pPr>
              <a:buFont typeface="Wingdings" pitchFamily="2" charset="2"/>
              <a:buNone/>
            </a:pPr>
            <a:r>
              <a:rPr lang="en-US" i="1">
                <a:solidFill>
                  <a:schemeClr val="hlink"/>
                </a:solidFill>
              </a:rPr>
              <a:t>     f</a:t>
            </a:r>
            <a:r>
              <a:rPr lang="en-US">
                <a:solidFill>
                  <a:schemeClr val="hlink"/>
                </a:solidFill>
              </a:rPr>
              <a:t>(</a:t>
            </a:r>
            <a:r>
              <a:rPr lang="en-US" i="1">
                <a:solidFill>
                  <a:schemeClr val="hlink"/>
                </a:solidFill>
              </a:rPr>
              <a:t>n</a:t>
            </a:r>
            <a:r>
              <a:rPr lang="en-US">
                <a:solidFill>
                  <a:schemeClr val="hlink"/>
                </a:solidFill>
              </a:rPr>
              <a:t>)</a:t>
            </a:r>
            <a:r>
              <a:rPr lang="en-US" i="1">
                <a:solidFill>
                  <a:schemeClr val="hlink"/>
                </a:solidFill>
              </a:rPr>
              <a:t> =  </a:t>
            </a:r>
            <a:r>
              <a:rPr lang="en-US" i="1">
                <a:solidFill>
                  <a:schemeClr val="hlink"/>
                </a:solidFill>
                <a:sym typeface="Symbol" pitchFamily="18" charset="2"/>
              </a:rPr>
              <a:t>o</a:t>
            </a:r>
            <a:r>
              <a:rPr lang="en-US">
                <a:solidFill>
                  <a:schemeClr val="hlink"/>
                </a:solidFill>
              </a:rPr>
              <a:t>(</a:t>
            </a:r>
            <a:r>
              <a:rPr lang="en-US" i="1">
                <a:solidFill>
                  <a:schemeClr val="hlink"/>
                </a:solidFill>
              </a:rPr>
              <a:t>g</a:t>
            </a:r>
            <a:r>
              <a:rPr lang="en-US">
                <a:solidFill>
                  <a:schemeClr val="hlink"/>
                </a:solidFill>
              </a:rPr>
              <a:t>(</a:t>
            </a:r>
            <a:r>
              <a:rPr lang="en-US" i="1">
                <a:solidFill>
                  <a:schemeClr val="hlink"/>
                </a:solidFill>
              </a:rPr>
              <a:t>n</a:t>
            </a:r>
            <a:r>
              <a:rPr lang="en-US">
                <a:solidFill>
                  <a:schemeClr val="hlink"/>
                </a:solidFill>
              </a:rPr>
              <a:t>))</a:t>
            </a:r>
            <a:r>
              <a:rPr lang="en-US" i="1">
                <a:solidFill>
                  <a:schemeClr val="hlink"/>
                </a:solidFill>
              </a:rPr>
              <a:t> iff</a:t>
            </a:r>
            <a:r>
              <a:rPr lang="en-US">
                <a:solidFill>
                  <a:schemeClr val="hlink"/>
                </a:solidFill>
              </a:rPr>
              <a:t> </a:t>
            </a:r>
            <a:r>
              <a:rPr lang="en-US" i="1">
                <a:solidFill>
                  <a:schemeClr val="hlink"/>
                </a:solidFill>
              </a:rPr>
              <a:t>g</a:t>
            </a:r>
            <a:r>
              <a:rPr lang="en-US">
                <a:solidFill>
                  <a:schemeClr val="hlink"/>
                </a:solidFill>
              </a:rPr>
              <a:t>(</a:t>
            </a:r>
            <a:r>
              <a:rPr lang="en-US" i="1">
                <a:solidFill>
                  <a:schemeClr val="hlink"/>
                </a:solidFill>
              </a:rPr>
              <a:t>n</a:t>
            </a:r>
            <a:r>
              <a:rPr lang="en-US">
                <a:solidFill>
                  <a:schemeClr val="hlink"/>
                </a:solidFill>
              </a:rPr>
              <a:t>)</a:t>
            </a:r>
            <a:r>
              <a:rPr lang="en-US" i="1">
                <a:solidFill>
                  <a:schemeClr val="hlink"/>
                </a:solidFill>
              </a:rPr>
              <a:t> = </a:t>
            </a:r>
            <a:r>
              <a:rPr lang="en-US" i="1">
                <a:solidFill>
                  <a:schemeClr val="hlink"/>
                </a:solidFill>
                <a:latin typeface="Symbol" pitchFamily="18" charset="2"/>
                <a:sym typeface="Symbol" pitchFamily="18" charset="2"/>
              </a:rPr>
              <a:t>w</a:t>
            </a:r>
            <a:r>
              <a:rPr lang="en-US">
                <a:solidFill>
                  <a:schemeClr val="hlink"/>
                </a:solidFill>
              </a:rPr>
              <a:t>((</a:t>
            </a:r>
            <a:r>
              <a:rPr lang="en-US" i="1">
                <a:solidFill>
                  <a:schemeClr val="hlink"/>
                </a:solidFill>
              </a:rPr>
              <a:t>f</a:t>
            </a:r>
            <a:r>
              <a:rPr lang="en-US">
                <a:solidFill>
                  <a:schemeClr val="hlink"/>
                </a:solidFill>
              </a:rPr>
              <a:t>(</a:t>
            </a:r>
            <a:r>
              <a:rPr lang="en-US" i="1">
                <a:solidFill>
                  <a:schemeClr val="hlink"/>
                </a:solidFill>
              </a:rPr>
              <a:t>n</a:t>
            </a:r>
            <a:r>
              <a:rPr lang="en-US">
                <a:solidFill>
                  <a:schemeClr val="hlink"/>
                </a:solidFill>
              </a:rPr>
              <a:t>))</a:t>
            </a:r>
            <a:r>
              <a:rPr lang="en-US" i="1">
                <a:solidFill>
                  <a:schemeClr val="hlink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2" name="Rectangle 1026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Common Functions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KCS-503</a:t>
            </a:r>
            <a:endParaRPr lang="en-US"/>
          </a:p>
        </p:txBody>
      </p:sp>
      <p:sp>
        <p:nvSpPr>
          <p:cNvPr id="461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Monotonicity</a:t>
            </a:r>
          </a:p>
        </p:txBody>
      </p:sp>
      <p:sp>
        <p:nvSpPr>
          <p:cNvPr id="461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/>
              <a:t>f</a:t>
            </a:r>
            <a:r>
              <a:rPr lang="en-US"/>
              <a:t>(</a:t>
            </a:r>
            <a:r>
              <a:rPr lang="en-US" i="1"/>
              <a:t>n</a:t>
            </a:r>
            <a:r>
              <a:rPr lang="en-US"/>
              <a:t>) is </a:t>
            </a:r>
          </a:p>
          <a:p>
            <a:pPr lvl="1"/>
            <a:r>
              <a:rPr lang="en-US" b="1">
                <a:solidFill>
                  <a:srgbClr val="CC0000"/>
                </a:solidFill>
              </a:rPr>
              <a:t>monotonically increasing</a:t>
            </a:r>
            <a:r>
              <a:rPr lang="en-US"/>
              <a:t> if </a:t>
            </a:r>
            <a:r>
              <a:rPr lang="en-US" i="1"/>
              <a:t>m </a:t>
            </a:r>
            <a:r>
              <a:rPr lang="en-US">
                <a:sym typeface="Symbol" pitchFamily="18" charset="2"/>
              </a:rPr>
              <a:t> </a:t>
            </a:r>
            <a:r>
              <a:rPr lang="en-US" i="1">
                <a:sym typeface="Symbol" pitchFamily="18" charset="2"/>
              </a:rPr>
              <a:t>n </a:t>
            </a:r>
            <a:r>
              <a:rPr lang="en-US">
                <a:sym typeface="Symbol" pitchFamily="18" charset="2"/>
              </a:rPr>
              <a:t> </a:t>
            </a:r>
            <a:r>
              <a:rPr lang="en-US" i="1">
                <a:sym typeface="Symbol" pitchFamily="18" charset="2"/>
              </a:rPr>
              <a:t>f</a:t>
            </a:r>
            <a:r>
              <a:rPr lang="en-US">
                <a:sym typeface="Symbol" pitchFamily="18" charset="2"/>
              </a:rPr>
              <a:t>(</a:t>
            </a:r>
            <a:r>
              <a:rPr lang="en-US" i="1">
                <a:sym typeface="Symbol" pitchFamily="18" charset="2"/>
              </a:rPr>
              <a:t>m</a:t>
            </a:r>
            <a:r>
              <a:rPr lang="en-US">
                <a:sym typeface="Symbol" pitchFamily="18" charset="2"/>
              </a:rPr>
              <a:t>)  </a:t>
            </a:r>
            <a:r>
              <a:rPr lang="en-US" i="1">
                <a:sym typeface="Symbol" pitchFamily="18" charset="2"/>
              </a:rPr>
              <a:t>f</a:t>
            </a:r>
            <a:r>
              <a:rPr lang="en-US">
                <a:sym typeface="Symbol" pitchFamily="18" charset="2"/>
              </a:rPr>
              <a:t>(</a:t>
            </a:r>
            <a:r>
              <a:rPr lang="en-US" i="1">
                <a:sym typeface="Symbol" pitchFamily="18" charset="2"/>
              </a:rPr>
              <a:t>n</a:t>
            </a:r>
            <a:r>
              <a:rPr lang="en-US">
                <a:sym typeface="Symbol" pitchFamily="18" charset="2"/>
              </a:rPr>
              <a:t>).</a:t>
            </a:r>
          </a:p>
          <a:p>
            <a:pPr lvl="1"/>
            <a:r>
              <a:rPr lang="en-US" b="1">
                <a:solidFill>
                  <a:srgbClr val="CC0000"/>
                </a:solidFill>
              </a:rPr>
              <a:t>monotonically decreasing</a:t>
            </a:r>
            <a:r>
              <a:rPr lang="en-US"/>
              <a:t> if </a:t>
            </a:r>
            <a:r>
              <a:rPr lang="en-US" i="1"/>
              <a:t>m </a:t>
            </a:r>
            <a:r>
              <a:rPr lang="en-US">
                <a:sym typeface="Symbol" pitchFamily="18" charset="2"/>
              </a:rPr>
              <a:t> </a:t>
            </a:r>
            <a:r>
              <a:rPr lang="en-US" i="1">
                <a:sym typeface="Symbol" pitchFamily="18" charset="2"/>
              </a:rPr>
              <a:t>n </a:t>
            </a:r>
            <a:r>
              <a:rPr lang="en-US">
                <a:sym typeface="Symbol" pitchFamily="18" charset="2"/>
              </a:rPr>
              <a:t> </a:t>
            </a:r>
            <a:r>
              <a:rPr lang="en-US" i="1">
                <a:sym typeface="Symbol" pitchFamily="18" charset="2"/>
              </a:rPr>
              <a:t>f</a:t>
            </a:r>
            <a:r>
              <a:rPr lang="en-US">
                <a:sym typeface="Symbol" pitchFamily="18" charset="2"/>
              </a:rPr>
              <a:t>(</a:t>
            </a:r>
            <a:r>
              <a:rPr lang="en-US" i="1">
                <a:sym typeface="Symbol" pitchFamily="18" charset="2"/>
              </a:rPr>
              <a:t>m</a:t>
            </a:r>
            <a:r>
              <a:rPr lang="en-US">
                <a:sym typeface="Symbol" pitchFamily="18" charset="2"/>
              </a:rPr>
              <a:t>)  </a:t>
            </a:r>
            <a:r>
              <a:rPr lang="en-US" i="1">
                <a:sym typeface="Symbol" pitchFamily="18" charset="2"/>
              </a:rPr>
              <a:t>f</a:t>
            </a:r>
            <a:r>
              <a:rPr lang="en-US">
                <a:sym typeface="Symbol" pitchFamily="18" charset="2"/>
              </a:rPr>
              <a:t>(</a:t>
            </a:r>
            <a:r>
              <a:rPr lang="en-US" i="1">
                <a:sym typeface="Symbol" pitchFamily="18" charset="2"/>
              </a:rPr>
              <a:t>n</a:t>
            </a:r>
            <a:r>
              <a:rPr lang="en-US">
                <a:sym typeface="Symbol" pitchFamily="18" charset="2"/>
              </a:rPr>
              <a:t>).</a:t>
            </a:r>
          </a:p>
          <a:p>
            <a:pPr lvl="1"/>
            <a:r>
              <a:rPr lang="en-US" b="1">
                <a:solidFill>
                  <a:srgbClr val="CC0000"/>
                </a:solidFill>
              </a:rPr>
              <a:t>strictly increasing</a:t>
            </a:r>
            <a:r>
              <a:rPr lang="en-US"/>
              <a:t> if </a:t>
            </a:r>
            <a:r>
              <a:rPr lang="en-US" i="1"/>
              <a:t>m </a:t>
            </a:r>
            <a:r>
              <a:rPr lang="en-US">
                <a:sym typeface="Symbol" pitchFamily="18" charset="2"/>
              </a:rPr>
              <a:t>&lt; </a:t>
            </a:r>
            <a:r>
              <a:rPr lang="en-US" i="1">
                <a:sym typeface="Symbol" pitchFamily="18" charset="2"/>
              </a:rPr>
              <a:t>n </a:t>
            </a:r>
            <a:r>
              <a:rPr lang="en-US">
                <a:sym typeface="Symbol" pitchFamily="18" charset="2"/>
              </a:rPr>
              <a:t> </a:t>
            </a:r>
            <a:r>
              <a:rPr lang="en-US" i="1">
                <a:sym typeface="Symbol" pitchFamily="18" charset="2"/>
              </a:rPr>
              <a:t>f</a:t>
            </a:r>
            <a:r>
              <a:rPr lang="en-US">
                <a:sym typeface="Symbol" pitchFamily="18" charset="2"/>
              </a:rPr>
              <a:t>(</a:t>
            </a:r>
            <a:r>
              <a:rPr lang="en-US" i="1">
                <a:sym typeface="Symbol" pitchFamily="18" charset="2"/>
              </a:rPr>
              <a:t>m</a:t>
            </a:r>
            <a:r>
              <a:rPr lang="en-US">
                <a:sym typeface="Symbol" pitchFamily="18" charset="2"/>
              </a:rPr>
              <a:t>) &lt; </a:t>
            </a:r>
            <a:r>
              <a:rPr lang="en-US" i="1">
                <a:sym typeface="Symbol" pitchFamily="18" charset="2"/>
              </a:rPr>
              <a:t>f</a:t>
            </a:r>
            <a:r>
              <a:rPr lang="en-US">
                <a:sym typeface="Symbol" pitchFamily="18" charset="2"/>
              </a:rPr>
              <a:t>(</a:t>
            </a:r>
            <a:r>
              <a:rPr lang="en-US" i="1">
                <a:sym typeface="Symbol" pitchFamily="18" charset="2"/>
              </a:rPr>
              <a:t>n</a:t>
            </a:r>
            <a:r>
              <a:rPr lang="en-US">
                <a:sym typeface="Symbol" pitchFamily="18" charset="2"/>
              </a:rPr>
              <a:t>).</a:t>
            </a:r>
          </a:p>
          <a:p>
            <a:pPr lvl="1"/>
            <a:r>
              <a:rPr lang="en-US" b="1">
                <a:solidFill>
                  <a:srgbClr val="CC0000"/>
                </a:solidFill>
              </a:rPr>
              <a:t>strictly decreasing</a:t>
            </a:r>
            <a:r>
              <a:rPr lang="en-US"/>
              <a:t> if </a:t>
            </a:r>
            <a:r>
              <a:rPr lang="en-US" i="1"/>
              <a:t>m </a:t>
            </a:r>
            <a:r>
              <a:rPr lang="en-US">
                <a:sym typeface="Symbol" pitchFamily="18" charset="2"/>
              </a:rPr>
              <a:t>&gt; </a:t>
            </a:r>
            <a:r>
              <a:rPr lang="en-US" i="1">
                <a:sym typeface="Symbol" pitchFamily="18" charset="2"/>
              </a:rPr>
              <a:t>n </a:t>
            </a:r>
            <a:r>
              <a:rPr lang="en-US">
                <a:sym typeface="Symbol" pitchFamily="18" charset="2"/>
              </a:rPr>
              <a:t> </a:t>
            </a:r>
            <a:r>
              <a:rPr lang="en-US" i="1">
                <a:sym typeface="Symbol" pitchFamily="18" charset="2"/>
              </a:rPr>
              <a:t>f</a:t>
            </a:r>
            <a:r>
              <a:rPr lang="en-US">
                <a:sym typeface="Symbol" pitchFamily="18" charset="2"/>
              </a:rPr>
              <a:t>(</a:t>
            </a:r>
            <a:r>
              <a:rPr lang="en-US" i="1">
                <a:sym typeface="Symbol" pitchFamily="18" charset="2"/>
              </a:rPr>
              <a:t>m</a:t>
            </a:r>
            <a:r>
              <a:rPr lang="en-US">
                <a:sym typeface="Symbol" pitchFamily="18" charset="2"/>
              </a:rPr>
              <a:t>) &gt; </a:t>
            </a:r>
            <a:r>
              <a:rPr lang="en-US" i="1">
                <a:sym typeface="Symbol" pitchFamily="18" charset="2"/>
              </a:rPr>
              <a:t>f</a:t>
            </a:r>
            <a:r>
              <a:rPr lang="en-US">
                <a:sym typeface="Symbol" pitchFamily="18" charset="2"/>
              </a:rPr>
              <a:t>(</a:t>
            </a:r>
            <a:r>
              <a:rPr lang="en-US" i="1">
                <a:sym typeface="Symbol" pitchFamily="18" charset="2"/>
              </a:rPr>
              <a:t>n</a:t>
            </a:r>
            <a:r>
              <a:rPr lang="en-US">
                <a:sym typeface="Symbol" pitchFamily="18" charset="2"/>
              </a:rPr>
              <a:t>).</a:t>
            </a:r>
          </a:p>
          <a:p>
            <a:pPr lvl="1"/>
            <a:endParaRPr lang="en-US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KCS-503</a:t>
            </a:r>
            <a:endParaRPr lang="en-US"/>
          </a:p>
        </p:txBody>
      </p:sp>
      <p:sp>
        <p:nvSpPr>
          <p:cNvPr id="467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Exponentials</a:t>
            </a:r>
          </a:p>
        </p:txBody>
      </p:sp>
      <p:sp>
        <p:nvSpPr>
          <p:cNvPr id="467972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>
                <a:solidFill>
                  <a:srgbClr val="CC0000"/>
                </a:solidFill>
              </a:rPr>
              <a:t>Useful Identities:</a:t>
            </a:r>
          </a:p>
          <a:p>
            <a:endParaRPr lang="en-US" b="1">
              <a:solidFill>
                <a:srgbClr val="CC0000"/>
              </a:solidFill>
            </a:endParaRPr>
          </a:p>
          <a:p>
            <a:endParaRPr lang="en-US" b="1">
              <a:solidFill>
                <a:srgbClr val="CC0000"/>
              </a:solidFill>
            </a:endParaRPr>
          </a:p>
          <a:p>
            <a:endParaRPr lang="en-US" b="1">
              <a:solidFill>
                <a:srgbClr val="CC0000"/>
              </a:solidFill>
            </a:endParaRPr>
          </a:p>
          <a:p>
            <a:endParaRPr lang="en-US" b="1">
              <a:solidFill>
                <a:srgbClr val="CC0000"/>
              </a:solidFill>
            </a:endParaRPr>
          </a:p>
          <a:p>
            <a:r>
              <a:rPr lang="en-US" b="1">
                <a:solidFill>
                  <a:srgbClr val="CC0000"/>
                </a:solidFill>
              </a:rPr>
              <a:t>Exponentials and polynomials</a:t>
            </a:r>
          </a:p>
          <a:p>
            <a:endParaRPr lang="en-US" b="1">
              <a:solidFill>
                <a:srgbClr val="CC0000"/>
              </a:solidFill>
            </a:endParaRPr>
          </a:p>
        </p:txBody>
      </p:sp>
      <p:graphicFrame>
        <p:nvGraphicFramePr>
          <p:cNvPr id="467973" name="Object 5"/>
          <p:cNvGraphicFramePr>
            <a:graphicFrameLocks noChangeAspect="1"/>
          </p:cNvGraphicFramePr>
          <p:nvPr/>
        </p:nvGraphicFramePr>
        <p:xfrm>
          <a:off x="1997075" y="2039938"/>
          <a:ext cx="1473200" cy="1651000"/>
        </p:xfrm>
        <a:graphic>
          <a:graphicData uri="http://schemas.openxmlformats.org/presentationml/2006/ole">
            <p:oleObj spid="_x0000_s467973" name="Equation" r:id="rId3" imgW="1473120" imgH="1650960" progId="Equation.3">
              <p:embed/>
            </p:oleObj>
          </a:graphicData>
        </a:graphic>
      </p:graphicFrame>
      <p:graphicFrame>
        <p:nvGraphicFramePr>
          <p:cNvPr id="467975" name="Object 7"/>
          <p:cNvGraphicFramePr>
            <a:graphicFrameLocks noChangeAspect="1"/>
          </p:cNvGraphicFramePr>
          <p:nvPr/>
        </p:nvGraphicFramePr>
        <p:xfrm>
          <a:off x="1806575" y="4851400"/>
          <a:ext cx="1663700" cy="1244600"/>
        </p:xfrm>
        <a:graphic>
          <a:graphicData uri="http://schemas.openxmlformats.org/presentationml/2006/ole">
            <p:oleObj spid="_x0000_s467975" name="Equation" r:id="rId4" imgW="1663560" imgH="12445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KCS-503</a:t>
            </a:r>
            <a:endParaRPr lang="en-US"/>
          </a:p>
        </p:txBody>
      </p:sp>
      <p:sp>
        <p:nvSpPr>
          <p:cNvPr id="449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Logarithms </a:t>
            </a:r>
          </a:p>
        </p:txBody>
      </p:sp>
      <p:sp>
        <p:nvSpPr>
          <p:cNvPr id="449543" name="Rectangle 7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i="1"/>
              <a:t>x</a:t>
            </a:r>
            <a:r>
              <a:rPr lang="en-US"/>
              <a:t> = log</a:t>
            </a:r>
            <a:r>
              <a:rPr lang="en-US" i="1" baseline="-25000"/>
              <a:t>b</a:t>
            </a:r>
            <a:r>
              <a:rPr lang="en-US" i="1"/>
              <a:t>a</a:t>
            </a:r>
            <a:r>
              <a:rPr lang="en-US"/>
              <a:t> is the </a:t>
            </a:r>
            <a:br>
              <a:rPr lang="en-US"/>
            </a:br>
            <a:r>
              <a:rPr lang="en-US"/>
              <a:t>exponent for </a:t>
            </a:r>
            <a:r>
              <a:rPr lang="en-US" i="1"/>
              <a:t>a </a:t>
            </a:r>
            <a:r>
              <a:rPr lang="en-US"/>
              <a:t>= </a:t>
            </a:r>
            <a:r>
              <a:rPr lang="en-US" i="1"/>
              <a:t>b</a:t>
            </a:r>
            <a:r>
              <a:rPr lang="en-US" i="1" baseline="30000"/>
              <a:t>x</a:t>
            </a:r>
            <a:r>
              <a:rPr lang="en-US" i="1"/>
              <a:t>.</a:t>
            </a:r>
          </a:p>
          <a:p>
            <a:pPr>
              <a:buFont typeface="Wingdings" pitchFamily="2" charset="2"/>
              <a:buNone/>
            </a:pPr>
            <a:endParaRPr lang="en-US" sz="2400"/>
          </a:p>
          <a:p>
            <a:pPr>
              <a:buFont typeface="Wingdings" pitchFamily="2" charset="2"/>
              <a:buNone/>
            </a:pPr>
            <a:r>
              <a:rPr lang="en-US" sz="2400"/>
              <a:t>Natural log:</a:t>
            </a:r>
            <a:r>
              <a:rPr lang="en-US"/>
              <a:t> ln</a:t>
            </a:r>
            <a:r>
              <a:rPr lang="en-US" i="1"/>
              <a:t> a = </a:t>
            </a:r>
            <a:r>
              <a:rPr lang="en-US"/>
              <a:t>log</a:t>
            </a:r>
            <a:r>
              <a:rPr lang="en-US" i="1" baseline="-25000"/>
              <a:t>e</a:t>
            </a:r>
            <a:r>
              <a:rPr lang="en-US" i="1"/>
              <a:t>a</a:t>
            </a:r>
          </a:p>
          <a:p>
            <a:pPr>
              <a:buFont typeface="Wingdings" pitchFamily="2" charset="2"/>
              <a:buNone/>
            </a:pPr>
            <a:r>
              <a:rPr lang="en-US" sz="2400"/>
              <a:t>Binary log:</a:t>
            </a:r>
            <a:r>
              <a:rPr lang="en-US"/>
              <a:t> lg</a:t>
            </a:r>
            <a:r>
              <a:rPr lang="en-US" i="1"/>
              <a:t> a = </a:t>
            </a:r>
            <a:r>
              <a:rPr lang="en-US"/>
              <a:t>log</a:t>
            </a:r>
            <a:r>
              <a:rPr lang="en-US" i="1" baseline="-25000"/>
              <a:t>2</a:t>
            </a:r>
            <a:r>
              <a:rPr lang="en-US" i="1"/>
              <a:t>a</a:t>
            </a:r>
          </a:p>
          <a:p>
            <a:pPr>
              <a:buFont typeface="Wingdings" pitchFamily="2" charset="2"/>
              <a:buNone/>
            </a:pPr>
            <a:endParaRPr lang="en-US" i="1"/>
          </a:p>
          <a:p>
            <a:pPr>
              <a:buFont typeface="Wingdings" pitchFamily="2" charset="2"/>
              <a:buNone/>
            </a:pPr>
            <a:r>
              <a:rPr lang="en-US"/>
              <a:t>lg</a:t>
            </a:r>
            <a:r>
              <a:rPr lang="en-US" baseline="30000"/>
              <a:t>2</a:t>
            </a:r>
            <a:r>
              <a:rPr lang="en-US" i="1"/>
              <a:t>a = </a:t>
            </a:r>
            <a:r>
              <a:rPr lang="en-US"/>
              <a:t>(lg</a:t>
            </a:r>
            <a:r>
              <a:rPr lang="en-US" i="1"/>
              <a:t> a</a:t>
            </a:r>
            <a:r>
              <a:rPr lang="en-US"/>
              <a:t>)</a:t>
            </a:r>
            <a:r>
              <a:rPr lang="en-US" baseline="30000"/>
              <a:t>2</a:t>
            </a:r>
          </a:p>
          <a:p>
            <a:pPr>
              <a:buFont typeface="Wingdings" pitchFamily="2" charset="2"/>
              <a:buNone/>
            </a:pPr>
            <a:r>
              <a:rPr lang="en-US"/>
              <a:t>lg</a:t>
            </a:r>
            <a:r>
              <a:rPr lang="en-US" i="1"/>
              <a:t> </a:t>
            </a:r>
            <a:r>
              <a:rPr lang="en-US"/>
              <a:t>lg</a:t>
            </a:r>
            <a:r>
              <a:rPr lang="en-US" i="1"/>
              <a:t> a </a:t>
            </a:r>
            <a:r>
              <a:rPr lang="en-US" baseline="30000"/>
              <a:t> </a:t>
            </a:r>
            <a:r>
              <a:rPr lang="en-US"/>
              <a:t>=</a:t>
            </a:r>
            <a:r>
              <a:rPr lang="en-US" baseline="30000"/>
              <a:t>  </a:t>
            </a:r>
            <a:r>
              <a:rPr lang="en-US"/>
              <a:t>lg</a:t>
            </a:r>
            <a:r>
              <a:rPr lang="en-US" i="1"/>
              <a:t> </a:t>
            </a:r>
            <a:r>
              <a:rPr lang="en-US"/>
              <a:t>(lg</a:t>
            </a:r>
            <a:r>
              <a:rPr lang="en-US" i="1"/>
              <a:t> a</a:t>
            </a:r>
            <a:r>
              <a:rPr lang="en-US"/>
              <a:t>)</a:t>
            </a:r>
          </a:p>
          <a:p>
            <a:pPr>
              <a:buFont typeface="Wingdings" pitchFamily="2" charset="2"/>
              <a:buNone/>
            </a:pPr>
            <a:endParaRPr lang="en-US" i="1"/>
          </a:p>
        </p:txBody>
      </p:sp>
      <p:sp>
        <p:nvSpPr>
          <p:cNvPr id="449544" name="Rectangle 8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49541" name="Object 5"/>
          <p:cNvGraphicFramePr>
            <a:graphicFrameLocks noChangeAspect="1"/>
          </p:cNvGraphicFramePr>
          <p:nvPr/>
        </p:nvGraphicFramePr>
        <p:xfrm>
          <a:off x="4548188" y="865188"/>
          <a:ext cx="4173537" cy="5532437"/>
        </p:xfrm>
        <a:graphic>
          <a:graphicData uri="http://schemas.openxmlformats.org/presentationml/2006/ole">
            <p:oleObj spid="_x0000_s449541" name="Equation" r:id="rId3" imgW="1562040" imgH="20700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KCS-503</a:t>
            </a:r>
            <a:endParaRPr lang="en-US"/>
          </a:p>
        </p:txBody>
      </p:sp>
      <p:sp>
        <p:nvSpPr>
          <p:cNvPr id="477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Logarithms and exponentials – Bases </a:t>
            </a:r>
          </a:p>
        </p:txBody>
      </p:sp>
      <p:sp>
        <p:nvSpPr>
          <p:cNvPr id="477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458200" cy="5181600"/>
          </a:xfrm>
        </p:spPr>
        <p:txBody>
          <a:bodyPr/>
          <a:lstStyle/>
          <a:p>
            <a:r>
              <a:rPr lang="en-US"/>
              <a:t>If the base of a logarithm is changed from one constant to another, the value is altered by a constant factor.</a:t>
            </a:r>
          </a:p>
          <a:p>
            <a:pPr lvl="1"/>
            <a:r>
              <a:rPr lang="en-US" b="1" u="sng">
                <a:solidFill>
                  <a:schemeClr val="hlink"/>
                </a:solidFill>
              </a:rPr>
              <a:t>Ex:</a:t>
            </a:r>
            <a:r>
              <a:rPr lang="en-US"/>
              <a:t> log</a:t>
            </a:r>
            <a:r>
              <a:rPr lang="en-US" baseline="-25000"/>
              <a:t>10</a:t>
            </a:r>
            <a:r>
              <a:rPr lang="en-US"/>
              <a:t> </a:t>
            </a:r>
            <a:r>
              <a:rPr lang="en-US" i="1"/>
              <a:t>n</a:t>
            </a:r>
            <a:r>
              <a:rPr lang="en-US"/>
              <a:t> * </a:t>
            </a:r>
            <a:r>
              <a:rPr lang="en-US" b="1">
                <a:solidFill>
                  <a:srgbClr val="CC0000"/>
                </a:solidFill>
              </a:rPr>
              <a:t>log</a:t>
            </a:r>
            <a:r>
              <a:rPr lang="en-US" b="1" baseline="-25000">
                <a:solidFill>
                  <a:srgbClr val="CC0000"/>
                </a:solidFill>
              </a:rPr>
              <a:t>2</a:t>
            </a:r>
            <a:r>
              <a:rPr lang="en-US" b="1">
                <a:solidFill>
                  <a:srgbClr val="CC0000"/>
                </a:solidFill>
              </a:rPr>
              <a:t>10</a:t>
            </a:r>
            <a:r>
              <a:rPr lang="en-US"/>
              <a:t> = log</a:t>
            </a:r>
            <a:r>
              <a:rPr lang="en-US" baseline="-25000"/>
              <a:t>2</a:t>
            </a:r>
            <a:r>
              <a:rPr lang="en-US"/>
              <a:t> </a:t>
            </a:r>
            <a:r>
              <a:rPr lang="en-US" i="1"/>
              <a:t>n.</a:t>
            </a:r>
          </a:p>
          <a:p>
            <a:pPr lvl="1"/>
            <a:r>
              <a:rPr lang="en-US"/>
              <a:t>Base of logarithm is not an issue in asymptotic notation.</a:t>
            </a:r>
          </a:p>
          <a:p>
            <a:r>
              <a:rPr lang="en-US"/>
              <a:t>Exponentials with different bases differ by a exponential factor (not a constant factor).</a:t>
            </a:r>
          </a:p>
          <a:p>
            <a:pPr lvl="1"/>
            <a:r>
              <a:rPr lang="en-US" b="1" u="sng">
                <a:solidFill>
                  <a:schemeClr val="hlink"/>
                </a:solidFill>
              </a:rPr>
              <a:t>Ex: </a:t>
            </a:r>
            <a:r>
              <a:rPr lang="en-US"/>
              <a:t>2</a:t>
            </a:r>
            <a:r>
              <a:rPr lang="en-US" i="1" baseline="30000"/>
              <a:t>n</a:t>
            </a:r>
            <a:r>
              <a:rPr lang="en-US" i="1"/>
              <a:t> </a:t>
            </a:r>
            <a:r>
              <a:rPr lang="en-US"/>
              <a:t>= </a:t>
            </a:r>
            <a:r>
              <a:rPr lang="en-US" b="1">
                <a:solidFill>
                  <a:srgbClr val="CC0000"/>
                </a:solidFill>
              </a:rPr>
              <a:t>(2/3)</a:t>
            </a:r>
            <a:r>
              <a:rPr lang="en-US" b="1" i="1" baseline="30000">
                <a:solidFill>
                  <a:srgbClr val="CC0000"/>
                </a:solidFill>
              </a:rPr>
              <a:t>n</a:t>
            </a:r>
            <a:r>
              <a:rPr lang="en-US"/>
              <a:t>*3</a:t>
            </a:r>
            <a:r>
              <a:rPr lang="en-US" i="1" baseline="30000"/>
              <a:t>n</a:t>
            </a:r>
            <a:r>
              <a:rPr lang="en-US" i="1"/>
              <a:t>.</a:t>
            </a:r>
            <a:endParaRPr lang="en-US" b="1" i="1" u="sng">
              <a:solidFill>
                <a:schemeClr val="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KCS-503</a:t>
            </a:r>
            <a:endParaRPr lang="en-US"/>
          </a:p>
        </p:txBody>
      </p:sp>
      <p:sp>
        <p:nvSpPr>
          <p:cNvPr id="392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Polylogarithms</a:t>
            </a:r>
          </a:p>
        </p:txBody>
      </p:sp>
      <p:sp>
        <p:nvSpPr>
          <p:cNvPr id="392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b="1">
                <a:solidFill>
                  <a:srgbClr val="CC0000"/>
                </a:solidFill>
              </a:rPr>
              <a:t>For </a:t>
            </a:r>
            <a:r>
              <a:rPr lang="en-US" sz="2800" b="1" i="1">
                <a:solidFill>
                  <a:srgbClr val="CC0000"/>
                </a:solidFill>
              </a:rPr>
              <a:t>a </a:t>
            </a:r>
            <a:r>
              <a:rPr lang="en-US" sz="2800" b="1">
                <a:solidFill>
                  <a:srgbClr val="CC0000"/>
                </a:solidFill>
                <a:latin typeface="Symbol" pitchFamily="18" charset="2"/>
              </a:rPr>
              <a:t>³</a:t>
            </a:r>
            <a:r>
              <a:rPr lang="en-US" sz="2800" b="1" i="1">
                <a:solidFill>
                  <a:srgbClr val="CC0000"/>
                </a:solidFill>
              </a:rPr>
              <a:t> </a:t>
            </a:r>
            <a:r>
              <a:rPr lang="en-US" sz="2800" b="1">
                <a:solidFill>
                  <a:srgbClr val="CC0000"/>
                </a:solidFill>
              </a:rPr>
              <a:t>0, </a:t>
            </a:r>
            <a:r>
              <a:rPr lang="en-US" sz="2800" b="1" i="1">
                <a:solidFill>
                  <a:srgbClr val="CC0000"/>
                </a:solidFill>
              </a:rPr>
              <a:t>b</a:t>
            </a:r>
            <a:r>
              <a:rPr lang="en-US" sz="2800" b="1">
                <a:solidFill>
                  <a:srgbClr val="CC0000"/>
                </a:solidFill>
              </a:rPr>
              <a:t> &gt; 0,</a:t>
            </a:r>
            <a:r>
              <a:rPr lang="en-US" sz="2800"/>
              <a:t> lim </a:t>
            </a:r>
            <a:r>
              <a:rPr lang="en-US" sz="2400" i="1" baseline="-25000"/>
              <a:t>n</a:t>
            </a:r>
            <a:r>
              <a:rPr lang="en-US" sz="2400" baseline="-25000">
                <a:sym typeface="Symbol" pitchFamily="18" charset="2"/>
              </a:rPr>
              <a:t></a:t>
            </a:r>
            <a:r>
              <a:rPr lang="en-US" sz="2800" i="1"/>
              <a:t> </a:t>
            </a:r>
            <a:r>
              <a:rPr lang="en-US" sz="2800">
                <a:sym typeface="Symbol" pitchFamily="18" charset="2"/>
              </a:rPr>
              <a:t>( </a:t>
            </a:r>
            <a:r>
              <a:rPr lang="en-US" sz="2800"/>
              <a:t>lg</a:t>
            </a:r>
            <a:r>
              <a:rPr lang="en-US" sz="2800" i="1" baseline="30000"/>
              <a:t>a</a:t>
            </a:r>
            <a:r>
              <a:rPr lang="en-US" sz="2800" baseline="30000"/>
              <a:t> </a:t>
            </a:r>
            <a:r>
              <a:rPr lang="en-US" sz="2800" i="1"/>
              <a:t>n</a:t>
            </a:r>
            <a:r>
              <a:rPr lang="en-US" sz="2800"/>
              <a:t> / </a:t>
            </a:r>
            <a:r>
              <a:rPr lang="en-US" sz="2800" i="1"/>
              <a:t>n</a:t>
            </a:r>
            <a:r>
              <a:rPr lang="en-US" sz="2800" i="1" baseline="30000"/>
              <a:t>b </a:t>
            </a:r>
            <a:r>
              <a:rPr lang="en-US" sz="2800"/>
              <a:t>) = 0, </a:t>
            </a:r>
            <a:br>
              <a:rPr lang="en-US" sz="2800"/>
            </a:br>
            <a:r>
              <a:rPr lang="en-US" sz="2800"/>
              <a:t>so lg</a:t>
            </a:r>
            <a:r>
              <a:rPr lang="en-US" sz="2800" i="1" baseline="30000"/>
              <a:t>a</a:t>
            </a:r>
            <a:r>
              <a:rPr lang="en-US" sz="2800" baseline="30000"/>
              <a:t> </a:t>
            </a:r>
            <a:r>
              <a:rPr lang="en-US" sz="2800" i="1"/>
              <a:t>n</a:t>
            </a:r>
            <a:r>
              <a:rPr lang="en-US" sz="2800"/>
              <a:t> = </a:t>
            </a:r>
            <a:r>
              <a:rPr lang="en-US" sz="2800" i="1"/>
              <a:t>o</a:t>
            </a:r>
            <a:r>
              <a:rPr lang="en-US" sz="2800"/>
              <a:t>(</a:t>
            </a:r>
            <a:r>
              <a:rPr lang="en-US" sz="2800" i="1"/>
              <a:t>n</a:t>
            </a:r>
            <a:r>
              <a:rPr lang="en-US" sz="2800" i="1" baseline="30000"/>
              <a:t>b</a:t>
            </a:r>
            <a:r>
              <a:rPr lang="en-US" sz="2800"/>
              <a:t>), and </a:t>
            </a:r>
            <a:r>
              <a:rPr lang="en-US" sz="2800" b="1"/>
              <a:t> </a:t>
            </a:r>
            <a:r>
              <a:rPr lang="en-US" sz="2800" i="1"/>
              <a:t>n</a:t>
            </a:r>
            <a:r>
              <a:rPr lang="en-US" sz="2800" i="1" baseline="30000"/>
              <a:t>b</a:t>
            </a:r>
            <a:r>
              <a:rPr lang="en-US" sz="2800"/>
              <a:t> = </a:t>
            </a:r>
            <a:r>
              <a:rPr lang="en-US" sz="2800" i="1">
                <a:latin typeface="Symbol" pitchFamily="18" charset="2"/>
                <a:sym typeface="Symbol" pitchFamily="18" charset="2"/>
              </a:rPr>
              <a:t>w</a:t>
            </a:r>
            <a:r>
              <a:rPr lang="en-US" sz="2800"/>
              <a:t>(lg</a:t>
            </a:r>
            <a:r>
              <a:rPr lang="en-US" sz="2800" i="1" baseline="30000"/>
              <a:t>a</a:t>
            </a:r>
            <a:r>
              <a:rPr lang="en-US" sz="2800" baseline="30000"/>
              <a:t> </a:t>
            </a:r>
            <a:r>
              <a:rPr lang="en-US" sz="2800" i="1"/>
              <a:t>n</a:t>
            </a:r>
            <a:r>
              <a:rPr lang="en-US" sz="2800"/>
              <a:t> )</a:t>
            </a:r>
          </a:p>
          <a:p>
            <a:pPr lvl="1"/>
            <a:r>
              <a:rPr lang="en-US" sz="2400"/>
              <a:t>Prove using L’Hopital’s rule repeatedly</a:t>
            </a:r>
          </a:p>
          <a:p>
            <a:endParaRPr lang="en-US" sz="2800"/>
          </a:p>
          <a:p>
            <a:r>
              <a:rPr lang="en-US" sz="2800"/>
              <a:t>lg(</a:t>
            </a:r>
            <a:r>
              <a:rPr lang="en-US" sz="2800" i="1"/>
              <a:t>n</a:t>
            </a:r>
            <a:r>
              <a:rPr lang="en-US" sz="2800"/>
              <a:t>!) = </a:t>
            </a:r>
            <a:r>
              <a:rPr lang="en-US" sz="2800">
                <a:sym typeface="Symbol" pitchFamily="18" charset="2"/>
              </a:rPr>
              <a:t></a:t>
            </a:r>
            <a:r>
              <a:rPr lang="en-US" sz="2800"/>
              <a:t>(</a:t>
            </a:r>
            <a:r>
              <a:rPr lang="en-US" sz="2800" i="1"/>
              <a:t>n </a:t>
            </a:r>
            <a:r>
              <a:rPr lang="en-US" sz="2800"/>
              <a:t>lg </a:t>
            </a:r>
            <a:r>
              <a:rPr lang="en-US" sz="2800" i="1"/>
              <a:t>n</a:t>
            </a:r>
            <a:r>
              <a:rPr lang="en-US" sz="2800"/>
              <a:t>)</a:t>
            </a:r>
          </a:p>
          <a:p>
            <a:pPr lvl="1"/>
            <a:r>
              <a:rPr lang="en-US" sz="2400"/>
              <a:t>Prove using Stirling’s approximation (in the text) for lg(</a:t>
            </a:r>
            <a:r>
              <a:rPr lang="en-US" sz="2400" i="1"/>
              <a:t>n</a:t>
            </a:r>
            <a:r>
              <a:rPr lang="en-US" sz="2400"/>
              <a:t>!).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KCS-503</a:t>
            </a:r>
            <a:endParaRPr lang="en-US"/>
          </a:p>
        </p:txBody>
      </p:sp>
      <p:sp>
        <p:nvSpPr>
          <p:cNvPr id="448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Exercise</a:t>
            </a:r>
          </a:p>
        </p:txBody>
      </p:sp>
      <p:sp>
        <p:nvSpPr>
          <p:cNvPr id="448516" name="Text Box 4"/>
          <p:cNvSpPr txBox="1">
            <a:spLocks noChangeArrowheads="1"/>
          </p:cNvSpPr>
          <p:nvPr/>
        </p:nvSpPr>
        <p:spPr bwMode="auto">
          <a:xfrm>
            <a:off x="517525" y="1062038"/>
            <a:ext cx="8380413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Express functions in A in asymptotic notation using functions in B.</a:t>
            </a:r>
          </a:p>
        </p:txBody>
      </p:sp>
      <p:sp>
        <p:nvSpPr>
          <p:cNvPr id="448517" name="Text Box 5"/>
          <p:cNvSpPr txBox="1">
            <a:spLocks noChangeArrowheads="1"/>
          </p:cNvSpPr>
          <p:nvPr/>
        </p:nvSpPr>
        <p:spPr bwMode="auto">
          <a:xfrm>
            <a:off x="517525" y="1665288"/>
            <a:ext cx="7612063" cy="5191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2800"/>
              <a:t> A                                         B                                    </a:t>
            </a:r>
          </a:p>
        </p:txBody>
      </p:sp>
      <p:sp>
        <p:nvSpPr>
          <p:cNvPr id="448519" name="Text Box 7"/>
          <p:cNvSpPr txBox="1">
            <a:spLocks noChangeArrowheads="1"/>
          </p:cNvSpPr>
          <p:nvPr/>
        </p:nvSpPr>
        <p:spPr bwMode="auto">
          <a:xfrm>
            <a:off x="654050" y="2244725"/>
            <a:ext cx="4897438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chemeClr val="hlink"/>
                </a:solidFill>
              </a:rPr>
              <a:t>5</a:t>
            </a:r>
            <a:r>
              <a:rPr lang="en-US" sz="2800" b="1" i="1">
                <a:solidFill>
                  <a:schemeClr val="hlink"/>
                </a:solidFill>
              </a:rPr>
              <a:t>n</a:t>
            </a:r>
            <a:r>
              <a:rPr lang="en-US" sz="2800" b="1" baseline="30000">
                <a:solidFill>
                  <a:schemeClr val="hlink"/>
                </a:solidFill>
              </a:rPr>
              <a:t>2</a:t>
            </a:r>
            <a:r>
              <a:rPr lang="en-US" sz="2800" b="1">
                <a:solidFill>
                  <a:schemeClr val="hlink"/>
                </a:solidFill>
              </a:rPr>
              <a:t> + 100</a:t>
            </a:r>
            <a:r>
              <a:rPr lang="en-US" sz="2800" b="1" i="1">
                <a:solidFill>
                  <a:schemeClr val="hlink"/>
                </a:solidFill>
              </a:rPr>
              <a:t>n              	</a:t>
            </a:r>
            <a:r>
              <a:rPr lang="en-US" sz="2800" b="1">
                <a:solidFill>
                  <a:schemeClr val="hlink"/>
                </a:solidFill>
              </a:rPr>
              <a:t>3</a:t>
            </a:r>
            <a:r>
              <a:rPr lang="en-US" sz="2800" b="1" i="1">
                <a:solidFill>
                  <a:schemeClr val="hlink"/>
                </a:solidFill>
              </a:rPr>
              <a:t>n</a:t>
            </a:r>
            <a:r>
              <a:rPr lang="en-US" sz="2800" b="1" baseline="30000">
                <a:solidFill>
                  <a:schemeClr val="hlink"/>
                </a:solidFill>
              </a:rPr>
              <a:t>2</a:t>
            </a:r>
            <a:r>
              <a:rPr lang="en-US" sz="2800" b="1">
                <a:solidFill>
                  <a:schemeClr val="hlink"/>
                </a:solidFill>
              </a:rPr>
              <a:t> + 2</a:t>
            </a:r>
          </a:p>
        </p:txBody>
      </p:sp>
      <p:sp>
        <p:nvSpPr>
          <p:cNvPr id="448520" name="Text Box 8"/>
          <p:cNvSpPr txBox="1">
            <a:spLocks noChangeArrowheads="1"/>
          </p:cNvSpPr>
          <p:nvPr/>
        </p:nvSpPr>
        <p:spPr bwMode="auto">
          <a:xfrm>
            <a:off x="561975" y="2874963"/>
            <a:ext cx="45910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1"/>
                </a:solidFill>
              </a:rPr>
              <a:t> A </a:t>
            </a:r>
            <a:r>
              <a:rPr lang="en-US">
                <a:solidFill>
                  <a:schemeClr val="accent1"/>
                </a:solidFill>
                <a:sym typeface="Symbol" pitchFamily="18" charset="2"/>
              </a:rPr>
              <a:t></a:t>
            </a:r>
            <a:r>
              <a:rPr lang="en-US">
                <a:solidFill>
                  <a:schemeClr val="accent1"/>
                </a:solidFill>
              </a:rPr>
              <a:t> </a:t>
            </a:r>
            <a:r>
              <a:rPr lang="en-US">
                <a:solidFill>
                  <a:schemeClr val="accent1"/>
                </a:solidFill>
                <a:sym typeface="Symbol" pitchFamily="18" charset="2"/>
              </a:rPr>
              <a:t></a:t>
            </a:r>
            <a:r>
              <a:rPr lang="en-US">
                <a:solidFill>
                  <a:schemeClr val="accent1"/>
                </a:solidFill>
              </a:rPr>
              <a:t>(</a:t>
            </a:r>
            <a:r>
              <a:rPr lang="en-US" i="1">
                <a:solidFill>
                  <a:schemeClr val="accent1"/>
                </a:solidFill>
              </a:rPr>
              <a:t>n</a:t>
            </a:r>
            <a:r>
              <a:rPr lang="en-US" i="1" baseline="30000">
                <a:solidFill>
                  <a:schemeClr val="accent1"/>
                </a:solidFill>
              </a:rPr>
              <a:t>2</a:t>
            </a:r>
            <a:r>
              <a:rPr lang="en-US" i="1">
                <a:solidFill>
                  <a:schemeClr val="accent1"/>
                </a:solidFill>
              </a:rPr>
              <a:t>), n</a:t>
            </a:r>
            <a:r>
              <a:rPr lang="en-US" i="1" baseline="30000">
                <a:solidFill>
                  <a:schemeClr val="accent1"/>
                </a:solidFill>
              </a:rPr>
              <a:t>2</a:t>
            </a:r>
            <a:r>
              <a:rPr lang="en-US" baseline="30000">
                <a:solidFill>
                  <a:schemeClr val="accent1"/>
                </a:solidFill>
              </a:rPr>
              <a:t> </a:t>
            </a:r>
            <a:r>
              <a:rPr lang="en-US">
                <a:solidFill>
                  <a:schemeClr val="accent1"/>
                </a:solidFill>
                <a:sym typeface="Symbol" pitchFamily="18" charset="2"/>
              </a:rPr>
              <a:t></a:t>
            </a:r>
            <a:r>
              <a:rPr lang="en-US">
                <a:solidFill>
                  <a:schemeClr val="accent1"/>
                </a:solidFill>
              </a:rPr>
              <a:t> </a:t>
            </a:r>
            <a:r>
              <a:rPr lang="en-US">
                <a:solidFill>
                  <a:schemeClr val="accent1"/>
                </a:solidFill>
                <a:sym typeface="Symbol" pitchFamily="18" charset="2"/>
              </a:rPr>
              <a:t></a:t>
            </a:r>
            <a:r>
              <a:rPr lang="en-US">
                <a:solidFill>
                  <a:schemeClr val="accent1"/>
                </a:solidFill>
              </a:rPr>
              <a:t>(B) </a:t>
            </a:r>
            <a:r>
              <a:rPr lang="en-US">
                <a:solidFill>
                  <a:schemeClr val="accent1"/>
                </a:solidFill>
                <a:sym typeface="Symbol" pitchFamily="18" charset="2"/>
              </a:rPr>
              <a:t> </a:t>
            </a:r>
            <a:r>
              <a:rPr lang="en-US">
                <a:solidFill>
                  <a:schemeClr val="accent1"/>
                </a:solidFill>
              </a:rPr>
              <a:t>A </a:t>
            </a:r>
            <a:r>
              <a:rPr lang="en-US">
                <a:solidFill>
                  <a:schemeClr val="accent1"/>
                </a:solidFill>
                <a:sym typeface="Symbol" pitchFamily="18" charset="2"/>
              </a:rPr>
              <a:t></a:t>
            </a:r>
            <a:r>
              <a:rPr lang="en-US">
                <a:solidFill>
                  <a:schemeClr val="accent1"/>
                </a:solidFill>
              </a:rPr>
              <a:t> </a:t>
            </a:r>
            <a:r>
              <a:rPr lang="en-US">
                <a:solidFill>
                  <a:schemeClr val="accent1"/>
                </a:solidFill>
                <a:sym typeface="Symbol" pitchFamily="18" charset="2"/>
              </a:rPr>
              <a:t></a:t>
            </a:r>
            <a:r>
              <a:rPr lang="en-US">
                <a:solidFill>
                  <a:schemeClr val="accent1"/>
                </a:solidFill>
              </a:rPr>
              <a:t>(B)</a:t>
            </a:r>
          </a:p>
        </p:txBody>
      </p:sp>
      <p:sp>
        <p:nvSpPr>
          <p:cNvPr id="448521" name="Text Box 9"/>
          <p:cNvSpPr txBox="1">
            <a:spLocks noChangeArrowheads="1"/>
          </p:cNvSpPr>
          <p:nvPr/>
        </p:nvSpPr>
        <p:spPr bwMode="auto">
          <a:xfrm>
            <a:off x="654050" y="3332163"/>
            <a:ext cx="4973638" cy="5191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60000"/>
              </a:spcBef>
              <a:buFont typeface="Wingdings" pitchFamily="2" charset="2"/>
              <a:buNone/>
            </a:pPr>
            <a:r>
              <a:rPr lang="en-US" sz="2800" b="1">
                <a:solidFill>
                  <a:schemeClr val="hlink"/>
                </a:solidFill>
              </a:rPr>
              <a:t>log</a:t>
            </a:r>
            <a:r>
              <a:rPr lang="en-US" sz="2800" b="1" baseline="-25000">
                <a:solidFill>
                  <a:schemeClr val="hlink"/>
                </a:solidFill>
              </a:rPr>
              <a:t>3</a:t>
            </a:r>
            <a:r>
              <a:rPr lang="en-US" sz="2800" b="1">
                <a:solidFill>
                  <a:schemeClr val="hlink"/>
                </a:solidFill>
              </a:rPr>
              <a:t>(</a:t>
            </a:r>
            <a:r>
              <a:rPr lang="en-US" sz="2800" b="1" i="1">
                <a:solidFill>
                  <a:schemeClr val="hlink"/>
                </a:solidFill>
              </a:rPr>
              <a:t>n</a:t>
            </a:r>
            <a:r>
              <a:rPr lang="en-US" sz="2800" b="1" baseline="30000">
                <a:solidFill>
                  <a:schemeClr val="hlink"/>
                </a:solidFill>
              </a:rPr>
              <a:t>2</a:t>
            </a:r>
            <a:r>
              <a:rPr lang="en-US" sz="2800" b="1">
                <a:solidFill>
                  <a:schemeClr val="hlink"/>
                </a:solidFill>
              </a:rPr>
              <a:t>)          </a:t>
            </a:r>
            <a:r>
              <a:rPr lang="en-US" sz="2800" b="1" i="1">
                <a:solidFill>
                  <a:schemeClr val="hlink"/>
                </a:solidFill>
              </a:rPr>
              <a:t>		</a:t>
            </a:r>
            <a:r>
              <a:rPr lang="en-US" sz="2800" b="1">
                <a:solidFill>
                  <a:schemeClr val="hlink"/>
                </a:solidFill>
              </a:rPr>
              <a:t>log</a:t>
            </a:r>
            <a:r>
              <a:rPr lang="en-US" sz="2800" b="1" baseline="-25000">
                <a:solidFill>
                  <a:schemeClr val="hlink"/>
                </a:solidFill>
              </a:rPr>
              <a:t>2</a:t>
            </a:r>
            <a:r>
              <a:rPr lang="en-US" sz="2800" b="1">
                <a:solidFill>
                  <a:schemeClr val="hlink"/>
                </a:solidFill>
              </a:rPr>
              <a:t>(</a:t>
            </a:r>
            <a:r>
              <a:rPr lang="en-US" sz="2800" b="1" i="1">
                <a:solidFill>
                  <a:schemeClr val="hlink"/>
                </a:solidFill>
              </a:rPr>
              <a:t>n</a:t>
            </a:r>
            <a:r>
              <a:rPr lang="en-US" sz="2800" b="1" baseline="30000">
                <a:solidFill>
                  <a:schemeClr val="hlink"/>
                </a:solidFill>
              </a:rPr>
              <a:t>3</a:t>
            </a:r>
            <a:r>
              <a:rPr lang="en-US" sz="2800" b="1">
                <a:solidFill>
                  <a:schemeClr val="hlink"/>
                </a:solidFill>
              </a:rPr>
              <a:t>)</a:t>
            </a:r>
          </a:p>
        </p:txBody>
      </p:sp>
      <p:sp>
        <p:nvSpPr>
          <p:cNvPr id="448522" name="Text Box 10"/>
          <p:cNvSpPr txBox="1">
            <a:spLocks noChangeArrowheads="1"/>
          </p:cNvSpPr>
          <p:nvPr/>
        </p:nvSpPr>
        <p:spPr bwMode="auto">
          <a:xfrm>
            <a:off x="214313" y="3913188"/>
            <a:ext cx="81661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lvl="1">
              <a:spcAft>
                <a:spcPct val="10000"/>
              </a:spcAft>
              <a:buFont typeface="Wingdings" pitchFamily="2" charset="2"/>
              <a:buNone/>
            </a:pPr>
            <a:r>
              <a:rPr lang="en-US">
                <a:solidFill>
                  <a:schemeClr val="accent1"/>
                </a:solidFill>
              </a:rPr>
              <a:t>log</a:t>
            </a:r>
            <a:r>
              <a:rPr lang="en-US" i="1" baseline="-25000">
                <a:solidFill>
                  <a:schemeClr val="accent1"/>
                </a:solidFill>
              </a:rPr>
              <a:t>b</a:t>
            </a:r>
            <a:r>
              <a:rPr lang="en-US" i="1">
                <a:solidFill>
                  <a:schemeClr val="accent1"/>
                </a:solidFill>
              </a:rPr>
              <a:t>a</a:t>
            </a:r>
            <a:r>
              <a:rPr lang="en-US">
                <a:solidFill>
                  <a:schemeClr val="accent1"/>
                </a:solidFill>
              </a:rPr>
              <a:t> = log</a:t>
            </a:r>
            <a:r>
              <a:rPr lang="en-US" i="1" baseline="-25000">
                <a:solidFill>
                  <a:schemeClr val="accent1"/>
                </a:solidFill>
              </a:rPr>
              <a:t>c</a:t>
            </a:r>
            <a:r>
              <a:rPr lang="en-US" i="1">
                <a:solidFill>
                  <a:schemeClr val="accent1"/>
                </a:solidFill>
              </a:rPr>
              <a:t>a / </a:t>
            </a:r>
            <a:r>
              <a:rPr lang="en-US">
                <a:solidFill>
                  <a:schemeClr val="accent1"/>
                </a:solidFill>
              </a:rPr>
              <a:t>log</a:t>
            </a:r>
            <a:r>
              <a:rPr lang="en-US" i="1" baseline="-25000">
                <a:solidFill>
                  <a:schemeClr val="accent1"/>
                </a:solidFill>
              </a:rPr>
              <a:t>c</a:t>
            </a:r>
            <a:r>
              <a:rPr lang="en-US" i="1">
                <a:solidFill>
                  <a:schemeClr val="accent1"/>
                </a:solidFill>
              </a:rPr>
              <a:t>b</a:t>
            </a:r>
            <a:r>
              <a:rPr lang="en-US">
                <a:solidFill>
                  <a:schemeClr val="accent1"/>
                </a:solidFill>
              </a:rPr>
              <a:t>; A = 2lg</a:t>
            </a:r>
            <a:r>
              <a:rPr lang="en-US" i="1">
                <a:solidFill>
                  <a:schemeClr val="accent1"/>
                </a:solidFill>
              </a:rPr>
              <a:t>n</a:t>
            </a:r>
            <a:r>
              <a:rPr lang="en-US">
                <a:solidFill>
                  <a:schemeClr val="accent1"/>
                </a:solidFill>
              </a:rPr>
              <a:t> / lg3, B  = 3lg</a:t>
            </a:r>
            <a:r>
              <a:rPr lang="en-US" i="1">
                <a:solidFill>
                  <a:schemeClr val="accent1"/>
                </a:solidFill>
              </a:rPr>
              <a:t>n</a:t>
            </a:r>
            <a:r>
              <a:rPr lang="en-US">
                <a:solidFill>
                  <a:schemeClr val="accent1"/>
                </a:solidFill>
              </a:rPr>
              <a:t>, A/B =2/(3lg3)</a:t>
            </a:r>
          </a:p>
        </p:txBody>
      </p:sp>
      <p:sp>
        <p:nvSpPr>
          <p:cNvPr id="448523" name="Text Box 11"/>
          <p:cNvSpPr txBox="1">
            <a:spLocks noChangeArrowheads="1"/>
          </p:cNvSpPr>
          <p:nvPr/>
        </p:nvSpPr>
        <p:spPr bwMode="auto">
          <a:xfrm>
            <a:off x="654050" y="4370388"/>
            <a:ext cx="4392613" cy="5191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60000"/>
              </a:spcBef>
              <a:buFont typeface="Wingdings" pitchFamily="2" charset="2"/>
              <a:buNone/>
            </a:pPr>
            <a:r>
              <a:rPr lang="en-US" sz="2800" b="1" i="1">
                <a:solidFill>
                  <a:schemeClr val="hlink"/>
                </a:solidFill>
              </a:rPr>
              <a:t> n</a:t>
            </a:r>
            <a:r>
              <a:rPr lang="en-US" sz="2800" b="1" baseline="40000">
                <a:solidFill>
                  <a:schemeClr val="hlink"/>
                </a:solidFill>
              </a:rPr>
              <a:t>lg4</a:t>
            </a:r>
            <a:r>
              <a:rPr lang="en-US" sz="2800" b="1" baseline="30000">
                <a:solidFill>
                  <a:schemeClr val="hlink"/>
                </a:solidFill>
              </a:rPr>
              <a:t> </a:t>
            </a:r>
            <a:r>
              <a:rPr lang="en-US" sz="2800" b="1" i="1" baseline="30000">
                <a:solidFill>
                  <a:schemeClr val="hlink"/>
                </a:solidFill>
              </a:rPr>
              <a:t>			               </a:t>
            </a:r>
            <a:r>
              <a:rPr lang="en-US" sz="2800" b="1">
                <a:solidFill>
                  <a:schemeClr val="hlink"/>
                </a:solidFill>
              </a:rPr>
              <a:t>3</a:t>
            </a:r>
            <a:r>
              <a:rPr lang="en-US" sz="2800" b="1" baseline="40000">
                <a:solidFill>
                  <a:schemeClr val="hlink"/>
                </a:solidFill>
              </a:rPr>
              <a:t>lg</a:t>
            </a:r>
            <a:r>
              <a:rPr lang="en-US" sz="2800" b="1" i="1" baseline="40000">
                <a:solidFill>
                  <a:schemeClr val="hlink"/>
                </a:solidFill>
              </a:rPr>
              <a:t> n</a:t>
            </a:r>
          </a:p>
        </p:txBody>
      </p:sp>
      <p:sp>
        <p:nvSpPr>
          <p:cNvPr id="448524" name="Text Box 12"/>
          <p:cNvSpPr txBox="1">
            <a:spLocks noChangeArrowheads="1"/>
          </p:cNvSpPr>
          <p:nvPr/>
        </p:nvSpPr>
        <p:spPr bwMode="auto">
          <a:xfrm>
            <a:off x="654050" y="4889500"/>
            <a:ext cx="6651625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solidFill>
                  <a:schemeClr val="accent1"/>
                </a:solidFill>
              </a:rPr>
              <a:t>a</a:t>
            </a:r>
            <a:r>
              <a:rPr lang="en-US" baseline="30000">
                <a:solidFill>
                  <a:schemeClr val="accent1"/>
                </a:solidFill>
              </a:rPr>
              <a:t>log</a:t>
            </a:r>
            <a:r>
              <a:rPr lang="en-US" i="1" baseline="30000">
                <a:solidFill>
                  <a:schemeClr val="accent1"/>
                </a:solidFill>
              </a:rPr>
              <a:t> b </a:t>
            </a:r>
            <a:r>
              <a:rPr lang="en-US" i="1">
                <a:solidFill>
                  <a:schemeClr val="accent1"/>
                </a:solidFill>
              </a:rPr>
              <a:t>=</a:t>
            </a:r>
            <a:r>
              <a:rPr lang="en-US" i="1" baseline="30000">
                <a:solidFill>
                  <a:schemeClr val="accent1"/>
                </a:solidFill>
              </a:rPr>
              <a:t> </a:t>
            </a:r>
            <a:r>
              <a:rPr lang="en-US" i="1">
                <a:solidFill>
                  <a:schemeClr val="accent1"/>
                </a:solidFill>
              </a:rPr>
              <a:t>b</a:t>
            </a:r>
            <a:r>
              <a:rPr lang="en-US" baseline="30000">
                <a:solidFill>
                  <a:schemeClr val="accent1"/>
                </a:solidFill>
              </a:rPr>
              <a:t>log </a:t>
            </a:r>
            <a:r>
              <a:rPr lang="en-US" i="1" baseline="30000">
                <a:solidFill>
                  <a:schemeClr val="accent1"/>
                </a:solidFill>
              </a:rPr>
              <a:t>a</a:t>
            </a:r>
            <a:r>
              <a:rPr lang="en-US">
                <a:solidFill>
                  <a:schemeClr val="accent1"/>
                </a:solidFill>
              </a:rPr>
              <a:t>; B =3</a:t>
            </a:r>
            <a:r>
              <a:rPr lang="en-US" baseline="40000">
                <a:solidFill>
                  <a:schemeClr val="accent1"/>
                </a:solidFill>
              </a:rPr>
              <a:t>lg</a:t>
            </a:r>
            <a:r>
              <a:rPr lang="en-US" i="1" baseline="40000">
                <a:solidFill>
                  <a:schemeClr val="accent1"/>
                </a:solidFill>
              </a:rPr>
              <a:t> n</a:t>
            </a:r>
            <a:r>
              <a:rPr lang="en-US">
                <a:solidFill>
                  <a:schemeClr val="accent1"/>
                </a:solidFill>
              </a:rPr>
              <a:t>=</a:t>
            </a:r>
            <a:r>
              <a:rPr lang="en-US" i="1">
                <a:solidFill>
                  <a:schemeClr val="accent1"/>
                </a:solidFill>
              </a:rPr>
              <a:t>n</a:t>
            </a:r>
            <a:r>
              <a:rPr lang="en-US" baseline="40000">
                <a:solidFill>
                  <a:schemeClr val="accent1"/>
                </a:solidFill>
              </a:rPr>
              <a:t>lg</a:t>
            </a:r>
            <a:r>
              <a:rPr lang="en-US" i="1" baseline="40000">
                <a:solidFill>
                  <a:schemeClr val="accent1"/>
                </a:solidFill>
              </a:rPr>
              <a:t> 3</a:t>
            </a:r>
            <a:r>
              <a:rPr lang="en-US">
                <a:solidFill>
                  <a:schemeClr val="accent1"/>
                </a:solidFill>
              </a:rPr>
              <a:t>; A/B =</a:t>
            </a:r>
            <a:r>
              <a:rPr lang="en-US" i="1">
                <a:solidFill>
                  <a:schemeClr val="accent1"/>
                </a:solidFill>
              </a:rPr>
              <a:t>n</a:t>
            </a:r>
            <a:r>
              <a:rPr lang="en-US" baseline="40000">
                <a:solidFill>
                  <a:schemeClr val="accent1"/>
                </a:solidFill>
              </a:rPr>
              <a:t>lg(4/3) </a:t>
            </a:r>
            <a:r>
              <a:rPr lang="en-US">
                <a:solidFill>
                  <a:schemeClr val="accent1"/>
                </a:solidFill>
                <a:sym typeface="Symbol" pitchFamily="18" charset="2"/>
              </a:rPr>
              <a:t></a:t>
            </a:r>
            <a:r>
              <a:rPr lang="en-US" baseline="40000">
                <a:solidFill>
                  <a:schemeClr val="accent1"/>
                </a:solidFill>
              </a:rPr>
              <a:t> </a:t>
            </a:r>
            <a:r>
              <a:rPr lang="en-US">
                <a:solidFill>
                  <a:schemeClr val="accent1"/>
                </a:solidFill>
                <a:sym typeface="Symbol" pitchFamily="18" charset="2"/>
              </a:rPr>
              <a:t></a:t>
            </a:r>
            <a:r>
              <a:rPr lang="en-US">
                <a:solidFill>
                  <a:schemeClr val="accent1"/>
                </a:solidFill>
              </a:rPr>
              <a:t> as </a:t>
            </a:r>
            <a:r>
              <a:rPr lang="en-US" i="1">
                <a:solidFill>
                  <a:schemeClr val="accent1"/>
                </a:solidFill>
              </a:rPr>
              <a:t>n</a:t>
            </a:r>
            <a:r>
              <a:rPr lang="en-US">
                <a:solidFill>
                  <a:schemeClr val="accent1"/>
                </a:solidFill>
                <a:sym typeface="Symbol" pitchFamily="18" charset="2"/>
              </a:rPr>
              <a:t></a:t>
            </a:r>
          </a:p>
        </p:txBody>
      </p:sp>
      <p:sp>
        <p:nvSpPr>
          <p:cNvPr id="448525" name="Text Box 13"/>
          <p:cNvSpPr txBox="1">
            <a:spLocks noChangeArrowheads="1"/>
          </p:cNvSpPr>
          <p:nvPr/>
        </p:nvSpPr>
        <p:spPr bwMode="auto">
          <a:xfrm>
            <a:off x="806450" y="5346700"/>
            <a:ext cx="4208463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60000"/>
              </a:spcBef>
              <a:buFont typeface="Wingdings" pitchFamily="2" charset="2"/>
              <a:buNone/>
            </a:pPr>
            <a:r>
              <a:rPr lang="en-US" sz="2800" b="1">
                <a:solidFill>
                  <a:schemeClr val="hlink"/>
                </a:solidFill>
              </a:rPr>
              <a:t>lg</a:t>
            </a:r>
            <a:r>
              <a:rPr lang="en-US" sz="2800" b="1" baseline="30000">
                <a:solidFill>
                  <a:schemeClr val="hlink"/>
                </a:solidFill>
              </a:rPr>
              <a:t>2</a:t>
            </a:r>
            <a:r>
              <a:rPr lang="en-US" sz="2800" b="1" i="1">
                <a:solidFill>
                  <a:schemeClr val="hlink"/>
                </a:solidFill>
              </a:rPr>
              <a:t>n</a:t>
            </a:r>
            <a:r>
              <a:rPr lang="en-US" sz="2800" b="1" baseline="30000">
                <a:solidFill>
                  <a:schemeClr val="hlink"/>
                </a:solidFill>
              </a:rPr>
              <a:t>		                            </a:t>
            </a:r>
            <a:r>
              <a:rPr lang="en-US" sz="2800" b="1" i="1">
                <a:solidFill>
                  <a:schemeClr val="hlink"/>
                </a:solidFill>
              </a:rPr>
              <a:t>n</a:t>
            </a:r>
            <a:r>
              <a:rPr lang="en-US" sz="2800" b="1" baseline="30000">
                <a:solidFill>
                  <a:schemeClr val="hlink"/>
                </a:solidFill>
              </a:rPr>
              <a:t>1/2</a:t>
            </a:r>
          </a:p>
        </p:txBody>
      </p:sp>
      <p:sp>
        <p:nvSpPr>
          <p:cNvPr id="448527" name="Text Box 15"/>
          <p:cNvSpPr txBox="1">
            <a:spLocks noChangeArrowheads="1"/>
          </p:cNvSpPr>
          <p:nvPr/>
        </p:nvSpPr>
        <p:spPr bwMode="auto">
          <a:xfrm>
            <a:off x="214313" y="5842000"/>
            <a:ext cx="7618412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lvl="1">
              <a:buFont typeface="Wingdings" pitchFamily="2" charset="2"/>
              <a:buNone/>
            </a:pPr>
            <a:r>
              <a:rPr lang="en-US">
                <a:solidFill>
                  <a:schemeClr val="accent1"/>
                </a:solidFill>
              </a:rPr>
              <a:t>lim</a:t>
            </a:r>
            <a:r>
              <a:rPr lang="en-US" i="1">
                <a:solidFill>
                  <a:schemeClr val="accent1"/>
                </a:solidFill>
              </a:rPr>
              <a:t> </a:t>
            </a:r>
            <a:r>
              <a:rPr lang="en-US">
                <a:solidFill>
                  <a:schemeClr val="accent1"/>
                </a:solidFill>
                <a:sym typeface="Symbol" pitchFamily="18" charset="2"/>
              </a:rPr>
              <a:t>( </a:t>
            </a:r>
            <a:r>
              <a:rPr lang="en-US">
                <a:solidFill>
                  <a:schemeClr val="accent1"/>
                </a:solidFill>
              </a:rPr>
              <a:t>lg</a:t>
            </a:r>
            <a:r>
              <a:rPr lang="en-US" i="1" baseline="30000">
                <a:solidFill>
                  <a:schemeClr val="accent1"/>
                </a:solidFill>
              </a:rPr>
              <a:t>a</a:t>
            </a:r>
            <a:r>
              <a:rPr lang="en-US" baseline="30000">
                <a:solidFill>
                  <a:schemeClr val="accent1"/>
                </a:solidFill>
              </a:rPr>
              <a:t> </a:t>
            </a:r>
            <a:r>
              <a:rPr lang="en-US" i="1">
                <a:solidFill>
                  <a:schemeClr val="accent1"/>
                </a:solidFill>
              </a:rPr>
              <a:t>n</a:t>
            </a:r>
            <a:r>
              <a:rPr lang="en-US">
                <a:solidFill>
                  <a:schemeClr val="accent1"/>
                </a:solidFill>
              </a:rPr>
              <a:t> / </a:t>
            </a:r>
            <a:r>
              <a:rPr lang="en-US" i="1">
                <a:solidFill>
                  <a:schemeClr val="accent1"/>
                </a:solidFill>
              </a:rPr>
              <a:t>n</a:t>
            </a:r>
            <a:r>
              <a:rPr lang="en-US" i="1" baseline="30000">
                <a:solidFill>
                  <a:schemeClr val="accent1"/>
                </a:solidFill>
              </a:rPr>
              <a:t>b </a:t>
            </a:r>
            <a:r>
              <a:rPr lang="en-US">
                <a:solidFill>
                  <a:schemeClr val="accent1"/>
                </a:solidFill>
              </a:rPr>
              <a:t>) = 0 (here </a:t>
            </a:r>
            <a:r>
              <a:rPr lang="en-US" i="1">
                <a:solidFill>
                  <a:schemeClr val="accent1"/>
                </a:solidFill>
              </a:rPr>
              <a:t>a</a:t>
            </a:r>
            <a:r>
              <a:rPr lang="en-US">
                <a:solidFill>
                  <a:schemeClr val="accent1"/>
                </a:solidFill>
              </a:rPr>
              <a:t> = 2 and </a:t>
            </a:r>
            <a:r>
              <a:rPr lang="en-US" i="1">
                <a:solidFill>
                  <a:schemeClr val="accent1"/>
                </a:solidFill>
              </a:rPr>
              <a:t>b</a:t>
            </a:r>
            <a:r>
              <a:rPr lang="en-US">
                <a:solidFill>
                  <a:schemeClr val="accent1"/>
                </a:solidFill>
              </a:rPr>
              <a:t> = 1/2) </a:t>
            </a:r>
            <a:r>
              <a:rPr lang="en-US">
                <a:solidFill>
                  <a:schemeClr val="accent1"/>
                </a:solidFill>
                <a:sym typeface="Symbol" pitchFamily="18" charset="2"/>
              </a:rPr>
              <a:t></a:t>
            </a:r>
            <a:r>
              <a:rPr lang="en-US">
                <a:solidFill>
                  <a:schemeClr val="accent1"/>
                </a:solidFill>
              </a:rPr>
              <a:t> A </a:t>
            </a:r>
            <a:r>
              <a:rPr lang="en-US">
                <a:solidFill>
                  <a:schemeClr val="accent1"/>
                </a:solidFill>
                <a:sym typeface="Symbol" pitchFamily="18" charset="2"/>
              </a:rPr>
              <a:t></a:t>
            </a:r>
            <a:r>
              <a:rPr lang="en-US">
                <a:solidFill>
                  <a:schemeClr val="accent1"/>
                </a:solidFill>
              </a:rPr>
              <a:t> </a:t>
            </a:r>
            <a:r>
              <a:rPr lang="en-US" i="1">
                <a:solidFill>
                  <a:schemeClr val="accent1"/>
                </a:solidFill>
                <a:latin typeface="Symbol" pitchFamily="18" charset="2"/>
                <a:sym typeface="Symbol" pitchFamily="18" charset="2"/>
              </a:rPr>
              <a:t>o </a:t>
            </a:r>
            <a:r>
              <a:rPr lang="en-US">
                <a:solidFill>
                  <a:schemeClr val="accent1"/>
                </a:solidFill>
              </a:rPr>
              <a:t>(B)</a:t>
            </a:r>
          </a:p>
          <a:p>
            <a:pPr lvl="1">
              <a:buFont typeface="Wingdings" pitchFamily="2" charset="2"/>
              <a:buNone/>
            </a:pPr>
            <a:r>
              <a:rPr lang="en-US">
                <a:solidFill>
                  <a:schemeClr val="accent1"/>
                </a:solidFill>
              </a:rPr>
              <a:t> </a:t>
            </a:r>
            <a:r>
              <a:rPr lang="en-US" sz="2000" i="1" baseline="60000">
                <a:solidFill>
                  <a:schemeClr val="accent1"/>
                </a:solidFill>
              </a:rPr>
              <a:t>n</a:t>
            </a:r>
            <a:r>
              <a:rPr lang="en-US" sz="2000" baseline="60000">
                <a:solidFill>
                  <a:schemeClr val="accent1"/>
                </a:solidFill>
                <a:sym typeface="Symbol" pitchFamily="18" charset="2"/>
              </a:rPr>
              <a:t></a:t>
            </a:r>
            <a:endParaRPr lang="en-US">
              <a:solidFill>
                <a:schemeClr val="accent1"/>
              </a:solidFill>
            </a:endParaRPr>
          </a:p>
        </p:txBody>
      </p:sp>
      <p:sp>
        <p:nvSpPr>
          <p:cNvPr id="448528" name="Text Box 16"/>
          <p:cNvSpPr txBox="1">
            <a:spLocks noChangeArrowheads="1"/>
          </p:cNvSpPr>
          <p:nvPr/>
        </p:nvSpPr>
        <p:spPr bwMode="auto">
          <a:xfrm>
            <a:off x="6537325" y="2244725"/>
            <a:ext cx="1406525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3300"/>
                </a:solidFill>
              </a:rPr>
              <a:t>A </a:t>
            </a:r>
            <a:r>
              <a:rPr lang="en-US" b="1">
                <a:solidFill>
                  <a:srgbClr val="FF3300"/>
                </a:solidFill>
                <a:sym typeface="Symbol" pitchFamily="18" charset="2"/>
              </a:rPr>
              <a:t></a:t>
            </a:r>
            <a:r>
              <a:rPr lang="en-US" b="1">
                <a:solidFill>
                  <a:srgbClr val="FF3300"/>
                </a:solidFill>
              </a:rPr>
              <a:t> </a:t>
            </a:r>
            <a:r>
              <a:rPr lang="en-US" b="1">
                <a:solidFill>
                  <a:srgbClr val="FF3300"/>
                </a:solidFill>
                <a:sym typeface="Symbol" pitchFamily="18" charset="2"/>
              </a:rPr>
              <a:t></a:t>
            </a:r>
            <a:r>
              <a:rPr lang="en-US" b="1">
                <a:solidFill>
                  <a:srgbClr val="FF3300"/>
                </a:solidFill>
              </a:rPr>
              <a:t>(B)</a:t>
            </a:r>
          </a:p>
        </p:txBody>
      </p:sp>
      <p:sp>
        <p:nvSpPr>
          <p:cNvPr id="448529" name="Text Box 17"/>
          <p:cNvSpPr txBox="1">
            <a:spLocks noChangeArrowheads="1"/>
          </p:cNvSpPr>
          <p:nvPr/>
        </p:nvSpPr>
        <p:spPr bwMode="auto">
          <a:xfrm>
            <a:off x="6537325" y="3332163"/>
            <a:ext cx="1406525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3300"/>
                </a:solidFill>
              </a:rPr>
              <a:t>A </a:t>
            </a:r>
            <a:r>
              <a:rPr lang="en-US" b="1">
                <a:solidFill>
                  <a:srgbClr val="FF3300"/>
                </a:solidFill>
                <a:sym typeface="Symbol" pitchFamily="18" charset="2"/>
              </a:rPr>
              <a:t></a:t>
            </a:r>
            <a:r>
              <a:rPr lang="en-US" b="1">
                <a:solidFill>
                  <a:srgbClr val="FF3300"/>
                </a:solidFill>
              </a:rPr>
              <a:t> </a:t>
            </a:r>
            <a:r>
              <a:rPr lang="en-US" b="1">
                <a:solidFill>
                  <a:srgbClr val="FF3300"/>
                </a:solidFill>
                <a:sym typeface="Symbol" pitchFamily="18" charset="2"/>
              </a:rPr>
              <a:t></a:t>
            </a:r>
            <a:r>
              <a:rPr lang="en-US" b="1">
                <a:solidFill>
                  <a:srgbClr val="FF3300"/>
                </a:solidFill>
              </a:rPr>
              <a:t>(B)</a:t>
            </a:r>
          </a:p>
        </p:txBody>
      </p:sp>
      <p:sp>
        <p:nvSpPr>
          <p:cNvPr id="448530" name="Text Box 18"/>
          <p:cNvSpPr txBox="1">
            <a:spLocks noChangeArrowheads="1"/>
          </p:cNvSpPr>
          <p:nvPr/>
        </p:nvSpPr>
        <p:spPr bwMode="auto">
          <a:xfrm>
            <a:off x="6602413" y="4370388"/>
            <a:ext cx="13906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3300"/>
                </a:solidFill>
              </a:rPr>
              <a:t>A </a:t>
            </a:r>
            <a:r>
              <a:rPr lang="en-US" b="1">
                <a:solidFill>
                  <a:srgbClr val="FF3300"/>
                </a:solidFill>
                <a:sym typeface="Symbol" pitchFamily="18" charset="2"/>
              </a:rPr>
              <a:t></a:t>
            </a:r>
            <a:r>
              <a:rPr lang="en-US" b="1">
                <a:solidFill>
                  <a:srgbClr val="FF3300"/>
                </a:solidFill>
              </a:rPr>
              <a:t> </a:t>
            </a:r>
            <a:r>
              <a:rPr lang="en-US" b="1" i="1">
                <a:solidFill>
                  <a:srgbClr val="FF3300"/>
                </a:solidFill>
                <a:sym typeface="Symbol" pitchFamily="18" charset="2"/>
              </a:rPr>
              <a:t></a:t>
            </a:r>
            <a:r>
              <a:rPr lang="en-US" b="1">
                <a:solidFill>
                  <a:srgbClr val="FF3300"/>
                </a:solidFill>
              </a:rPr>
              <a:t>(B)</a:t>
            </a:r>
          </a:p>
        </p:txBody>
      </p:sp>
      <p:sp>
        <p:nvSpPr>
          <p:cNvPr id="448531" name="Text Box 19"/>
          <p:cNvSpPr txBox="1">
            <a:spLocks noChangeArrowheads="1"/>
          </p:cNvSpPr>
          <p:nvPr/>
        </p:nvSpPr>
        <p:spPr bwMode="auto">
          <a:xfrm>
            <a:off x="6610350" y="5346700"/>
            <a:ext cx="1423988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3300"/>
                </a:solidFill>
              </a:rPr>
              <a:t>A </a:t>
            </a:r>
            <a:r>
              <a:rPr lang="en-US" b="1">
                <a:solidFill>
                  <a:srgbClr val="FF3300"/>
                </a:solidFill>
                <a:sym typeface="Symbol" pitchFamily="18" charset="2"/>
              </a:rPr>
              <a:t></a:t>
            </a:r>
            <a:r>
              <a:rPr lang="en-US" b="1">
                <a:solidFill>
                  <a:srgbClr val="FF3300"/>
                </a:solidFill>
              </a:rPr>
              <a:t> </a:t>
            </a:r>
            <a:r>
              <a:rPr lang="en-US" b="1" i="1">
                <a:solidFill>
                  <a:srgbClr val="FF3300"/>
                </a:solidFill>
                <a:latin typeface="Symbol" pitchFamily="18" charset="2"/>
                <a:sym typeface="Symbol" pitchFamily="18" charset="2"/>
              </a:rPr>
              <a:t>o </a:t>
            </a:r>
            <a:r>
              <a:rPr lang="en-US" b="1">
                <a:solidFill>
                  <a:srgbClr val="FF3300"/>
                </a:solidFill>
              </a:rPr>
              <a:t>(B)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8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8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8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8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8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8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8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8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8520" grpId="0" autoUpdateAnimBg="0"/>
      <p:bldP spid="448522" grpId="0" autoUpdateAnimBg="0"/>
      <p:bldP spid="448524" grpId="0" autoUpdateAnimBg="0"/>
      <p:bldP spid="448527" grpId="0" autoUpdateAnimBg="0"/>
      <p:bldP spid="448528" grpId="0" autoUpdateAnimBg="0"/>
      <p:bldP spid="448529" grpId="0" autoUpdateAnimBg="0"/>
      <p:bldP spid="448530" grpId="0" autoUpdateAnimBg="0"/>
      <p:bldP spid="448531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KCS-503</a:t>
            </a:r>
            <a:endParaRPr lang="en-US"/>
          </a:p>
        </p:txBody>
      </p:sp>
      <p:sp>
        <p:nvSpPr>
          <p:cNvPr id="367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Asymptotic Notation</a:t>
            </a:r>
          </a:p>
        </p:txBody>
      </p:sp>
      <p:sp>
        <p:nvSpPr>
          <p:cNvPr id="367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850" y="1220788"/>
            <a:ext cx="8259763" cy="5149850"/>
          </a:xfrm>
        </p:spPr>
        <p:txBody>
          <a:bodyPr/>
          <a:lstStyle/>
          <a:p>
            <a:r>
              <a:rPr lang="en-US" sz="2800" b="1"/>
              <a:t> </a:t>
            </a:r>
            <a:r>
              <a:rPr lang="en-US" sz="2800" b="1">
                <a:solidFill>
                  <a:srgbClr val="CC0000"/>
                </a:solidFill>
                <a:latin typeface="Symbol" pitchFamily="18" charset="2"/>
              </a:rPr>
              <a:t>Q</a:t>
            </a:r>
            <a:r>
              <a:rPr lang="en-US" sz="2800" b="1">
                <a:solidFill>
                  <a:srgbClr val="CC0000"/>
                </a:solidFill>
              </a:rPr>
              <a:t>, </a:t>
            </a:r>
            <a:r>
              <a:rPr lang="en-US" sz="2800" b="1" i="1">
                <a:solidFill>
                  <a:srgbClr val="CC0000"/>
                </a:solidFill>
              </a:rPr>
              <a:t>O</a:t>
            </a:r>
            <a:r>
              <a:rPr lang="en-US" sz="2800" b="1">
                <a:solidFill>
                  <a:srgbClr val="CC0000"/>
                </a:solidFill>
              </a:rPr>
              <a:t>, </a:t>
            </a:r>
            <a:r>
              <a:rPr lang="en-US" sz="2800" b="1">
                <a:solidFill>
                  <a:srgbClr val="CC0000"/>
                </a:solidFill>
                <a:latin typeface="Symbol" pitchFamily="18" charset="2"/>
              </a:rPr>
              <a:t>W</a:t>
            </a:r>
            <a:r>
              <a:rPr lang="en-US" sz="2800" b="1">
                <a:solidFill>
                  <a:srgbClr val="CC0000"/>
                </a:solidFill>
              </a:rPr>
              <a:t>, </a:t>
            </a:r>
            <a:r>
              <a:rPr lang="en-US" sz="2800" b="1" i="1">
                <a:solidFill>
                  <a:srgbClr val="CC0000"/>
                </a:solidFill>
              </a:rPr>
              <a:t>o</a:t>
            </a:r>
            <a:r>
              <a:rPr lang="en-US" sz="2800" b="1">
                <a:solidFill>
                  <a:srgbClr val="CC0000"/>
                </a:solidFill>
              </a:rPr>
              <a:t>, </a:t>
            </a:r>
            <a:r>
              <a:rPr lang="en-US" sz="2800" b="1">
                <a:solidFill>
                  <a:srgbClr val="CC0000"/>
                </a:solidFill>
                <a:latin typeface="Symbol" pitchFamily="18" charset="2"/>
              </a:rPr>
              <a:t>w</a:t>
            </a:r>
            <a:endParaRPr lang="en-US" sz="2800" b="1">
              <a:solidFill>
                <a:srgbClr val="CC0000"/>
              </a:solidFill>
            </a:endParaRPr>
          </a:p>
          <a:p>
            <a:r>
              <a:rPr lang="en-US" sz="2800"/>
              <a:t>Defined for functions over the natural numbers.</a:t>
            </a:r>
          </a:p>
          <a:p>
            <a:pPr lvl="1"/>
            <a:r>
              <a:rPr lang="en-US" b="1" u="sng">
                <a:solidFill>
                  <a:schemeClr val="hlink"/>
                </a:solidFill>
              </a:rPr>
              <a:t>Ex:</a:t>
            </a:r>
            <a:r>
              <a:rPr lang="en-US"/>
              <a:t> </a:t>
            </a:r>
            <a:r>
              <a:rPr lang="en-US" i="1"/>
              <a:t>f</a:t>
            </a:r>
            <a:r>
              <a:rPr lang="en-US"/>
              <a:t>(</a:t>
            </a:r>
            <a:r>
              <a:rPr lang="en-US" i="1"/>
              <a:t>n</a:t>
            </a:r>
            <a:r>
              <a:rPr lang="en-US"/>
              <a:t>)  =  </a:t>
            </a:r>
            <a:r>
              <a:rPr lang="en-US">
                <a:latin typeface="Symbol" pitchFamily="18" charset="2"/>
              </a:rPr>
              <a:t>Q</a:t>
            </a:r>
            <a:r>
              <a:rPr lang="en-US"/>
              <a:t>(</a:t>
            </a:r>
            <a:r>
              <a:rPr lang="en-US" i="1"/>
              <a:t>n</a:t>
            </a:r>
            <a:r>
              <a:rPr lang="en-US" baseline="30000"/>
              <a:t>2</a:t>
            </a:r>
            <a:r>
              <a:rPr lang="en-US"/>
              <a:t>).</a:t>
            </a:r>
          </a:p>
          <a:p>
            <a:pPr lvl="1"/>
            <a:r>
              <a:rPr lang="en-US"/>
              <a:t>Describes how </a:t>
            </a:r>
            <a:r>
              <a:rPr lang="en-US" i="1"/>
              <a:t>f</a:t>
            </a:r>
            <a:r>
              <a:rPr lang="en-US"/>
              <a:t>(</a:t>
            </a:r>
            <a:r>
              <a:rPr lang="en-US" i="1"/>
              <a:t>n</a:t>
            </a:r>
            <a:r>
              <a:rPr lang="en-US"/>
              <a:t>) grows in comparison to </a:t>
            </a:r>
            <a:r>
              <a:rPr lang="en-US" i="1"/>
              <a:t>n</a:t>
            </a:r>
            <a:r>
              <a:rPr lang="en-US" baseline="30000"/>
              <a:t>2</a:t>
            </a:r>
            <a:r>
              <a:rPr lang="en-US"/>
              <a:t>.</a:t>
            </a:r>
          </a:p>
          <a:p>
            <a:r>
              <a:rPr lang="en-US" sz="2800"/>
              <a:t>Define a </a:t>
            </a:r>
            <a:r>
              <a:rPr lang="en-US" sz="2800" b="1" i="1">
                <a:solidFill>
                  <a:srgbClr val="CC0000"/>
                </a:solidFill>
              </a:rPr>
              <a:t>set</a:t>
            </a:r>
            <a:r>
              <a:rPr lang="en-US" sz="2800"/>
              <a:t> of functions; in practice used to compare two function sizes.</a:t>
            </a:r>
          </a:p>
          <a:p>
            <a:r>
              <a:rPr lang="en-US" sz="2800"/>
              <a:t>The notations describe different rate-of-growth relations between the defining function and the defined set of functions.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9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Summations – Review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KCS-503</a:t>
            </a:r>
            <a:endParaRPr lang="en-US"/>
          </a:p>
        </p:txBody>
      </p:sp>
      <p:sp>
        <p:nvSpPr>
          <p:cNvPr id="376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Review on Summations</a:t>
            </a:r>
          </a:p>
        </p:txBody>
      </p:sp>
      <p:sp>
        <p:nvSpPr>
          <p:cNvPr id="376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5013" y="1100138"/>
            <a:ext cx="7772400" cy="5178425"/>
          </a:xfrm>
        </p:spPr>
        <p:txBody>
          <a:bodyPr/>
          <a:lstStyle/>
          <a:p>
            <a:r>
              <a:rPr lang="en-US"/>
              <a:t>Why do we need summation formulas? </a:t>
            </a:r>
          </a:p>
          <a:p>
            <a:pPr lvl="1">
              <a:buFont typeface="Wingdings" pitchFamily="2" charset="2"/>
              <a:buNone/>
            </a:pPr>
            <a:r>
              <a:rPr lang="en-US" b="1">
                <a:solidFill>
                  <a:srgbClr val="CC0000"/>
                </a:solidFill>
              </a:rPr>
              <a:t>For computing the running times of iterative constructs</a:t>
            </a:r>
            <a:r>
              <a:rPr lang="en-US"/>
              <a:t> (loops). (CLRS – Appendix A)</a:t>
            </a:r>
          </a:p>
          <a:p>
            <a:pPr lvl="1">
              <a:buFont typeface="Wingdings" pitchFamily="2" charset="2"/>
              <a:buNone/>
            </a:pPr>
            <a:r>
              <a:rPr lang="en-US" b="1" u="sng">
                <a:solidFill>
                  <a:schemeClr val="hlink"/>
                </a:solidFill>
              </a:rPr>
              <a:t>Example:</a:t>
            </a:r>
            <a:r>
              <a:rPr lang="en-US"/>
              <a:t>  Maximum Subvector</a:t>
            </a:r>
          </a:p>
          <a:p>
            <a:pPr lvl="1">
              <a:buFont typeface="Wingdings" pitchFamily="2" charset="2"/>
              <a:buNone/>
            </a:pPr>
            <a:r>
              <a:rPr lang="en-US"/>
              <a:t>Given an array </a:t>
            </a:r>
            <a:r>
              <a:rPr lang="en-US" i="1"/>
              <a:t>A</a:t>
            </a:r>
            <a:r>
              <a:rPr lang="en-US"/>
              <a:t>[1…</a:t>
            </a:r>
            <a:r>
              <a:rPr lang="en-US" i="1"/>
              <a:t>n</a:t>
            </a:r>
            <a:r>
              <a:rPr lang="en-US"/>
              <a:t>] of numeric values (can be positive, zero, and negative) determine the subvector </a:t>
            </a:r>
            <a:r>
              <a:rPr lang="en-US" i="1"/>
              <a:t>A</a:t>
            </a:r>
            <a:r>
              <a:rPr lang="en-US"/>
              <a:t>[</a:t>
            </a:r>
            <a:r>
              <a:rPr lang="en-US" i="1"/>
              <a:t>i</a:t>
            </a:r>
            <a:r>
              <a:rPr lang="en-US"/>
              <a:t>…</a:t>
            </a:r>
            <a:r>
              <a:rPr lang="en-US" i="1"/>
              <a:t>j</a:t>
            </a:r>
            <a:r>
              <a:rPr lang="en-US"/>
              <a:t>] (1</a:t>
            </a:r>
            <a:r>
              <a:rPr lang="en-US">
                <a:sym typeface="Symbol" pitchFamily="18" charset="2"/>
              </a:rPr>
              <a:t></a:t>
            </a:r>
            <a:r>
              <a:rPr lang="en-US"/>
              <a:t> i </a:t>
            </a:r>
            <a:r>
              <a:rPr lang="en-US">
                <a:sym typeface="Symbol" pitchFamily="18" charset="2"/>
              </a:rPr>
              <a:t></a:t>
            </a:r>
            <a:r>
              <a:rPr lang="en-US"/>
              <a:t> j </a:t>
            </a:r>
            <a:r>
              <a:rPr lang="en-US">
                <a:sym typeface="Symbol" pitchFamily="18" charset="2"/>
              </a:rPr>
              <a:t></a:t>
            </a:r>
            <a:r>
              <a:rPr lang="en-US"/>
              <a:t> n) whose sum of elements is maximum over all subvectors.</a:t>
            </a:r>
          </a:p>
          <a:p>
            <a:pPr lvl="1">
              <a:buFont typeface="Wingdings" pitchFamily="2" charset="2"/>
              <a:buNone/>
            </a:pPr>
            <a:endParaRPr lang="en-US"/>
          </a:p>
        </p:txBody>
      </p:sp>
      <p:graphicFrame>
        <p:nvGraphicFramePr>
          <p:cNvPr id="376862" name="Group 30"/>
          <p:cNvGraphicFramePr>
            <a:graphicFrameLocks noGrp="1"/>
          </p:cNvGraphicFramePr>
          <p:nvPr/>
        </p:nvGraphicFramePr>
        <p:xfrm>
          <a:off x="1611313" y="5648325"/>
          <a:ext cx="4830762" cy="604838"/>
        </p:xfrm>
        <a:graphic>
          <a:graphicData uri="http://schemas.openxmlformats.org/drawingml/2006/table">
            <a:tbl>
              <a:tblPr/>
              <a:tblGrid>
                <a:gridCol w="1208087"/>
                <a:gridCol w="1208088"/>
                <a:gridCol w="1206500"/>
                <a:gridCol w="1208087"/>
              </a:tblGrid>
              <a:tr h="6048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10000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10000"/>
                          </a:solidFill>
                          <a:effectLst/>
                          <a:latin typeface="Times New Roman" pitchFamily="18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10000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10000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KCS-503</a:t>
            </a:r>
            <a:endParaRPr lang="en-US"/>
          </a:p>
        </p:txBody>
      </p:sp>
      <p:sp>
        <p:nvSpPr>
          <p:cNvPr id="450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Review on Summations</a:t>
            </a:r>
          </a:p>
        </p:txBody>
      </p:sp>
      <p:sp>
        <p:nvSpPr>
          <p:cNvPr id="450563" name="Text Box 3"/>
          <p:cNvSpPr txBox="1">
            <a:spLocks noChangeArrowheads="1"/>
          </p:cNvSpPr>
          <p:nvPr/>
        </p:nvSpPr>
        <p:spPr bwMode="auto">
          <a:xfrm>
            <a:off x="623888" y="1106488"/>
            <a:ext cx="6307137" cy="3062287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>
                <a:solidFill>
                  <a:srgbClr val="010000"/>
                </a:solidFill>
              </a:rPr>
              <a:t>MaxSubvector</a:t>
            </a:r>
            <a:r>
              <a:rPr lang="en-US" i="1">
                <a:solidFill>
                  <a:srgbClr val="010000"/>
                </a:solidFill>
              </a:rPr>
              <a:t>(A,</a:t>
            </a:r>
            <a:r>
              <a:rPr lang="en-US">
                <a:solidFill>
                  <a:srgbClr val="010000"/>
                </a:solidFill>
              </a:rPr>
              <a:t> </a:t>
            </a:r>
            <a:r>
              <a:rPr lang="en-US" i="1">
                <a:solidFill>
                  <a:srgbClr val="010000"/>
                </a:solidFill>
              </a:rPr>
              <a:t>n</a:t>
            </a:r>
            <a:r>
              <a:rPr lang="en-US">
                <a:solidFill>
                  <a:srgbClr val="010000"/>
                </a:solidFill>
              </a:rPr>
              <a:t>)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>
                <a:solidFill>
                  <a:srgbClr val="010000"/>
                </a:solidFill>
              </a:rPr>
              <a:t>	</a:t>
            </a:r>
            <a:r>
              <a:rPr lang="en-US" i="1">
                <a:solidFill>
                  <a:srgbClr val="010000"/>
                </a:solidFill>
              </a:rPr>
              <a:t>maxsum</a:t>
            </a:r>
            <a:r>
              <a:rPr lang="en-US">
                <a:solidFill>
                  <a:srgbClr val="010000"/>
                </a:solidFill>
              </a:rPr>
              <a:t> </a:t>
            </a:r>
            <a:r>
              <a:rPr lang="en-US">
                <a:solidFill>
                  <a:srgbClr val="010000"/>
                </a:solidFill>
                <a:latin typeface="Symbol" pitchFamily="18" charset="2"/>
              </a:rPr>
              <a:t>¬</a:t>
            </a:r>
            <a:r>
              <a:rPr lang="en-US">
                <a:solidFill>
                  <a:srgbClr val="010000"/>
                </a:solidFill>
              </a:rPr>
              <a:t> 0;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>
                <a:solidFill>
                  <a:srgbClr val="010000"/>
                </a:solidFill>
              </a:rPr>
              <a:t>	</a:t>
            </a:r>
            <a:r>
              <a:rPr lang="en-US" b="1">
                <a:solidFill>
                  <a:srgbClr val="010000"/>
                </a:solidFill>
              </a:rPr>
              <a:t>for</a:t>
            </a:r>
            <a:r>
              <a:rPr lang="en-US">
                <a:solidFill>
                  <a:srgbClr val="010000"/>
                </a:solidFill>
              </a:rPr>
              <a:t> </a:t>
            </a:r>
            <a:r>
              <a:rPr lang="en-US" i="1">
                <a:solidFill>
                  <a:srgbClr val="010000"/>
                </a:solidFill>
              </a:rPr>
              <a:t>i</a:t>
            </a:r>
            <a:r>
              <a:rPr lang="en-US">
                <a:solidFill>
                  <a:srgbClr val="010000"/>
                </a:solidFill>
              </a:rPr>
              <a:t> </a:t>
            </a:r>
            <a:r>
              <a:rPr lang="en-US">
                <a:solidFill>
                  <a:srgbClr val="010000"/>
                </a:solidFill>
                <a:latin typeface="Symbol" pitchFamily="18" charset="2"/>
              </a:rPr>
              <a:t>¬</a:t>
            </a:r>
            <a:r>
              <a:rPr lang="en-US">
                <a:solidFill>
                  <a:srgbClr val="010000"/>
                </a:solidFill>
              </a:rPr>
              <a:t> 1 </a:t>
            </a:r>
            <a:r>
              <a:rPr lang="en-US" b="1">
                <a:solidFill>
                  <a:srgbClr val="010000"/>
                </a:solidFill>
              </a:rPr>
              <a:t>to</a:t>
            </a:r>
            <a:r>
              <a:rPr lang="en-US">
                <a:solidFill>
                  <a:srgbClr val="010000"/>
                </a:solidFill>
              </a:rPr>
              <a:t> </a:t>
            </a:r>
            <a:r>
              <a:rPr lang="en-US" i="1">
                <a:solidFill>
                  <a:srgbClr val="010000"/>
                </a:solidFill>
              </a:rPr>
              <a:t>n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>
                <a:solidFill>
                  <a:srgbClr val="010000"/>
                </a:solidFill>
              </a:rPr>
              <a:t>	    </a:t>
            </a:r>
            <a:r>
              <a:rPr lang="en-US" b="1">
                <a:solidFill>
                  <a:srgbClr val="010000"/>
                </a:solidFill>
              </a:rPr>
              <a:t>do</a:t>
            </a:r>
            <a:r>
              <a:rPr lang="en-US">
                <a:solidFill>
                  <a:srgbClr val="010000"/>
                </a:solidFill>
              </a:rPr>
              <a:t> </a:t>
            </a:r>
            <a:r>
              <a:rPr lang="en-US" b="1">
                <a:solidFill>
                  <a:srgbClr val="010000"/>
                </a:solidFill>
              </a:rPr>
              <a:t>for</a:t>
            </a:r>
            <a:r>
              <a:rPr lang="en-US">
                <a:solidFill>
                  <a:srgbClr val="010000"/>
                </a:solidFill>
              </a:rPr>
              <a:t> </a:t>
            </a:r>
            <a:r>
              <a:rPr lang="en-US" i="1">
                <a:solidFill>
                  <a:srgbClr val="010000"/>
                </a:solidFill>
              </a:rPr>
              <a:t>j</a:t>
            </a:r>
            <a:r>
              <a:rPr lang="en-US">
                <a:solidFill>
                  <a:srgbClr val="010000"/>
                </a:solidFill>
              </a:rPr>
              <a:t> = </a:t>
            </a:r>
            <a:r>
              <a:rPr lang="en-US" i="1">
                <a:solidFill>
                  <a:srgbClr val="010000"/>
                </a:solidFill>
              </a:rPr>
              <a:t>i</a:t>
            </a:r>
            <a:r>
              <a:rPr lang="en-US">
                <a:solidFill>
                  <a:srgbClr val="010000"/>
                </a:solidFill>
              </a:rPr>
              <a:t> to </a:t>
            </a:r>
            <a:r>
              <a:rPr lang="en-US" i="1">
                <a:solidFill>
                  <a:srgbClr val="010000"/>
                </a:solidFill>
              </a:rPr>
              <a:t>n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>
                <a:solidFill>
                  <a:srgbClr val="010000"/>
                </a:solidFill>
              </a:rPr>
              <a:t>		      </a:t>
            </a:r>
            <a:r>
              <a:rPr lang="en-US" i="1">
                <a:solidFill>
                  <a:srgbClr val="010000"/>
                </a:solidFill>
              </a:rPr>
              <a:t>sum</a:t>
            </a:r>
            <a:r>
              <a:rPr lang="en-US">
                <a:solidFill>
                  <a:srgbClr val="010000"/>
                </a:solidFill>
              </a:rPr>
              <a:t> </a:t>
            </a:r>
            <a:r>
              <a:rPr lang="en-US">
                <a:solidFill>
                  <a:srgbClr val="010000"/>
                </a:solidFill>
                <a:latin typeface="Symbol" pitchFamily="18" charset="2"/>
              </a:rPr>
              <a:t>¬</a:t>
            </a:r>
            <a:r>
              <a:rPr lang="en-US">
                <a:solidFill>
                  <a:srgbClr val="010000"/>
                </a:solidFill>
              </a:rPr>
              <a:t> 0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>
                <a:solidFill>
                  <a:srgbClr val="010000"/>
                </a:solidFill>
              </a:rPr>
              <a:t>		      </a:t>
            </a:r>
            <a:r>
              <a:rPr lang="en-US" b="1">
                <a:solidFill>
                  <a:srgbClr val="010000"/>
                </a:solidFill>
              </a:rPr>
              <a:t>for</a:t>
            </a:r>
            <a:r>
              <a:rPr lang="en-US">
                <a:solidFill>
                  <a:srgbClr val="010000"/>
                </a:solidFill>
              </a:rPr>
              <a:t> </a:t>
            </a:r>
            <a:r>
              <a:rPr lang="en-US" i="1">
                <a:solidFill>
                  <a:srgbClr val="010000"/>
                </a:solidFill>
              </a:rPr>
              <a:t>k</a:t>
            </a:r>
            <a:r>
              <a:rPr lang="en-US">
                <a:solidFill>
                  <a:srgbClr val="010000"/>
                </a:solidFill>
              </a:rPr>
              <a:t> </a:t>
            </a:r>
            <a:r>
              <a:rPr lang="en-US">
                <a:solidFill>
                  <a:srgbClr val="010000"/>
                </a:solidFill>
                <a:latin typeface="Symbol" pitchFamily="18" charset="2"/>
              </a:rPr>
              <a:t>¬</a:t>
            </a:r>
            <a:r>
              <a:rPr lang="en-US">
                <a:solidFill>
                  <a:srgbClr val="010000"/>
                </a:solidFill>
              </a:rPr>
              <a:t> </a:t>
            </a:r>
            <a:r>
              <a:rPr lang="en-US" i="1">
                <a:solidFill>
                  <a:srgbClr val="010000"/>
                </a:solidFill>
              </a:rPr>
              <a:t>i</a:t>
            </a:r>
            <a:r>
              <a:rPr lang="en-US">
                <a:solidFill>
                  <a:srgbClr val="010000"/>
                </a:solidFill>
              </a:rPr>
              <a:t> to </a:t>
            </a:r>
            <a:r>
              <a:rPr lang="en-US" i="1">
                <a:solidFill>
                  <a:srgbClr val="010000"/>
                </a:solidFill>
              </a:rPr>
              <a:t>j</a:t>
            </a:r>
            <a:r>
              <a:rPr lang="en-US">
                <a:solidFill>
                  <a:srgbClr val="010000"/>
                </a:solidFill>
              </a:rPr>
              <a:t> 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>
                <a:solidFill>
                  <a:srgbClr val="010000"/>
                </a:solidFill>
              </a:rPr>
              <a:t>			</a:t>
            </a:r>
            <a:r>
              <a:rPr lang="en-US" b="1">
                <a:solidFill>
                  <a:srgbClr val="010000"/>
                </a:solidFill>
              </a:rPr>
              <a:t>do </a:t>
            </a:r>
            <a:r>
              <a:rPr lang="en-US" i="1">
                <a:solidFill>
                  <a:srgbClr val="010000"/>
                </a:solidFill>
              </a:rPr>
              <a:t>sum</a:t>
            </a:r>
            <a:r>
              <a:rPr lang="en-US">
                <a:solidFill>
                  <a:srgbClr val="010000"/>
                </a:solidFill>
              </a:rPr>
              <a:t> += </a:t>
            </a:r>
            <a:r>
              <a:rPr lang="en-US" i="1">
                <a:solidFill>
                  <a:srgbClr val="010000"/>
                </a:solidFill>
              </a:rPr>
              <a:t>A</a:t>
            </a:r>
            <a:r>
              <a:rPr lang="en-US">
                <a:solidFill>
                  <a:srgbClr val="010000"/>
                </a:solidFill>
              </a:rPr>
              <a:t>[</a:t>
            </a:r>
            <a:r>
              <a:rPr lang="en-US" i="1">
                <a:solidFill>
                  <a:srgbClr val="010000"/>
                </a:solidFill>
              </a:rPr>
              <a:t>k</a:t>
            </a:r>
            <a:r>
              <a:rPr lang="en-US">
                <a:solidFill>
                  <a:srgbClr val="010000"/>
                </a:solidFill>
              </a:rPr>
              <a:t>]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>
                <a:solidFill>
                  <a:srgbClr val="010000"/>
                </a:solidFill>
              </a:rPr>
              <a:t>		      </a:t>
            </a:r>
            <a:r>
              <a:rPr lang="en-US" i="1">
                <a:solidFill>
                  <a:srgbClr val="010000"/>
                </a:solidFill>
              </a:rPr>
              <a:t>maxsum</a:t>
            </a:r>
            <a:r>
              <a:rPr lang="en-US">
                <a:solidFill>
                  <a:srgbClr val="010000"/>
                </a:solidFill>
              </a:rPr>
              <a:t> </a:t>
            </a:r>
            <a:r>
              <a:rPr lang="en-US">
                <a:solidFill>
                  <a:srgbClr val="010000"/>
                </a:solidFill>
                <a:latin typeface="Symbol" pitchFamily="18" charset="2"/>
              </a:rPr>
              <a:t>¬</a:t>
            </a:r>
            <a:r>
              <a:rPr lang="en-US">
                <a:solidFill>
                  <a:srgbClr val="010000"/>
                </a:solidFill>
              </a:rPr>
              <a:t> max(</a:t>
            </a:r>
            <a:r>
              <a:rPr lang="en-US" i="1">
                <a:solidFill>
                  <a:srgbClr val="010000"/>
                </a:solidFill>
              </a:rPr>
              <a:t>sum</a:t>
            </a:r>
            <a:r>
              <a:rPr lang="en-US">
                <a:solidFill>
                  <a:srgbClr val="010000"/>
                </a:solidFill>
              </a:rPr>
              <a:t>, </a:t>
            </a:r>
            <a:r>
              <a:rPr lang="en-US" i="1">
                <a:solidFill>
                  <a:srgbClr val="010000"/>
                </a:solidFill>
              </a:rPr>
              <a:t>maxsum</a:t>
            </a:r>
            <a:r>
              <a:rPr lang="en-US">
                <a:solidFill>
                  <a:srgbClr val="010000"/>
                </a:solidFill>
              </a:rPr>
              <a:t>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>
                <a:solidFill>
                  <a:srgbClr val="010000"/>
                </a:solidFill>
              </a:rPr>
              <a:t>	</a:t>
            </a:r>
            <a:r>
              <a:rPr lang="en-US" b="1">
                <a:solidFill>
                  <a:srgbClr val="010000"/>
                </a:solidFill>
              </a:rPr>
              <a:t>return</a:t>
            </a:r>
            <a:r>
              <a:rPr lang="en-US">
                <a:solidFill>
                  <a:srgbClr val="010000"/>
                </a:solidFill>
              </a:rPr>
              <a:t> maxsum</a:t>
            </a:r>
            <a:endParaRPr lang="en-US" sz="2800"/>
          </a:p>
        </p:txBody>
      </p:sp>
      <p:sp>
        <p:nvSpPr>
          <p:cNvPr id="450564" name="Text Box 4"/>
          <p:cNvSpPr txBox="1">
            <a:spLocks noChangeArrowheads="1"/>
          </p:cNvSpPr>
          <p:nvPr/>
        </p:nvSpPr>
        <p:spPr bwMode="auto">
          <a:xfrm>
            <a:off x="531813" y="4443413"/>
            <a:ext cx="2356927" cy="179741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solidFill>
                  <a:srgbClr val="CC0000"/>
                </a:solidFill>
              </a:rPr>
              <a:t>               </a:t>
            </a:r>
            <a:r>
              <a:rPr lang="en-US" sz="2000" i="1" baseline="-30000" dirty="0">
                <a:solidFill>
                  <a:srgbClr val="CC0000"/>
                </a:solidFill>
              </a:rPr>
              <a:t>n     </a:t>
            </a:r>
            <a:r>
              <a:rPr lang="en-US" sz="2000" i="1" baseline="-30000" dirty="0" err="1">
                <a:solidFill>
                  <a:srgbClr val="CC0000"/>
                </a:solidFill>
              </a:rPr>
              <a:t>n</a:t>
            </a:r>
            <a:r>
              <a:rPr lang="en-US" sz="2000" i="1" baseline="-30000" dirty="0">
                <a:solidFill>
                  <a:srgbClr val="CC0000"/>
                </a:solidFill>
              </a:rPr>
              <a:t>      j</a:t>
            </a:r>
          </a:p>
          <a:p>
            <a:pPr>
              <a:lnSpc>
                <a:spcPct val="90000"/>
              </a:lnSpc>
              <a:buFont typeface="Wingdings" pitchFamily="2" charset="2"/>
              <a:buChar char="w"/>
            </a:pPr>
            <a:r>
              <a:rPr lang="en-US" dirty="0">
                <a:solidFill>
                  <a:srgbClr val="CC0000"/>
                </a:solidFill>
                <a:sym typeface="Symbol" pitchFamily="18" charset="2"/>
              </a:rPr>
              <a:t>T(n) =    1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solidFill>
                  <a:srgbClr val="CC0000"/>
                </a:solidFill>
              </a:rPr>
              <a:t>             </a:t>
            </a:r>
            <a:r>
              <a:rPr lang="en-US" sz="2000" i="1" baseline="30000" dirty="0" err="1">
                <a:solidFill>
                  <a:srgbClr val="CC0000"/>
                </a:solidFill>
              </a:rPr>
              <a:t>i</a:t>
            </a:r>
            <a:r>
              <a:rPr lang="en-US" sz="2000" i="1" baseline="30000" dirty="0">
                <a:solidFill>
                  <a:srgbClr val="CC0000"/>
                </a:solidFill>
              </a:rPr>
              <a:t>=1   j=</a:t>
            </a:r>
            <a:r>
              <a:rPr lang="en-US" sz="2000" i="1" baseline="30000" dirty="0" err="1">
                <a:solidFill>
                  <a:srgbClr val="CC0000"/>
                </a:solidFill>
              </a:rPr>
              <a:t>i</a:t>
            </a:r>
            <a:r>
              <a:rPr lang="en-US" sz="2000" i="1" baseline="30000" dirty="0">
                <a:solidFill>
                  <a:srgbClr val="CC0000"/>
                </a:solidFill>
              </a:rPr>
              <a:t>  k=</a:t>
            </a:r>
            <a:r>
              <a:rPr lang="en-US" sz="2000" i="1" baseline="30000" dirty="0" err="1">
                <a:solidFill>
                  <a:srgbClr val="CC0000"/>
                </a:solidFill>
              </a:rPr>
              <a:t>i</a:t>
            </a:r>
            <a:endParaRPr lang="en-US" i="1" baseline="30000" dirty="0">
              <a:solidFill>
                <a:srgbClr val="CC0000"/>
              </a:solidFill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endParaRPr lang="en-US" sz="2000" dirty="0">
              <a:solidFill>
                <a:srgbClr val="CC0000"/>
              </a:solidFill>
            </a:endParaRPr>
          </a:p>
          <a:p>
            <a:endParaRPr lang="en-US" dirty="0">
              <a:solidFill>
                <a:srgbClr val="CC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KCS-503</a:t>
            </a:r>
            <a:endParaRPr lang="en-US"/>
          </a:p>
        </p:txBody>
      </p:sp>
      <p:sp>
        <p:nvSpPr>
          <p:cNvPr id="378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Review on Summations</a:t>
            </a:r>
          </a:p>
        </p:txBody>
      </p:sp>
      <p:sp>
        <p:nvSpPr>
          <p:cNvPr id="3788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219200"/>
            <a:ext cx="8277225" cy="4876800"/>
          </a:xfrm>
        </p:spPr>
        <p:txBody>
          <a:bodyPr/>
          <a:lstStyle/>
          <a:p>
            <a:r>
              <a:rPr lang="en-US" sz="2400" b="1">
                <a:solidFill>
                  <a:srgbClr val="CC0000"/>
                </a:solidFill>
              </a:rPr>
              <a:t>Constant Series:</a:t>
            </a:r>
            <a:r>
              <a:rPr lang="en-US" sz="2400"/>
              <a:t> For integers </a:t>
            </a:r>
            <a:r>
              <a:rPr lang="en-US" sz="2400" i="1"/>
              <a:t>a </a:t>
            </a:r>
            <a:r>
              <a:rPr lang="en-US" sz="2400"/>
              <a:t>and </a:t>
            </a:r>
            <a:r>
              <a:rPr lang="en-US" sz="2400" i="1"/>
              <a:t>b</a:t>
            </a:r>
            <a:r>
              <a:rPr lang="en-US" sz="2400"/>
              <a:t>, </a:t>
            </a:r>
            <a:r>
              <a:rPr lang="en-US" sz="2400" i="1"/>
              <a:t>a </a:t>
            </a:r>
            <a:r>
              <a:rPr lang="en-US" sz="2400">
                <a:sym typeface="Symbol" pitchFamily="18" charset="2"/>
              </a:rPr>
              <a:t> </a:t>
            </a:r>
            <a:r>
              <a:rPr lang="en-US" sz="2400" i="1">
                <a:sym typeface="Symbol" pitchFamily="18" charset="2"/>
              </a:rPr>
              <a:t>b</a:t>
            </a:r>
            <a:r>
              <a:rPr lang="en-US" sz="2400">
                <a:sym typeface="Symbol" pitchFamily="18" charset="2"/>
              </a:rPr>
              <a:t>,</a:t>
            </a:r>
            <a:endParaRPr lang="en-US" sz="1400" i="1" baseline="30000">
              <a:solidFill>
                <a:srgbClr val="3DDE2C"/>
              </a:solidFill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sz="1400" i="1" baseline="30000">
              <a:solidFill>
                <a:srgbClr val="3DDE2C"/>
              </a:solidFill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sz="1400" i="1" baseline="30000">
              <a:solidFill>
                <a:srgbClr val="3DDE2C"/>
              </a:solidFill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sz="1400" i="1" baseline="30000">
              <a:solidFill>
                <a:srgbClr val="3DDE2C"/>
              </a:solidFill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sz="1400" i="1" baseline="30000">
              <a:solidFill>
                <a:srgbClr val="3DDE2C"/>
              </a:solidFill>
            </a:endParaRPr>
          </a:p>
          <a:p>
            <a:pPr>
              <a:buFont typeface="Wingdings" pitchFamily="2" charset="2"/>
              <a:buNone/>
            </a:pPr>
            <a:endParaRPr lang="en-US" sz="2400"/>
          </a:p>
          <a:p>
            <a:endParaRPr lang="en-US" sz="2400"/>
          </a:p>
          <a:p>
            <a:r>
              <a:rPr lang="en-US" sz="2400" b="1">
                <a:solidFill>
                  <a:srgbClr val="CC0000"/>
                </a:solidFill>
              </a:rPr>
              <a:t>Linear Series (Arithmetic Series):</a:t>
            </a:r>
            <a:r>
              <a:rPr lang="en-US" sz="2400"/>
              <a:t>  For </a:t>
            </a:r>
            <a:r>
              <a:rPr lang="en-US" sz="2400" i="1"/>
              <a:t>n</a:t>
            </a:r>
            <a:r>
              <a:rPr lang="en-US" sz="2400"/>
              <a:t> </a:t>
            </a:r>
            <a:r>
              <a:rPr lang="en-US" sz="2400">
                <a:sym typeface="Symbol" pitchFamily="18" charset="2"/>
              </a:rPr>
              <a:t></a:t>
            </a:r>
            <a:r>
              <a:rPr lang="en-US" sz="2400"/>
              <a:t> 0,</a:t>
            </a:r>
          </a:p>
          <a:p>
            <a:endParaRPr lang="en-US" sz="2400"/>
          </a:p>
          <a:p>
            <a:endParaRPr lang="en-US" sz="2400"/>
          </a:p>
          <a:p>
            <a:endParaRPr lang="en-US" sz="2400" b="1">
              <a:solidFill>
                <a:srgbClr val="CC0000"/>
              </a:solidFill>
            </a:endParaRPr>
          </a:p>
          <a:p>
            <a:r>
              <a:rPr lang="en-US" sz="2400" b="1">
                <a:solidFill>
                  <a:srgbClr val="CC0000"/>
                </a:solidFill>
              </a:rPr>
              <a:t>Quadratic Series: </a:t>
            </a:r>
            <a:r>
              <a:rPr lang="en-US" sz="2400"/>
              <a:t> For </a:t>
            </a:r>
            <a:r>
              <a:rPr lang="en-US" sz="2400" i="1"/>
              <a:t>n</a:t>
            </a:r>
            <a:r>
              <a:rPr lang="en-US" sz="2400"/>
              <a:t> </a:t>
            </a:r>
            <a:r>
              <a:rPr lang="en-US" sz="2400">
                <a:sym typeface="Symbol" pitchFamily="18" charset="2"/>
              </a:rPr>
              <a:t></a:t>
            </a:r>
            <a:r>
              <a:rPr lang="en-US" sz="2400"/>
              <a:t> 0,</a:t>
            </a:r>
          </a:p>
          <a:p>
            <a:endParaRPr lang="en-US" sz="2400"/>
          </a:p>
          <a:p>
            <a:pPr>
              <a:buFont typeface="Wingdings" pitchFamily="2" charset="2"/>
              <a:buNone/>
            </a:pPr>
            <a:r>
              <a:rPr lang="en-US" sz="2000"/>
              <a:t>                             </a:t>
            </a:r>
            <a:endParaRPr lang="en-US" sz="2000" i="1"/>
          </a:p>
          <a:p>
            <a:pPr>
              <a:buFont typeface="Wingdings" pitchFamily="2" charset="2"/>
              <a:buNone/>
            </a:pPr>
            <a:endParaRPr lang="en-US" sz="1400" i="1" baseline="30000">
              <a:solidFill>
                <a:srgbClr val="3DDE2C"/>
              </a:solidFill>
            </a:endParaRPr>
          </a:p>
        </p:txBody>
      </p:sp>
      <p:graphicFrame>
        <p:nvGraphicFramePr>
          <p:cNvPr id="378887" name="Object 7"/>
          <p:cNvGraphicFramePr>
            <a:graphicFrameLocks noChangeAspect="1"/>
          </p:cNvGraphicFramePr>
          <p:nvPr/>
        </p:nvGraphicFramePr>
        <p:xfrm>
          <a:off x="3198813" y="1825625"/>
          <a:ext cx="1739900" cy="812800"/>
        </p:xfrm>
        <a:graphic>
          <a:graphicData uri="http://schemas.openxmlformats.org/presentationml/2006/ole">
            <p:oleObj spid="_x0000_s378887" name="Equation" r:id="rId3" imgW="1739880" imgH="812520" progId="Equation.3">
              <p:embed/>
            </p:oleObj>
          </a:graphicData>
        </a:graphic>
      </p:graphicFrame>
      <p:graphicFrame>
        <p:nvGraphicFramePr>
          <p:cNvPr id="378888" name="Object 8"/>
          <p:cNvGraphicFramePr>
            <a:graphicFrameLocks noChangeAspect="1"/>
          </p:cNvGraphicFramePr>
          <p:nvPr/>
        </p:nvGraphicFramePr>
        <p:xfrm>
          <a:off x="2543175" y="3656013"/>
          <a:ext cx="3479800" cy="812800"/>
        </p:xfrm>
        <a:graphic>
          <a:graphicData uri="http://schemas.openxmlformats.org/presentationml/2006/ole">
            <p:oleObj spid="_x0000_s378888" name="Equation" r:id="rId4" imgW="3479760" imgH="812520" progId="Equation.3">
              <p:embed/>
            </p:oleObj>
          </a:graphicData>
        </a:graphic>
      </p:graphicFrame>
      <p:graphicFrame>
        <p:nvGraphicFramePr>
          <p:cNvPr id="378889" name="Object 9"/>
          <p:cNvGraphicFramePr>
            <a:graphicFrameLocks noChangeAspect="1"/>
          </p:cNvGraphicFramePr>
          <p:nvPr>
            <p:ph sz="half" idx="2"/>
          </p:nvPr>
        </p:nvGraphicFramePr>
        <p:xfrm>
          <a:off x="2543175" y="5159375"/>
          <a:ext cx="4152900" cy="685800"/>
        </p:xfrm>
        <a:graphic>
          <a:graphicData uri="http://schemas.openxmlformats.org/presentationml/2006/ole">
            <p:oleObj spid="_x0000_s378889" name="Equation" r:id="rId5" imgW="4927320" imgH="8125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KCS-503</a:t>
            </a:r>
            <a:endParaRPr lang="en-US"/>
          </a:p>
        </p:txBody>
      </p:sp>
      <p:sp>
        <p:nvSpPr>
          <p:cNvPr id="420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Review on Summations</a:t>
            </a:r>
          </a:p>
        </p:txBody>
      </p:sp>
      <p:sp>
        <p:nvSpPr>
          <p:cNvPr id="420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5013" y="1239838"/>
            <a:ext cx="7772400" cy="4114800"/>
          </a:xfrm>
        </p:spPr>
        <p:txBody>
          <a:bodyPr/>
          <a:lstStyle/>
          <a:p>
            <a:r>
              <a:rPr lang="en-US" sz="2400" b="1">
                <a:solidFill>
                  <a:srgbClr val="CC0000"/>
                </a:solidFill>
              </a:rPr>
              <a:t>Cubic Series: </a:t>
            </a:r>
            <a:r>
              <a:rPr lang="en-US" sz="2400"/>
              <a:t> For </a:t>
            </a:r>
            <a:r>
              <a:rPr lang="en-US" sz="2400" i="1"/>
              <a:t>n</a:t>
            </a:r>
            <a:r>
              <a:rPr lang="en-US" sz="2400"/>
              <a:t> </a:t>
            </a:r>
            <a:r>
              <a:rPr lang="en-US" sz="2400">
                <a:sym typeface="Symbol" pitchFamily="18" charset="2"/>
              </a:rPr>
              <a:t></a:t>
            </a:r>
            <a:r>
              <a:rPr lang="en-US" sz="2400"/>
              <a:t> 0,</a:t>
            </a:r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endParaRPr lang="en-US" sz="2400" b="1">
              <a:solidFill>
                <a:srgbClr val="CC0000"/>
              </a:solidFill>
            </a:endParaRPr>
          </a:p>
          <a:p>
            <a:r>
              <a:rPr lang="en-US" sz="2400" b="1">
                <a:solidFill>
                  <a:srgbClr val="CC0000"/>
                </a:solidFill>
              </a:rPr>
              <a:t>Geometric Series:</a:t>
            </a:r>
            <a:r>
              <a:rPr lang="en-US" sz="2400"/>
              <a:t>  For real </a:t>
            </a:r>
            <a:r>
              <a:rPr lang="en-US" sz="2400" i="1"/>
              <a:t>x</a:t>
            </a:r>
            <a:r>
              <a:rPr lang="en-US" sz="2400"/>
              <a:t> </a:t>
            </a:r>
            <a:r>
              <a:rPr lang="en-US" sz="2400">
                <a:sym typeface="Symbol" pitchFamily="18" charset="2"/>
              </a:rPr>
              <a:t></a:t>
            </a:r>
            <a:r>
              <a:rPr lang="en-US" sz="2400"/>
              <a:t> 1,</a:t>
            </a:r>
          </a:p>
          <a:p>
            <a:endParaRPr lang="en-US" sz="2400"/>
          </a:p>
          <a:p>
            <a:endParaRPr lang="en-US" sz="2400"/>
          </a:p>
          <a:p>
            <a:pPr>
              <a:buFont typeface="Wingdings" pitchFamily="2" charset="2"/>
              <a:buNone/>
            </a:pPr>
            <a:r>
              <a:rPr lang="en-US" sz="2400"/>
              <a:t>     </a:t>
            </a:r>
          </a:p>
          <a:p>
            <a:pPr>
              <a:buFont typeface="Wingdings" pitchFamily="2" charset="2"/>
              <a:buNone/>
            </a:pPr>
            <a:r>
              <a:rPr lang="en-US" sz="2400"/>
              <a:t>       For |</a:t>
            </a:r>
            <a:r>
              <a:rPr lang="en-US" sz="2400" i="1"/>
              <a:t>x</a:t>
            </a:r>
            <a:r>
              <a:rPr lang="en-US" sz="2400"/>
              <a:t>| &lt; 1,</a:t>
            </a:r>
          </a:p>
          <a:p>
            <a:pPr>
              <a:buFont typeface="Wingdings" pitchFamily="2" charset="2"/>
              <a:buNone/>
            </a:pPr>
            <a:r>
              <a:rPr lang="en-US" sz="2000" i="1" baseline="-20000">
                <a:solidFill>
                  <a:srgbClr val="3DDE2C"/>
                </a:solidFill>
              </a:rPr>
              <a:t>      </a:t>
            </a:r>
            <a:endParaRPr lang="en-US" sz="1000" i="1" baseline="30000">
              <a:solidFill>
                <a:srgbClr val="3DDE2C"/>
              </a:solidFill>
            </a:endParaRPr>
          </a:p>
        </p:txBody>
      </p:sp>
      <p:graphicFrame>
        <p:nvGraphicFramePr>
          <p:cNvPr id="420868" name="Object 4"/>
          <p:cNvGraphicFramePr>
            <a:graphicFrameLocks noChangeAspect="1"/>
          </p:cNvGraphicFramePr>
          <p:nvPr/>
        </p:nvGraphicFramePr>
        <p:xfrm>
          <a:off x="2444750" y="1797050"/>
          <a:ext cx="4254500" cy="825500"/>
        </p:xfrm>
        <a:graphic>
          <a:graphicData uri="http://schemas.openxmlformats.org/presentationml/2006/ole">
            <p:oleObj spid="_x0000_s420868" name="Equation" r:id="rId3" imgW="4254480" imgH="825480" progId="Equation.3">
              <p:embed/>
            </p:oleObj>
          </a:graphicData>
        </a:graphic>
      </p:graphicFrame>
      <p:graphicFrame>
        <p:nvGraphicFramePr>
          <p:cNvPr id="420870" name="Object 6"/>
          <p:cNvGraphicFramePr>
            <a:graphicFrameLocks noChangeAspect="1"/>
          </p:cNvGraphicFramePr>
          <p:nvPr/>
        </p:nvGraphicFramePr>
        <p:xfrm>
          <a:off x="2108200" y="3873500"/>
          <a:ext cx="4330700" cy="825500"/>
        </p:xfrm>
        <a:graphic>
          <a:graphicData uri="http://schemas.openxmlformats.org/presentationml/2006/ole">
            <p:oleObj spid="_x0000_s420870" name="Equation" r:id="rId4" imgW="4330440" imgH="825480" progId="Equation.3">
              <p:embed/>
            </p:oleObj>
          </a:graphicData>
        </a:graphic>
      </p:graphicFrame>
      <p:graphicFrame>
        <p:nvGraphicFramePr>
          <p:cNvPr id="420871" name="Object 7"/>
          <p:cNvGraphicFramePr>
            <a:graphicFrameLocks noChangeAspect="1"/>
          </p:cNvGraphicFramePr>
          <p:nvPr/>
        </p:nvGraphicFramePr>
        <p:xfrm>
          <a:off x="3024188" y="5130800"/>
          <a:ext cx="1549400" cy="812800"/>
        </p:xfrm>
        <a:graphic>
          <a:graphicData uri="http://schemas.openxmlformats.org/presentationml/2006/ole">
            <p:oleObj spid="_x0000_s420871" name="Equation" r:id="rId5" imgW="1549080" imgH="8125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KCS-503</a:t>
            </a:r>
            <a:endParaRPr lang="en-US"/>
          </a:p>
        </p:txBody>
      </p:sp>
      <p:sp>
        <p:nvSpPr>
          <p:cNvPr id="462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Review on Summations</a:t>
            </a:r>
          </a:p>
        </p:txBody>
      </p:sp>
      <p:sp>
        <p:nvSpPr>
          <p:cNvPr id="462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5013" y="914400"/>
            <a:ext cx="7772400" cy="49688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en-US" sz="2400"/>
          </a:p>
          <a:p>
            <a:r>
              <a:rPr lang="en-US" sz="2400" b="1">
                <a:solidFill>
                  <a:srgbClr val="CC0000"/>
                </a:solidFill>
              </a:rPr>
              <a:t>Linear-Geometric Series:</a:t>
            </a:r>
            <a:r>
              <a:rPr lang="en-US" sz="2400"/>
              <a:t>  For </a:t>
            </a:r>
            <a:r>
              <a:rPr lang="en-US" sz="2400" i="1"/>
              <a:t>n</a:t>
            </a:r>
            <a:r>
              <a:rPr lang="en-US" sz="2400"/>
              <a:t> </a:t>
            </a:r>
            <a:r>
              <a:rPr lang="en-US" sz="2400">
                <a:sym typeface="Symbol" pitchFamily="18" charset="2"/>
              </a:rPr>
              <a:t></a:t>
            </a:r>
            <a:r>
              <a:rPr lang="en-US" sz="2400"/>
              <a:t> 0, real </a:t>
            </a:r>
            <a:r>
              <a:rPr lang="en-US" sz="2400" i="1"/>
              <a:t>c</a:t>
            </a:r>
            <a:r>
              <a:rPr lang="en-US" sz="2400"/>
              <a:t> </a:t>
            </a:r>
            <a:r>
              <a:rPr lang="en-US" sz="2400">
                <a:sym typeface="Symbol" pitchFamily="18" charset="2"/>
              </a:rPr>
              <a:t></a:t>
            </a:r>
            <a:r>
              <a:rPr lang="en-US" sz="2400"/>
              <a:t> 1,</a:t>
            </a:r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r>
              <a:rPr lang="en-US" sz="2400" b="1">
                <a:solidFill>
                  <a:srgbClr val="CC0000"/>
                </a:solidFill>
              </a:rPr>
              <a:t>Harmonic Series: </a:t>
            </a:r>
            <a:r>
              <a:rPr lang="en-US" sz="2400" i="1">
                <a:solidFill>
                  <a:schemeClr val="tx1"/>
                </a:solidFill>
              </a:rPr>
              <a:t>n</a:t>
            </a:r>
            <a:r>
              <a:rPr lang="en-US" sz="2400">
                <a:solidFill>
                  <a:schemeClr val="tx1"/>
                </a:solidFill>
              </a:rPr>
              <a:t>th harmonic number, </a:t>
            </a:r>
            <a:r>
              <a:rPr lang="en-US" sz="2400" i="1">
                <a:solidFill>
                  <a:schemeClr val="tx1"/>
                </a:solidFill>
              </a:rPr>
              <a:t>n</a:t>
            </a:r>
            <a:r>
              <a:rPr lang="en-US" sz="2400">
                <a:solidFill>
                  <a:schemeClr val="tx1"/>
                </a:solidFill>
                <a:sym typeface="Symbol" pitchFamily="18" charset="2"/>
              </a:rPr>
              <a:t>I</a:t>
            </a:r>
            <a:r>
              <a:rPr lang="en-US" sz="2400" baseline="30000">
                <a:solidFill>
                  <a:schemeClr val="tx1"/>
                </a:solidFill>
                <a:sym typeface="Symbol" pitchFamily="18" charset="2"/>
              </a:rPr>
              <a:t>+</a:t>
            </a:r>
            <a:r>
              <a:rPr lang="en-US" sz="2400">
                <a:solidFill>
                  <a:schemeClr val="tx1"/>
                </a:solidFill>
                <a:sym typeface="Symbol" pitchFamily="18" charset="2"/>
              </a:rPr>
              <a:t>,</a:t>
            </a:r>
          </a:p>
          <a:p>
            <a:pPr>
              <a:buFont typeface="Wingdings" pitchFamily="2" charset="2"/>
              <a:buNone/>
            </a:pPr>
            <a:r>
              <a:rPr lang="en-US" sz="2400">
                <a:solidFill>
                  <a:srgbClr val="CC0000"/>
                </a:solidFill>
              </a:rPr>
              <a:t>     </a:t>
            </a:r>
          </a:p>
          <a:p>
            <a:pPr>
              <a:buFont typeface="Wingdings" pitchFamily="2" charset="2"/>
              <a:buNone/>
            </a:pPr>
            <a:endParaRPr lang="en-US" sz="2400" b="1">
              <a:solidFill>
                <a:srgbClr val="CC0000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en-US" sz="2400" b="1">
                <a:solidFill>
                  <a:srgbClr val="CC0000"/>
                </a:solidFill>
              </a:rPr>
              <a:t>     </a:t>
            </a:r>
            <a:r>
              <a:rPr lang="en-US" sz="2000" i="1" baseline="-20000">
                <a:solidFill>
                  <a:srgbClr val="3DDE2C"/>
                </a:solidFill>
              </a:rPr>
              <a:t>    </a:t>
            </a:r>
          </a:p>
        </p:txBody>
      </p:sp>
      <p:graphicFrame>
        <p:nvGraphicFramePr>
          <p:cNvPr id="462853" name="Object 5"/>
          <p:cNvGraphicFramePr>
            <a:graphicFrameLocks noChangeAspect="1"/>
          </p:cNvGraphicFramePr>
          <p:nvPr/>
        </p:nvGraphicFramePr>
        <p:xfrm>
          <a:off x="1176338" y="2181225"/>
          <a:ext cx="7331075" cy="1071563"/>
        </p:xfrm>
        <a:graphic>
          <a:graphicData uri="http://schemas.openxmlformats.org/presentationml/2006/ole">
            <p:oleObj spid="_x0000_s462853" name="Equation" r:id="rId3" imgW="3124080" imgH="444240" progId="Equation.3">
              <p:embed/>
            </p:oleObj>
          </a:graphicData>
        </a:graphic>
      </p:graphicFrame>
      <p:graphicFrame>
        <p:nvGraphicFramePr>
          <p:cNvPr id="462856" name="Object 8"/>
          <p:cNvGraphicFramePr>
            <a:graphicFrameLocks noChangeAspect="1"/>
          </p:cNvGraphicFramePr>
          <p:nvPr/>
        </p:nvGraphicFramePr>
        <p:xfrm>
          <a:off x="1892300" y="4148138"/>
          <a:ext cx="2679700" cy="723900"/>
        </p:xfrm>
        <a:graphic>
          <a:graphicData uri="http://schemas.openxmlformats.org/presentationml/2006/ole">
            <p:oleObj spid="_x0000_s462856" name="Equation" r:id="rId4" imgW="2679480" imgH="723600" progId="Equation.3">
              <p:embed/>
            </p:oleObj>
          </a:graphicData>
        </a:graphic>
      </p:graphicFrame>
      <p:graphicFrame>
        <p:nvGraphicFramePr>
          <p:cNvPr id="462857" name="Object 9"/>
          <p:cNvGraphicFramePr>
            <a:graphicFrameLocks noChangeAspect="1"/>
          </p:cNvGraphicFramePr>
          <p:nvPr/>
        </p:nvGraphicFramePr>
        <p:xfrm>
          <a:off x="2347913" y="5070475"/>
          <a:ext cx="2527300" cy="812800"/>
        </p:xfrm>
        <a:graphic>
          <a:graphicData uri="http://schemas.openxmlformats.org/presentationml/2006/ole">
            <p:oleObj spid="_x0000_s462857" name="Equation" r:id="rId5" imgW="2527200" imgH="8125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KCS-503</a:t>
            </a:r>
            <a:endParaRPr lang="en-US"/>
          </a:p>
        </p:txBody>
      </p:sp>
      <p:sp>
        <p:nvSpPr>
          <p:cNvPr id="462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5013" y="173736"/>
            <a:ext cx="7772400" cy="49688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en-US" sz="2400" dirty="0"/>
          </a:p>
          <a:p>
            <a:pPr>
              <a:buNone/>
            </a:pP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pPr algn="ctr">
              <a:buNone/>
            </a:pPr>
            <a:r>
              <a:rPr lang="en-US" sz="6000" b="1" i="1" dirty="0" smtClean="0">
                <a:solidFill>
                  <a:srgbClr val="CC0000"/>
                </a:solidFill>
              </a:rPr>
              <a:t>Any Query?</a:t>
            </a:r>
            <a:endParaRPr lang="en-US" sz="6000" i="1" dirty="0">
              <a:solidFill>
                <a:schemeClr val="tx1"/>
              </a:solidFill>
              <a:sym typeface="Symbol" pitchFamily="18" charset="2"/>
            </a:endParaRPr>
          </a:p>
          <a:p>
            <a:pPr>
              <a:buFont typeface="Wingdings" pitchFamily="2" charset="2"/>
              <a:buNone/>
            </a:pPr>
            <a:r>
              <a:rPr lang="en-US" sz="2400" dirty="0">
                <a:solidFill>
                  <a:srgbClr val="CC0000"/>
                </a:solidFill>
              </a:rPr>
              <a:t>     </a:t>
            </a:r>
          </a:p>
          <a:p>
            <a:pPr>
              <a:buFont typeface="Wingdings" pitchFamily="2" charset="2"/>
              <a:buNone/>
            </a:pPr>
            <a:endParaRPr lang="en-US" sz="2400" b="1" dirty="0">
              <a:solidFill>
                <a:srgbClr val="CC0000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en-US" sz="2400" b="1" dirty="0">
                <a:solidFill>
                  <a:srgbClr val="CC0000"/>
                </a:solidFill>
              </a:rPr>
              <a:t>     </a:t>
            </a:r>
            <a:r>
              <a:rPr lang="en-US" sz="2000" i="1" baseline="-20000" dirty="0">
                <a:solidFill>
                  <a:srgbClr val="3DDE2C"/>
                </a:solidFill>
              </a:rPr>
              <a:t>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KCS-503</a:t>
            </a:r>
            <a:endParaRPr lang="en-US"/>
          </a:p>
        </p:txBody>
      </p:sp>
      <p:sp>
        <p:nvSpPr>
          <p:cNvPr id="394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ym typeface="Symbol" pitchFamily="18" charset="2"/>
              </a:rPr>
              <a:t>-notation</a:t>
            </a:r>
          </a:p>
        </p:txBody>
      </p:sp>
      <p:pic>
        <p:nvPicPr>
          <p:cNvPr id="394261" name="Picture 21" descr="graph_the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41900" y="1387475"/>
            <a:ext cx="4030663" cy="4179888"/>
          </a:xfrm>
          <a:prstGeom prst="rect">
            <a:avLst/>
          </a:prstGeom>
          <a:noFill/>
        </p:spPr>
      </p:pic>
      <p:sp>
        <p:nvSpPr>
          <p:cNvPr id="394262" name="Rectangle 22"/>
          <p:cNvSpPr>
            <a:spLocks noChangeArrowheads="1"/>
          </p:cNvSpPr>
          <p:nvPr/>
        </p:nvSpPr>
        <p:spPr bwMode="auto">
          <a:xfrm>
            <a:off x="250825" y="1954213"/>
            <a:ext cx="4870450" cy="2374900"/>
          </a:xfrm>
          <a:prstGeom prst="rect">
            <a:avLst/>
          </a:prstGeom>
          <a:solidFill>
            <a:srgbClr val="CCECFF"/>
          </a:solidFill>
          <a:ln w="19050" cap="sq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Aft>
                <a:spcPct val="20000"/>
              </a:spcAft>
              <a:buClr>
                <a:srgbClr val="FF6600"/>
              </a:buClr>
              <a:buSzPct val="80000"/>
              <a:buFont typeface="Wingdings" pitchFamily="2" charset="2"/>
              <a:buNone/>
            </a:pPr>
            <a:r>
              <a:rPr kumimoji="1" lang="en-US" sz="2600" b="1">
                <a:solidFill>
                  <a:schemeClr val="accent1"/>
                </a:solidFill>
                <a:sym typeface="Symbol" pitchFamily="18" charset="2"/>
              </a:rPr>
              <a:t></a:t>
            </a:r>
            <a:r>
              <a:rPr kumimoji="1" lang="en-US" sz="2600" b="1">
                <a:solidFill>
                  <a:schemeClr val="accent1"/>
                </a:solidFill>
              </a:rPr>
              <a:t>(</a:t>
            </a:r>
            <a:r>
              <a:rPr kumimoji="1" lang="en-US" sz="2600" b="1" i="1">
                <a:solidFill>
                  <a:schemeClr val="accent1"/>
                </a:solidFill>
              </a:rPr>
              <a:t>g</a:t>
            </a:r>
            <a:r>
              <a:rPr kumimoji="1" lang="en-US" sz="2600" b="1">
                <a:solidFill>
                  <a:schemeClr val="accent1"/>
                </a:solidFill>
              </a:rPr>
              <a:t>(</a:t>
            </a:r>
            <a:r>
              <a:rPr kumimoji="1" lang="en-US" sz="2600" b="1" i="1">
                <a:solidFill>
                  <a:schemeClr val="accent1"/>
                </a:solidFill>
              </a:rPr>
              <a:t>n</a:t>
            </a:r>
            <a:r>
              <a:rPr kumimoji="1" lang="en-US" sz="2600" b="1">
                <a:solidFill>
                  <a:schemeClr val="accent1"/>
                </a:solidFill>
              </a:rPr>
              <a:t>)) =</a:t>
            </a:r>
            <a:r>
              <a:rPr kumimoji="1" lang="en-US" sz="2600" b="1">
                <a:solidFill>
                  <a:schemeClr val="hlink"/>
                </a:solidFill>
              </a:rPr>
              <a:t> </a:t>
            </a:r>
            <a:r>
              <a:rPr kumimoji="1" lang="en-US" sz="3000" b="1">
                <a:solidFill>
                  <a:schemeClr val="hlink"/>
                </a:solidFill>
              </a:rPr>
              <a:t>{</a:t>
            </a:r>
            <a:r>
              <a:rPr kumimoji="1" lang="en-US" sz="2600" b="1" i="1">
                <a:solidFill>
                  <a:schemeClr val="hlink"/>
                </a:solidFill>
              </a:rPr>
              <a:t>f</a:t>
            </a:r>
            <a:r>
              <a:rPr kumimoji="1" lang="en-US" sz="2600" b="1">
                <a:solidFill>
                  <a:schemeClr val="hlink"/>
                </a:solidFill>
              </a:rPr>
              <a:t>(</a:t>
            </a:r>
            <a:r>
              <a:rPr kumimoji="1" lang="en-US" sz="2600" b="1" i="1">
                <a:solidFill>
                  <a:schemeClr val="hlink"/>
                </a:solidFill>
              </a:rPr>
              <a:t>n</a:t>
            </a:r>
            <a:r>
              <a:rPr kumimoji="1" lang="en-US" sz="2600" b="1">
                <a:solidFill>
                  <a:schemeClr val="hlink"/>
                </a:solidFill>
              </a:rPr>
              <a:t>) : </a:t>
            </a:r>
            <a:br>
              <a:rPr kumimoji="1" lang="en-US" sz="2600" b="1">
                <a:solidFill>
                  <a:schemeClr val="hlink"/>
                </a:solidFill>
              </a:rPr>
            </a:br>
            <a:r>
              <a:rPr kumimoji="1" lang="en-US" sz="2600" b="1">
                <a:solidFill>
                  <a:srgbClr val="FF3300"/>
                </a:solidFill>
                <a:sym typeface="Symbol" pitchFamily="18" charset="2"/>
              </a:rPr>
              <a:t> </a:t>
            </a:r>
            <a:r>
              <a:rPr kumimoji="1" lang="en-US" sz="2600" b="1">
                <a:solidFill>
                  <a:srgbClr val="FF3300"/>
                </a:solidFill>
              </a:rPr>
              <a:t>positive constants </a:t>
            </a:r>
            <a:r>
              <a:rPr kumimoji="1" lang="en-US" sz="2600" b="1" i="1">
                <a:solidFill>
                  <a:srgbClr val="FF3300"/>
                </a:solidFill>
              </a:rPr>
              <a:t>c</a:t>
            </a:r>
            <a:r>
              <a:rPr kumimoji="1" lang="en-US" sz="2600" b="1" baseline="-25000">
                <a:solidFill>
                  <a:srgbClr val="FF3300"/>
                </a:solidFill>
              </a:rPr>
              <a:t>1</a:t>
            </a:r>
            <a:r>
              <a:rPr kumimoji="1" lang="en-US" sz="2600" b="1">
                <a:solidFill>
                  <a:srgbClr val="FF3300"/>
                </a:solidFill>
              </a:rPr>
              <a:t>, </a:t>
            </a:r>
            <a:r>
              <a:rPr kumimoji="1" lang="en-US" sz="2600" b="1" i="1">
                <a:solidFill>
                  <a:srgbClr val="FF3300"/>
                </a:solidFill>
              </a:rPr>
              <a:t>c</a:t>
            </a:r>
            <a:r>
              <a:rPr kumimoji="1" lang="en-US" sz="2600" b="1" baseline="-25000">
                <a:solidFill>
                  <a:srgbClr val="FF3300"/>
                </a:solidFill>
              </a:rPr>
              <a:t>2</a:t>
            </a:r>
            <a:r>
              <a:rPr kumimoji="1" lang="en-US" sz="2600" b="1">
                <a:solidFill>
                  <a:srgbClr val="FF3300"/>
                </a:solidFill>
              </a:rPr>
              <a:t>, and </a:t>
            </a:r>
            <a:r>
              <a:rPr kumimoji="1" lang="en-US" sz="2600" b="1" i="1">
                <a:solidFill>
                  <a:srgbClr val="FF3300"/>
                </a:solidFill>
              </a:rPr>
              <a:t>n</a:t>
            </a:r>
            <a:r>
              <a:rPr kumimoji="1" lang="en-US" sz="2600" b="1" baseline="-25000">
                <a:solidFill>
                  <a:srgbClr val="FF3300"/>
                </a:solidFill>
              </a:rPr>
              <a:t>0,</a:t>
            </a:r>
            <a:r>
              <a:rPr kumimoji="1" lang="en-US" sz="2600" b="1">
                <a:solidFill>
                  <a:schemeClr val="hlink"/>
                </a:solidFill>
              </a:rPr>
              <a:t> </a:t>
            </a:r>
            <a:r>
              <a:rPr kumimoji="1" lang="en-US" sz="2600" b="1">
                <a:solidFill>
                  <a:srgbClr val="CC0000"/>
                </a:solidFill>
              </a:rPr>
              <a:t>such that </a:t>
            </a:r>
            <a:r>
              <a:rPr kumimoji="1" lang="en-US" b="1">
                <a:solidFill>
                  <a:srgbClr val="CC0000"/>
                </a:solidFill>
                <a:sym typeface="Symbol" pitchFamily="18" charset="2"/>
              </a:rPr>
              <a:t></a:t>
            </a:r>
            <a:r>
              <a:rPr kumimoji="1" lang="en-US" b="1" i="1">
                <a:solidFill>
                  <a:srgbClr val="CC0000"/>
                </a:solidFill>
              </a:rPr>
              <a:t>n </a:t>
            </a:r>
            <a:r>
              <a:rPr kumimoji="1" lang="en-US" b="1">
                <a:solidFill>
                  <a:srgbClr val="CC0000"/>
                </a:solidFill>
                <a:sym typeface="Symbol" pitchFamily="18" charset="2"/>
              </a:rPr>
              <a:t></a:t>
            </a:r>
            <a:r>
              <a:rPr kumimoji="1" lang="en-US" b="1" i="1">
                <a:solidFill>
                  <a:srgbClr val="CC0000"/>
                </a:solidFill>
              </a:rPr>
              <a:t>  n</a:t>
            </a:r>
            <a:r>
              <a:rPr kumimoji="1" lang="en-US" b="1" baseline="-25000">
                <a:solidFill>
                  <a:srgbClr val="CC0000"/>
                </a:solidFill>
              </a:rPr>
              <a:t>0</a:t>
            </a:r>
            <a:r>
              <a:rPr kumimoji="1" lang="en-US">
                <a:solidFill>
                  <a:srgbClr val="CC0000"/>
                </a:solidFill>
              </a:rPr>
              <a:t>,</a:t>
            </a:r>
            <a:endParaRPr kumimoji="1" lang="en-US" sz="2600" b="1">
              <a:solidFill>
                <a:srgbClr val="CC0000"/>
              </a:solidFill>
            </a:endParaRPr>
          </a:p>
          <a:p>
            <a:pPr>
              <a:spcAft>
                <a:spcPct val="20000"/>
              </a:spcAft>
              <a:buClr>
                <a:srgbClr val="FF6600"/>
              </a:buClr>
              <a:buSzPct val="80000"/>
              <a:buFont typeface="Wingdings" pitchFamily="2" charset="2"/>
              <a:buNone/>
            </a:pPr>
            <a:r>
              <a:rPr kumimoji="1" lang="en-US" sz="2200" b="1">
                <a:solidFill>
                  <a:schemeClr val="hlink"/>
                </a:solidFill>
              </a:rPr>
              <a:t>we have</a:t>
            </a:r>
            <a:r>
              <a:rPr kumimoji="1" lang="en-US" sz="2600" b="1">
                <a:solidFill>
                  <a:schemeClr val="hlink"/>
                </a:solidFill>
              </a:rPr>
              <a:t> 0 </a:t>
            </a:r>
            <a:r>
              <a:rPr kumimoji="1" lang="en-US" sz="2600" b="1">
                <a:solidFill>
                  <a:schemeClr val="hlink"/>
                </a:solidFill>
                <a:sym typeface="Symbol" pitchFamily="18" charset="2"/>
              </a:rPr>
              <a:t></a:t>
            </a:r>
            <a:r>
              <a:rPr kumimoji="1" lang="en-US" sz="2600" b="1">
                <a:solidFill>
                  <a:schemeClr val="hlink"/>
                </a:solidFill>
              </a:rPr>
              <a:t> </a:t>
            </a:r>
            <a:r>
              <a:rPr kumimoji="1" lang="en-US" sz="2600" b="1" i="1">
                <a:solidFill>
                  <a:schemeClr val="hlink"/>
                </a:solidFill>
              </a:rPr>
              <a:t>c</a:t>
            </a:r>
            <a:r>
              <a:rPr kumimoji="1" lang="en-US" sz="2600" b="1" baseline="-25000">
                <a:solidFill>
                  <a:schemeClr val="hlink"/>
                </a:solidFill>
              </a:rPr>
              <a:t>1</a:t>
            </a:r>
            <a:r>
              <a:rPr kumimoji="1" lang="en-US" sz="2600" b="1" i="1">
                <a:solidFill>
                  <a:schemeClr val="hlink"/>
                </a:solidFill>
              </a:rPr>
              <a:t>g</a:t>
            </a:r>
            <a:r>
              <a:rPr kumimoji="1" lang="en-US" sz="2600" b="1">
                <a:solidFill>
                  <a:schemeClr val="hlink"/>
                </a:solidFill>
              </a:rPr>
              <a:t>(</a:t>
            </a:r>
            <a:r>
              <a:rPr kumimoji="1" lang="en-US" sz="2600" b="1" i="1">
                <a:solidFill>
                  <a:schemeClr val="hlink"/>
                </a:solidFill>
              </a:rPr>
              <a:t>n</a:t>
            </a:r>
            <a:r>
              <a:rPr kumimoji="1" lang="en-US" sz="2600" b="1">
                <a:solidFill>
                  <a:schemeClr val="hlink"/>
                </a:solidFill>
              </a:rPr>
              <a:t>) </a:t>
            </a:r>
            <a:r>
              <a:rPr kumimoji="1" lang="en-US" sz="2600" b="1">
                <a:solidFill>
                  <a:schemeClr val="hlink"/>
                </a:solidFill>
                <a:sym typeface="Symbol" pitchFamily="18" charset="2"/>
              </a:rPr>
              <a:t> </a:t>
            </a:r>
            <a:r>
              <a:rPr kumimoji="1" lang="en-US" sz="2600" b="1">
                <a:solidFill>
                  <a:schemeClr val="hlink"/>
                </a:solidFill>
              </a:rPr>
              <a:t> </a:t>
            </a:r>
            <a:r>
              <a:rPr kumimoji="1" lang="en-US" sz="2600" b="1" i="1">
                <a:solidFill>
                  <a:schemeClr val="hlink"/>
                </a:solidFill>
              </a:rPr>
              <a:t>f</a:t>
            </a:r>
            <a:r>
              <a:rPr kumimoji="1" lang="en-US" sz="2600" b="1">
                <a:solidFill>
                  <a:schemeClr val="hlink"/>
                </a:solidFill>
              </a:rPr>
              <a:t>(</a:t>
            </a:r>
            <a:r>
              <a:rPr kumimoji="1" lang="en-US" sz="2600" b="1" i="1">
                <a:solidFill>
                  <a:schemeClr val="hlink"/>
                </a:solidFill>
              </a:rPr>
              <a:t>n</a:t>
            </a:r>
            <a:r>
              <a:rPr kumimoji="1" lang="en-US" sz="2600" b="1">
                <a:solidFill>
                  <a:schemeClr val="hlink"/>
                </a:solidFill>
              </a:rPr>
              <a:t>)</a:t>
            </a:r>
            <a:r>
              <a:rPr kumimoji="1" lang="en-US" sz="2600" b="1" i="1">
                <a:solidFill>
                  <a:schemeClr val="hlink"/>
                </a:solidFill>
              </a:rPr>
              <a:t> </a:t>
            </a:r>
            <a:r>
              <a:rPr kumimoji="1" lang="en-US" sz="2600" b="1">
                <a:solidFill>
                  <a:schemeClr val="hlink"/>
                </a:solidFill>
                <a:sym typeface="Symbol" pitchFamily="18" charset="2"/>
              </a:rPr>
              <a:t></a:t>
            </a:r>
            <a:r>
              <a:rPr kumimoji="1" lang="en-US" sz="2600" b="1">
                <a:solidFill>
                  <a:schemeClr val="hlink"/>
                </a:solidFill>
              </a:rPr>
              <a:t> c</a:t>
            </a:r>
            <a:r>
              <a:rPr kumimoji="1" lang="en-US" sz="2600" b="1" baseline="-25000">
                <a:solidFill>
                  <a:schemeClr val="hlink"/>
                </a:solidFill>
              </a:rPr>
              <a:t>2</a:t>
            </a:r>
            <a:r>
              <a:rPr kumimoji="1" lang="en-US" sz="2600" b="1" i="1">
                <a:solidFill>
                  <a:schemeClr val="hlink"/>
                </a:solidFill>
              </a:rPr>
              <a:t>g</a:t>
            </a:r>
            <a:r>
              <a:rPr kumimoji="1" lang="en-US" sz="2600" b="1">
                <a:solidFill>
                  <a:schemeClr val="hlink"/>
                </a:solidFill>
              </a:rPr>
              <a:t>(</a:t>
            </a:r>
            <a:r>
              <a:rPr kumimoji="1" lang="en-US" sz="2600" b="1" i="1">
                <a:solidFill>
                  <a:schemeClr val="hlink"/>
                </a:solidFill>
              </a:rPr>
              <a:t>n</a:t>
            </a:r>
            <a:r>
              <a:rPr kumimoji="1" lang="en-US" sz="2600" b="1">
                <a:solidFill>
                  <a:schemeClr val="hlink"/>
                </a:solidFill>
              </a:rPr>
              <a:t>)</a:t>
            </a:r>
          </a:p>
          <a:p>
            <a:pPr>
              <a:spcAft>
                <a:spcPct val="20000"/>
              </a:spcAft>
              <a:buClr>
                <a:srgbClr val="FF6600"/>
              </a:buClr>
              <a:buSzPct val="80000"/>
              <a:buFont typeface="Wingdings" pitchFamily="2" charset="2"/>
              <a:buNone/>
            </a:pPr>
            <a:r>
              <a:rPr kumimoji="1" lang="en-US" sz="3000" b="1">
                <a:solidFill>
                  <a:schemeClr val="hlink"/>
                </a:solidFill>
              </a:rPr>
              <a:t>}</a:t>
            </a:r>
          </a:p>
        </p:txBody>
      </p:sp>
      <p:sp>
        <p:nvSpPr>
          <p:cNvPr id="394263" name="Rectangle 23"/>
          <p:cNvSpPr>
            <a:spLocks noChangeArrowheads="1"/>
          </p:cNvSpPr>
          <p:nvPr/>
        </p:nvSpPr>
        <p:spPr bwMode="auto">
          <a:xfrm>
            <a:off x="263525" y="1068388"/>
            <a:ext cx="5197475" cy="885825"/>
          </a:xfrm>
          <a:prstGeom prst="rect">
            <a:avLst/>
          </a:prstGeom>
          <a:noFill/>
          <a:ln w="28575" cap="sq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Aft>
                <a:spcPct val="20000"/>
              </a:spcAft>
              <a:buClr>
                <a:srgbClr val="FF6600"/>
              </a:buClr>
              <a:buSzPct val="80000"/>
              <a:buFont typeface="Wingdings" pitchFamily="2" charset="2"/>
              <a:buNone/>
            </a:pPr>
            <a:r>
              <a:rPr kumimoji="1" lang="en-US" sz="2600"/>
              <a:t>For function </a:t>
            </a:r>
            <a:r>
              <a:rPr kumimoji="1" lang="en-US" sz="2600" i="1"/>
              <a:t>g</a:t>
            </a:r>
            <a:r>
              <a:rPr kumimoji="1" lang="en-US" sz="2600"/>
              <a:t>(</a:t>
            </a:r>
            <a:r>
              <a:rPr kumimoji="1" lang="en-US" sz="2600" i="1"/>
              <a:t>n</a:t>
            </a:r>
            <a:r>
              <a:rPr kumimoji="1" lang="en-US" sz="2600"/>
              <a:t>), we define </a:t>
            </a:r>
            <a:r>
              <a:rPr kumimoji="1" lang="en-US" sz="2600">
                <a:sym typeface="Symbol" pitchFamily="18" charset="2"/>
              </a:rPr>
              <a:t></a:t>
            </a:r>
            <a:r>
              <a:rPr kumimoji="1" lang="en-US" sz="2600"/>
              <a:t>(</a:t>
            </a:r>
            <a:r>
              <a:rPr kumimoji="1" lang="en-US" sz="2600" i="1"/>
              <a:t>g</a:t>
            </a:r>
            <a:r>
              <a:rPr kumimoji="1" lang="en-US" sz="2600"/>
              <a:t>(</a:t>
            </a:r>
            <a:r>
              <a:rPr kumimoji="1" lang="en-US" sz="2600" i="1"/>
              <a:t>n</a:t>
            </a:r>
            <a:r>
              <a:rPr kumimoji="1" lang="en-US" sz="2600"/>
              <a:t>)), big-Theta of </a:t>
            </a:r>
            <a:r>
              <a:rPr kumimoji="1" lang="en-US" sz="2600" i="1"/>
              <a:t>n</a:t>
            </a:r>
            <a:r>
              <a:rPr kumimoji="1" lang="en-US" sz="2600"/>
              <a:t>, as the set:</a:t>
            </a:r>
          </a:p>
        </p:txBody>
      </p:sp>
      <p:sp>
        <p:nvSpPr>
          <p:cNvPr id="394264" name="Rectangle 24"/>
          <p:cNvSpPr>
            <a:spLocks noChangeArrowheads="1"/>
          </p:cNvSpPr>
          <p:nvPr/>
        </p:nvSpPr>
        <p:spPr bwMode="auto">
          <a:xfrm>
            <a:off x="263525" y="5567363"/>
            <a:ext cx="6350000" cy="488950"/>
          </a:xfrm>
          <a:prstGeom prst="rect">
            <a:avLst/>
          </a:prstGeom>
          <a:noFill/>
          <a:ln w="28575" cap="sq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en-US" sz="2600" b="1" i="1"/>
              <a:t>g</a:t>
            </a:r>
            <a:r>
              <a:rPr kumimoji="1" lang="en-US" sz="2600" b="1"/>
              <a:t>(</a:t>
            </a:r>
            <a:r>
              <a:rPr kumimoji="1" lang="en-US" sz="2600" b="1" i="1"/>
              <a:t>n</a:t>
            </a:r>
            <a:r>
              <a:rPr kumimoji="1" lang="en-US" sz="2600" b="1"/>
              <a:t>) is an </a:t>
            </a:r>
            <a:r>
              <a:rPr kumimoji="1" lang="en-US" sz="2600" b="1" i="1">
                <a:solidFill>
                  <a:srgbClr val="CC0000"/>
                </a:solidFill>
              </a:rPr>
              <a:t>asymptotically tight bound</a:t>
            </a:r>
            <a:r>
              <a:rPr kumimoji="1" lang="en-US" sz="2600" b="1"/>
              <a:t> for </a:t>
            </a:r>
            <a:r>
              <a:rPr kumimoji="1" lang="en-US" sz="2600" b="1" i="1"/>
              <a:t>f</a:t>
            </a:r>
            <a:r>
              <a:rPr kumimoji="1" lang="en-US" sz="2600" b="1"/>
              <a:t>(</a:t>
            </a:r>
            <a:r>
              <a:rPr kumimoji="1" lang="en-US" sz="2600" b="1" i="1"/>
              <a:t>n</a:t>
            </a:r>
            <a:r>
              <a:rPr kumimoji="1" lang="en-US" sz="2600" b="1"/>
              <a:t>).</a:t>
            </a:r>
          </a:p>
        </p:txBody>
      </p:sp>
      <p:sp>
        <p:nvSpPr>
          <p:cNvPr id="394265" name="Text Box 25"/>
          <p:cNvSpPr txBox="1">
            <a:spLocks noChangeArrowheads="1"/>
          </p:cNvSpPr>
          <p:nvPr/>
        </p:nvSpPr>
        <p:spPr bwMode="auto">
          <a:xfrm>
            <a:off x="184150" y="4405313"/>
            <a:ext cx="471805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b="1" i="1"/>
              <a:t>Intuitively</a:t>
            </a:r>
            <a:r>
              <a:rPr lang="en-US"/>
              <a:t>: Set of all functions that</a:t>
            </a:r>
          </a:p>
          <a:p>
            <a:r>
              <a:rPr lang="en-US"/>
              <a:t>have the same </a:t>
            </a:r>
            <a:r>
              <a:rPr lang="en-US" i="1"/>
              <a:t>rate of growth</a:t>
            </a:r>
            <a:r>
              <a:rPr lang="en-US"/>
              <a:t> as </a:t>
            </a:r>
            <a:r>
              <a:rPr lang="en-US" i="1"/>
              <a:t>g</a:t>
            </a:r>
            <a:r>
              <a:rPr lang="en-US"/>
              <a:t>(</a:t>
            </a:r>
            <a:r>
              <a:rPr lang="en-US" i="1"/>
              <a:t>n</a:t>
            </a:r>
            <a:r>
              <a:rPr lang="en-US"/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KCS-503</a:t>
            </a:r>
            <a:endParaRPr lang="en-US"/>
          </a:p>
        </p:txBody>
      </p:sp>
      <p:sp>
        <p:nvSpPr>
          <p:cNvPr id="485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ym typeface="Symbol" pitchFamily="18" charset="2"/>
              </a:rPr>
              <a:t>-notation</a:t>
            </a:r>
          </a:p>
        </p:txBody>
      </p:sp>
      <p:pic>
        <p:nvPicPr>
          <p:cNvPr id="485379" name="Picture 3" descr="graph_the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41900" y="1387475"/>
            <a:ext cx="4030663" cy="4179888"/>
          </a:xfrm>
          <a:prstGeom prst="rect">
            <a:avLst/>
          </a:prstGeom>
          <a:noFill/>
        </p:spPr>
      </p:pic>
      <p:sp>
        <p:nvSpPr>
          <p:cNvPr id="485380" name="Rectangle 4"/>
          <p:cNvSpPr>
            <a:spLocks noChangeArrowheads="1"/>
          </p:cNvSpPr>
          <p:nvPr/>
        </p:nvSpPr>
        <p:spPr bwMode="auto">
          <a:xfrm>
            <a:off x="250825" y="1954213"/>
            <a:ext cx="4870450" cy="2374900"/>
          </a:xfrm>
          <a:prstGeom prst="rect">
            <a:avLst/>
          </a:prstGeom>
          <a:solidFill>
            <a:srgbClr val="CCECFF"/>
          </a:solidFill>
          <a:ln w="19050" cap="sq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Aft>
                <a:spcPct val="20000"/>
              </a:spcAft>
              <a:buClr>
                <a:srgbClr val="FF6600"/>
              </a:buClr>
              <a:buSzPct val="80000"/>
              <a:buFont typeface="Wingdings" pitchFamily="2" charset="2"/>
              <a:buNone/>
            </a:pPr>
            <a:r>
              <a:rPr kumimoji="1" lang="en-US" sz="2600" b="1">
                <a:solidFill>
                  <a:schemeClr val="accent1"/>
                </a:solidFill>
                <a:sym typeface="Symbol" pitchFamily="18" charset="2"/>
              </a:rPr>
              <a:t></a:t>
            </a:r>
            <a:r>
              <a:rPr kumimoji="1" lang="en-US" sz="2600" b="1">
                <a:solidFill>
                  <a:schemeClr val="accent1"/>
                </a:solidFill>
              </a:rPr>
              <a:t>(</a:t>
            </a:r>
            <a:r>
              <a:rPr kumimoji="1" lang="en-US" sz="2600" b="1" i="1">
                <a:solidFill>
                  <a:schemeClr val="accent1"/>
                </a:solidFill>
              </a:rPr>
              <a:t>g</a:t>
            </a:r>
            <a:r>
              <a:rPr kumimoji="1" lang="en-US" sz="2600" b="1">
                <a:solidFill>
                  <a:schemeClr val="accent1"/>
                </a:solidFill>
              </a:rPr>
              <a:t>(</a:t>
            </a:r>
            <a:r>
              <a:rPr kumimoji="1" lang="en-US" sz="2600" b="1" i="1">
                <a:solidFill>
                  <a:schemeClr val="accent1"/>
                </a:solidFill>
              </a:rPr>
              <a:t>n</a:t>
            </a:r>
            <a:r>
              <a:rPr kumimoji="1" lang="en-US" sz="2600" b="1">
                <a:solidFill>
                  <a:schemeClr val="accent1"/>
                </a:solidFill>
              </a:rPr>
              <a:t>)) =</a:t>
            </a:r>
            <a:r>
              <a:rPr kumimoji="1" lang="en-US" sz="2600" b="1">
                <a:solidFill>
                  <a:schemeClr val="hlink"/>
                </a:solidFill>
              </a:rPr>
              <a:t> </a:t>
            </a:r>
            <a:r>
              <a:rPr kumimoji="1" lang="en-US" sz="3000" b="1">
                <a:solidFill>
                  <a:schemeClr val="hlink"/>
                </a:solidFill>
              </a:rPr>
              <a:t>{</a:t>
            </a:r>
            <a:r>
              <a:rPr kumimoji="1" lang="en-US" sz="2600" b="1" i="1">
                <a:solidFill>
                  <a:schemeClr val="hlink"/>
                </a:solidFill>
              </a:rPr>
              <a:t>f</a:t>
            </a:r>
            <a:r>
              <a:rPr kumimoji="1" lang="en-US" sz="2600" b="1">
                <a:solidFill>
                  <a:schemeClr val="hlink"/>
                </a:solidFill>
              </a:rPr>
              <a:t>(</a:t>
            </a:r>
            <a:r>
              <a:rPr kumimoji="1" lang="en-US" sz="2600" b="1" i="1">
                <a:solidFill>
                  <a:schemeClr val="hlink"/>
                </a:solidFill>
              </a:rPr>
              <a:t>n</a:t>
            </a:r>
            <a:r>
              <a:rPr kumimoji="1" lang="en-US" sz="2600" b="1">
                <a:solidFill>
                  <a:schemeClr val="hlink"/>
                </a:solidFill>
              </a:rPr>
              <a:t>) : </a:t>
            </a:r>
            <a:br>
              <a:rPr kumimoji="1" lang="en-US" sz="2600" b="1">
                <a:solidFill>
                  <a:schemeClr val="hlink"/>
                </a:solidFill>
              </a:rPr>
            </a:br>
            <a:r>
              <a:rPr kumimoji="1" lang="en-US" sz="2600" b="1">
                <a:solidFill>
                  <a:srgbClr val="FF3300"/>
                </a:solidFill>
                <a:sym typeface="Symbol" pitchFamily="18" charset="2"/>
              </a:rPr>
              <a:t> </a:t>
            </a:r>
            <a:r>
              <a:rPr kumimoji="1" lang="en-US" sz="2600" b="1">
                <a:solidFill>
                  <a:srgbClr val="FF3300"/>
                </a:solidFill>
              </a:rPr>
              <a:t>positive constants </a:t>
            </a:r>
            <a:r>
              <a:rPr kumimoji="1" lang="en-US" sz="2600" b="1" i="1">
                <a:solidFill>
                  <a:srgbClr val="FF3300"/>
                </a:solidFill>
              </a:rPr>
              <a:t>c</a:t>
            </a:r>
            <a:r>
              <a:rPr kumimoji="1" lang="en-US" sz="2600" b="1" baseline="-25000">
                <a:solidFill>
                  <a:srgbClr val="FF3300"/>
                </a:solidFill>
              </a:rPr>
              <a:t>1</a:t>
            </a:r>
            <a:r>
              <a:rPr kumimoji="1" lang="en-US" sz="2600" b="1">
                <a:solidFill>
                  <a:srgbClr val="FF3300"/>
                </a:solidFill>
              </a:rPr>
              <a:t>, </a:t>
            </a:r>
            <a:r>
              <a:rPr kumimoji="1" lang="en-US" sz="2600" b="1" i="1">
                <a:solidFill>
                  <a:srgbClr val="FF3300"/>
                </a:solidFill>
              </a:rPr>
              <a:t>c</a:t>
            </a:r>
            <a:r>
              <a:rPr kumimoji="1" lang="en-US" sz="2600" b="1" baseline="-25000">
                <a:solidFill>
                  <a:srgbClr val="FF3300"/>
                </a:solidFill>
              </a:rPr>
              <a:t>2</a:t>
            </a:r>
            <a:r>
              <a:rPr kumimoji="1" lang="en-US" sz="2600" b="1">
                <a:solidFill>
                  <a:srgbClr val="FF3300"/>
                </a:solidFill>
              </a:rPr>
              <a:t>, and </a:t>
            </a:r>
            <a:r>
              <a:rPr kumimoji="1" lang="en-US" sz="2600" b="1" i="1">
                <a:solidFill>
                  <a:srgbClr val="FF3300"/>
                </a:solidFill>
              </a:rPr>
              <a:t>n</a:t>
            </a:r>
            <a:r>
              <a:rPr kumimoji="1" lang="en-US" sz="2600" b="1" baseline="-25000">
                <a:solidFill>
                  <a:srgbClr val="FF3300"/>
                </a:solidFill>
              </a:rPr>
              <a:t>0,</a:t>
            </a:r>
            <a:r>
              <a:rPr kumimoji="1" lang="en-US" sz="2600" b="1">
                <a:solidFill>
                  <a:schemeClr val="hlink"/>
                </a:solidFill>
              </a:rPr>
              <a:t> </a:t>
            </a:r>
            <a:r>
              <a:rPr kumimoji="1" lang="en-US" sz="2600" b="1">
                <a:solidFill>
                  <a:srgbClr val="CC0000"/>
                </a:solidFill>
              </a:rPr>
              <a:t>such that </a:t>
            </a:r>
            <a:r>
              <a:rPr kumimoji="1" lang="en-US" b="1">
                <a:solidFill>
                  <a:srgbClr val="CC0000"/>
                </a:solidFill>
                <a:sym typeface="Symbol" pitchFamily="18" charset="2"/>
              </a:rPr>
              <a:t></a:t>
            </a:r>
            <a:r>
              <a:rPr kumimoji="1" lang="en-US" b="1" i="1">
                <a:solidFill>
                  <a:srgbClr val="CC0000"/>
                </a:solidFill>
              </a:rPr>
              <a:t>n </a:t>
            </a:r>
            <a:r>
              <a:rPr kumimoji="1" lang="en-US" b="1">
                <a:solidFill>
                  <a:srgbClr val="CC0000"/>
                </a:solidFill>
                <a:sym typeface="Symbol" pitchFamily="18" charset="2"/>
              </a:rPr>
              <a:t></a:t>
            </a:r>
            <a:r>
              <a:rPr kumimoji="1" lang="en-US" b="1" i="1">
                <a:solidFill>
                  <a:srgbClr val="CC0000"/>
                </a:solidFill>
              </a:rPr>
              <a:t>  n</a:t>
            </a:r>
            <a:r>
              <a:rPr kumimoji="1" lang="en-US" b="1" baseline="-25000">
                <a:solidFill>
                  <a:srgbClr val="CC0000"/>
                </a:solidFill>
              </a:rPr>
              <a:t>0</a:t>
            </a:r>
            <a:r>
              <a:rPr kumimoji="1" lang="en-US">
                <a:solidFill>
                  <a:srgbClr val="CC0000"/>
                </a:solidFill>
              </a:rPr>
              <a:t>,</a:t>
            </a:r>
            <a:endParaRPr kumimoji="1" lang="en-US" sz="2600" b="1">
              <a:solidFill>
                <a:srgbClr val="CC0000"/>
              </a:solidFill>
            </a:endParaRPr>
          </a:p>
          <a:p>
            <a:pPr>
              <a:spcAft>
                <a:spcPct val="20000"/>
              </a:spcAft>
              <a:buClr>
                <a:srgbClr val="FF6600"/>
              </a:buClr>
              <a:buSzPct val="80000"/>
              <a:buFont typeface="Wingdings" pitchFamily="2" charset="2"/>
              <a:buNone/>
            </a:pPr>
            <a:r>
              <a:rPr kumimoji="1" lang="en-US" sz="2200" b="1">
                <a:solidFill>
                  <a:schemeClr val="hlink"/>
                </a:solidFill>
              </a:rPr>
              <a:t>we have</a:t>
            </a:r>
            <a:r>
              <a:rPr kumimoji="1" lang="en-US" sz="2600" b="1">
                <a:solidFill>
                  <a:schemeClr val="hlink"/>
                </a:solidFill>
              </a:rPr>
              <a:t> 0 </a:t>
            </a:r>
            <a:r>
              <a:rPr kumimoji="1" lang="en-US" sz="2600" b="1">
                <a:solidFill>
                  <a:schemeClr val="hlink"/>
                </a:solidFill>
                <a:sym typeface="Symbol" pitchFamily="18" charset="2"/>
              </a:rPr>
              <a:t></a:t>
            </a:r>
            <a:r>
              <a:rPr kumimoji="1" lang="en-US" sz="2600" b="1">
                <a:solidFill>
                  <a:schemeClr val="hlink"/>
                </a:solidFill>
              </a:rPr>
              <a:t> </a:t>
            </a:r>
            <a:r>
              <a:rPr kumimoji="1" lang="en-US" sz="2600" b="1" i="1">
                <a:solidFill>
                  <a:schemeClr val="hlink"/>
                </a:solidFill>
              </a:rPr>
              <a:t>c</a:t>
            </a:r>
            <a:r>
              <a:rPr kumimoji="1" lang="en-US" sz="2600" b="1" baseline="-25000">
                <a:solidFill>
                  <a:schemeClr val="hlink"/>
                </a:solidFill>
              </a:rPr>
              <a:t>1</a:t>
            </a:r>
            <a:r>
              <a:rPr kumimoji="1" lang="en-US" sz="2600" b="1" i="1">
                <a:solidFill>
                  <a:schemeClr val="hlink"/>
                </a:solidFill>
              </a:rPr>
              <a:t>g</a:t>
            </a:r>
            <a:r>
              <a:rPr kumimoji="1" lang="en-US" sz="2600" b="1">
                <a:solidFill>
                  <a:schemeClr val="hlink"/>
                </a:solidFill>
              </a:rPr>
              <a:t>(</a:t>
            </a:r>
            <a:r>
              <a:rPr kumimoji="1" lang="en-US" sz="2600" b="1" i="1">
                <a:solidFill>
                  <a:schemeClr val="hlink"/>
                </a:solidFill>
              </a:rPr>
              <a:t>n</a:t>
            </a:r>
            <a:r>
              <a:rPr kumimoji="1" lang="en-US" sz="2600" b="1">
                <a:solidFill>
                  <a:schemeClr val="hlink"/>
                </a:solidFill>
              </a:rPr>
              <a:t>) </a:t>
            </a:r>
            <a:r>
              <a:rPr kumimoji="1" lang="en-US" sz="2600" b="1">
                <a:solidFill>
                  <a:schemeClr val="hlink"/>
                </a:solidFill>
                <a:sym typeface="Symbol" pitchFamily="18" charset="2"/>
              </a:rPr>
              <a:t> </a:t>
            </a:r>
            <a:r>
              <a:rPr kumimoji="1" lang="en-US" sz="2600" b="1">
                <a:solidFill>
                  <a:schemeClr val="hlink"/>
                </a:solidFill>
              </a:rPr>
              <a:t> </a:t>
            </a:r>
            <a:r>
              <a:rPr kumimoji="1" lang="en-US" sz="2600" b="1" i="1">
                <a:solidFill>
                  <a:schemeClr val="hlink"/>
                </a:solidFill>
              </a:rPr>
              <a:t>f</a:t>
            </a:r>
            <a:r>
              <a:rPr kumimoji="1" lang="en-US" sz="2600" b="1">
                <a:solidFill>
                  <a:schemeClr val="hlink"/>
                </a:solidFill>
              </a:rPr>
              <a:t>(</a:t>
            </a:r>
            <a:r>
              <a:rPr kumimoji="1" lang="en-US" sz="2600" b="1" i="1">
                <a:solidFill>
                  <a:schemeClr val="hlink"/>
                </a:solidFill>
              </a:rPr>
              <a:t>n</a:t>
            </a:r>
            <a:r>
              <a:rPr kumimoji="1" lang="en-US" sz="2600" b="1">
                <a:solidFill>
                  <a:schemeClr val="hlink"/>
                </a:solidFill>
              </a:rPr>
              <a:t>)</a:t>
            </a:r>
            <a:r>
              <a:rPr kumimoji="1" lang="en-US" sz="2600" b="1" i="1">
                <a:solidFill>
                  <a:schemeClr val="hlink"/>
                </a:solidFill>
              </a:rPr>
              <a:t> </a:t>
            </a:r>
            <a:r>
              <a:rPr kumimoji="1" lang="en-US" sz="2600" b="1">
                <a:solidFill>
                  <a:schemeClr val="hlink"/>
                </a:solidFill>
                <a:sym typeface="Symbol" pitchFamily="18" charset="2"/>
              </a:rPr>
              <a:t></a:t>
            </a:r>
            <a:r>
              <a:rPr kumimoji="1" lang="en-US" sz="2600" b="1">
                <a:solidFill>
                  <a:schemeClr val="hlink"/>
                </a:solidFill>
              </a:rPr>
              <a:t> c</a:t>
            </a:r>
            <a:r>
              <a:rPr kumimoji="1" lang="en-US" sz="2600" b="1" baseline="-25000">
                <a:solidFill>
                  <a:schemeClr val="hlink"/>
                </a:solidFill>
              </a:rPr>
              <a:t>2</a:t>
            </a:r>
            <a:r>
              <a:rPr kumimoji="1" lang="en-US" sz="2600" b="1" i="1">
                <a:solidFill>
                  <a:schemeClr val="hlink"/>
                </a:solidFill>
              </a:rPr>
              <a:t>g</a:t>
            </a:r>
            <a:r>
              <a:rPr kumimoji="1" lang="en-US" sz="2600" b="1">
                <a:solidFill>
                  <a:schemeClr val="hlink"/>
                </a:solidFill>
              </a:rPr>
              <a:t>(</a:t>
            </a:r>
            <a:r>
              <a:rPr kumimoji="1" lang="en-US" sz="2600" b="1" i="1">
                <a:solidFill>
                  <a:schemeClr val="hlink"/>
                </a:solidFill>
              </a:rPr>
              <a:t>n</a:t>
            </a:r>
            <a:r>
              <a:rPr kumimoji="1" lang="en-US" sz="2600" b="1">
                <a:solidFill>
                  <a:schemeClr val="hlink"/>
                </a:solidFill>
              </a:rPr>
              <a:t>)</a:t>
            </a:r>
          </a:p>
          <a:p>
            <a:pPr>
              <a:spcAft>
                <a:spcPct val="20000"/>
              </a:spcAft>
              <a:buClr>
                <a:srgbClr val="FF6600"/>
              </a:buClr>
              <a:buSzPct val="80000"/>
              <a:buFont typeface="Wingdings" pitchFamily="2" charset="2"/>
              <a:buNone/>
            </a:pPr>
            <a:r>
              <a:rPr kumimoji="1" lang="en-US" sz="3000" b="1">
                <a:solidFill>
                  <a:schemeClr val="hlink"/>
                </a:solidFill>
              </a:rPr>
              <a:t>}</a:t>
            </a:r>
          </a:p>
        </p:txBody>
      </p:sp>
      <p:sp>
        <p:nvSpPr>
          <p:cNvPr id="485381" name="Rectangle 5"/>
          <p:cNvSpPr>
            <a:spLocks noChangeArrowheads="1"/>
          </p:cNvSpPr>
          <p:nvPr/>
        </p:nvSpPr>
        <p:spPr bwMode="auto">
          <a:xfrm>
            <a:off x="263525" y="1068388"/>
            <a:ext cx="5197475" cy="885825"/>
          </a:xfrm>
          <a:prstGeom prst="rect">
            <a:avLst/>
          </a:prstGeom>
          <a:noFill/>
          <a:ln w="28575" cap="sq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Aft>
                <a:spcPct val="20000"/>
              </a:spcAft>
              <a:buClr>
                <a:srgbClr val="FF6600"/>
              </a:buClr>
              <a:buSzPct val="80000"/>
              <a:buFont typeface="Wingdings" pitchFamily="2" charset="2"/>
              <a:buNone/>
            </a:pPr>
            <a:r>
              <a:rPr kumimoji="1" lang="en-US" sz="2600"/>
              <a:t>For function </a:t>
            </a:r>
            <a:r>
              <a:rPr kumimoji="1" lang="en-US" sz="2600" i="1"/>
              <a:t>g</a:t>
            </a:r>
            <a:r>
              <a:rPr kumimoji="1" lang="en-US" sz="2600"/>
              <a:t>(</a:t>
            </a:r>
            <a:r>
              <a:rPr kumimoji="1" lang="en-US" sz="2600" i="1"/>
              <a:t>n</a:t>
            </a:r>
            <a:r>
              <a:rPr kumimoji="1" lang="en-US" sz="2600"/>
              <a:t>), we define </a:t>
            </a:r>
            <a:r>
              <a:rPr kumimoji="1" lang="en-US" sz="2600">
                <a:sym typeface="Symbol" pitchFamily="18" charset="2"/>
              </a:rPr>
              <a:t></a:t>
            </a:r>
            <a:r>
              <a:rPr kumimoji="1" lang="en-US" sz="2600"/>
              <a:t>(</a:t>
            </a:r>
            <a:r>
              <a:rPr kumimoji="1" lang="en-US" sz="2600" i="1"/>
              <a:t>g</a:t>
            </a:r>
            <a:r>
              <a:rPr kumimoji="1" lang="en-US" sz="2600"/>
              <a:t>(</a:t>
            </a:r>
            <a:r>
              <a:rPr kumimoji="1" lang="en-US" sz="2600" i="1"/>
              <a:t>n</a:t>
            </a:r>
            <a:r>
              <a:rPr kumimoji="1" lang="en-US" sz="2600"/>
              <a:t>)), big-Theta of </a:t>
            </a:r>
            <a:r>
              <a:rPr kumimoji="1" lang="en-US" sz="2600" i="1"/>
              <a:t>n</a:t>
            </a:r>
            <a:r>
              <a:rPr kumimoji="1" lang="en-US" sz="2600"/>
              <a:t>, as the set:</a:t>
            </a:r>
          </a:p>
        </p:txBody>
      </p:sp>
      <p:sp>
        <p:nvSpPr>
          <p:cNvPr id="485384" name="Text Box 8"/>
          <p:cNvSpPr txBox="1">
            <a:spLocks noChangeArrowheads="1"/>
          </p:cNvSpPr>
          <p:nvPr/>
        </p:nvSpPr>
        <p:spPr bwMode="auto">
          <a:xfrm>
            <a:off x="184150" y="4591050"/>
            <a:ext cx="3897313" cy="11874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n-US"/>
              <a:t>Technically, </a:t>
            </a:r>
            <a:r>
              <a:rPr lang="en-US" i="1"/>
              <a:t>f</a:t>
            </a:r>
            <a:r>
              <a:rPr lang="en-US"/>
              <a:t>(</a:t>
            </a:r>
            <a:r>
              <a:rPr lang="en-US" i="1"/>
              <a:t>n</a:t>
            </a:r>
            <a:r>
              <a:rPr lang="en-US"/>
              <a:t>) </a:t>
            </a:r>
            <a:r>
              <a:rPr lang="en-US">
                <a:sym typeface="Symbol" pitchFamily="18" charset="2"/>
              </a:rPr>
              <a:t> (</a:t>
            </a:r>
            <a:r>
              <a:rPr lang="en-US" i="1">
                <a:sym typeface="Symbol" pitchFamily="18" charset="2"/>
              </a:rPr>
              <a:t>g</a:t>
            </a:r>
            <a:r>
              <a:rPr lang="en-US">
                <a:sym typeface="Symbol" pitchFamily="18" charset="2"/>
              </a:rPr>
              <a:t>(</a:t>
            </a:r>
            <a:r>
              <a:rPr lang="en-US" i="1">
                <a:sym typeface="Symbol" pitchFamily="18" charset="2"/>
              </a:rPr>
              <a:t>n</a:t>
            </a:r>
            <a:r>
              <a:rPr lang="en-US">
                <a:sym typeface="Symbol" pitchFamily="18" charset="2"/>
              </a:rPr>
              <a:t>)).</a:t>
            </a:r>
          </a:p>
          <a:p>
            <a:r>
              <a:rPr lang="en-US">
                <a:sym typeface="Symbol" pitchFamily="18" charset="2"/>
              </a:rPr>
              <a:t>Older usage,  </a:t>
            </a:r>
            <a:r>
              <a:rPr lang="en-US" i="1"/>
              <a:t>f</a:t>
            </a:r>
            <a:r>
              <a:rPr lang="en-US"/>
              <a:t>(</a:t>
            </a:r>
            <a:r>
              <a:rPr lang="en-US" i="1"/>
              <a:t>n</a:t>
            </a:r>
            <a:r>
              <a:rPr lang="en-US"/>
              <a:t>) </a:t>
            </a:r>
            <a:r>
              <a:rPr lang="en-US">
                <a:sym typeface="Symbol" pitchFamily="18" charset="2"/>
              </a:rPr>
              <a:t>= (</a:t>
            </a:r>
            <a:r>
              <a:rPr lang="en-US" i="1">
                <a:sym typeface="Symbol" pitchFamily="18" charset="2"/>
              </a:rPr>
              <a:t>g</a:t>
            </a:r>
            <a:r>
              <a:rPr lang="en-US">
                <a:sym typeface="Symbol" pitchFamily="18" charset="2"/>
              </a:rPr>
              <a:t>(</a:t>
            </a:r>
            <a:r>
              <a:rPr lang="en-US" i="1">
                <a:sym typeface="Symbol" pitchFamily="18" charset="2"/>
              </a:rPr>
              <a:t>n</a:t>
            </a:r>
            <a:r>
              <a:rPr lang="en-US">
                <a:sym typeface="Symbol" pitchFamily="18" charset="2"/>
              </a:rPr>
              <a:t>)).</a:t>
            </a:r>
          </a:p>
          <a:p>
            <a:r>
              <a:rPr lang="en-US">
                <a:sym typeface="Symbol" pitchFamily="18" charset="2"/>
              </a:rPr>
              <a:t>I’ll accept either… </a:t>
            </a:r>
          </a:p>
        </p:txBody>
      </p:sp>
      <p:sp>
        <p:nvSpPr>
          <p:cNvPr id="485385" name="Text Box 9"/>
          <p:cNvSpPr txBox="1">
            <a:spLocks noChangeArrowheads="1"/>
          </p:cNvSpPr>
          <p:nvPr/>
        </p:nvSpPr>
        <p:spPr bwMode="auto">
          <a:xfrm>
            <a:off x="171450" y="6007100"/>
            <a:ext cx="5653088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b="1" i="1"/>
              <a:t>f</a:t>
            </a:r>
            <a:r>
              <a:rPr lang="en-US" b="1"/>
              <a:t>(</a:t>
            </a:r>
            <a:r>
              <a:rPr lang="en-US" b="1" i="1"/>
              <a:t>n</a:t>
            </a:r>
            <a:r>
              <a:rPr lang="en-US" b="1"/>
              <a:t>) and </a:t>
            </a:r>
            <a:r>
              <a:rPr lang="en-US" b="1" i="1"/>
              <a:t>g</a:t>
            </a:r>
            <a:r>
              <a:rPr lang="en-US" b="1"/>
              <a:t>(</a:t>
            </a:r>
            <a:r>
              <a:rPr lang="en-US" b="1" i="1"/>
              <a:t>n</a:t>
            </a:r>
            <a:r>
              <a:rPr lang="en-US" b="1"/>
              <a:t>) are nonnegative, for large </a:t>
            </a:r>
            <a:r>
              <a:rPr lang="en-US" b="1" i="1"/>
              <a:t>n</a:t>
            </a:r>
            <a:r>
              <a:rPr lang="en-US" b="1"/>
              <a:t>. </a:t>
            </a:r>
            <a:endParaRPr lang="en-US" b="1" i="1" u="sng">
              <a:solidFill>
                <a:srgbClr val="CC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KCS-503</a:t>
            </a:r>
            <a:endParaRPr lang="en-US"/>
          </a:p>
        </p:txBody>
      </p:sp>
      <p:sp>
        <p:nvSpPr>
          <p:cNvPr id="402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402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850" y="2468563"/>
            <a:ext cx="7989888" cy="38766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10</a:t>
            </a:r>
            <a:r>
              <a:rPr lang="en-US" i="1"/>
              <a:t>n</a:t>
            </a:r>
            <a:r>
              <a:rPr lang="en-US" baseline="30000"/>
              <a:t>2</a:t>
            </a:r>
            <a:r>
              <a:rPr lang="en-US" i="1"/>
              <a:t> </a:t>
            </a:r>
            <a:r>
              <a:rPr lang="en-US"/>
              <a:t>-</a:t>
            </a:r>
            <a:r>
              <a:rPr lang="en-US" i="1"/>
              <a:t> </a:t>
            </a:r>
            <a:r>
              <a:rPr lang="en-US"/>
              <a:t>3</a:t>
            </a:r>
            <a:r>
              <a:rPr lang="en-US" i="1"/>
              <a:t>n = </a:t>
            </a:r>
            <a:r>
              <a:rPr lang="en-US">
                <a:latin typeface="Symbol" pitchFamily="18" charset="2"/>
              </a:rPr>
              <a:t>Q</a:t>
            </a:r>
            <a:r>
              <a:rPr lang="en-US"/>
              <a:t>(</a:t>
            </a:r>
            <a:r>
              <a:rPr lang="en-US" i="1"/>
              <a:t>n</a:t>
            </a:r>
            <a:r>
              <a:rPr lang="en-US" baseline="30000"/>
              <a:t>2</a:t>
            </a:r>
            <a:r>
              <a:rPr lang="en-US"/>
              <a:t>)</a:t>
            </a:r>
          </a:p>
          <a:p>
            <a:pPr>
              <a:lnSpc>
                <a:spcPct val="90000"/>
              </a:lnSpc>
            </a:pPr>
            <a:r>
              <a:rPr lang="en-US"/>
              <a:t>What constants for </a:t>
            </a:r>
            <a:r>
              <a:rPr lang="en-US" i="1"/>
              <a:t>n</a:t>
            </a:r>
            <a:r>
              <a:rPr lang="en-US" baseline="-25000"/>
              <a:t>0</a:t>
            </a:r>
            <a:r>
              <a:rPr lang="en-US"/>
              <a:t>, </a:t>
            </a:r>
            <a:r>
              <a:rPr lang="en-US" i="1"/>
              <a:t>c</a:t>
            </a:r>
            <a:r>
              <a:rPr lang="en-US" baseline="-25000"/>
              <a:t>1</a:t>
            </a:r>
            <a:r>
              <a:rPr lang="en-US"/>
              <a:t>, and </a:t>
            </a:r>
            <a:r>
              <a:rPr lang="en-US" i="1"/>
              <a:t>c</a:t>
            </a:r>
            <a:r>
              <a:rPr lang="en-US" baseline="-25000"/>
              <a:t>2</a:t>
            </a:r>
            <a:r>
              <a:rPr lang="en-US"/>
              <a:t> will work?</a:t>
            </a:r>
          </a:p>
          <a:p>
            <a:pPr>
              <a:lnSpc>
                <a:spcPct val="90000"/>
              </a:lnSpc>
            </a:pPr>
            <a:r>
              <a:rPr lang="en-US"/>
              <a:t>Make </a:t>
            </a:r>
            <a:r>
              <a:rPr lang="en-US" i="1"/>
              <a:t>c</a:t>
            </a:r>
            <a:r>
              <a:rPr lang="en-US" baseline="-25000"/>
              <a:t>1</a:t>
            </a:r>
            <a:r>
              <a:rPr lang="en-US"/>
              <a:t> a little smaller than the leading coefficient, and </a:t>
            </a:r>
            <a:r>
              <a:rPr lang="en-US" i="1"/>
              <a:t>c</a:t>
            </a:r>
            <a:r>
              <a:rPr lang="en-US" baseline="-25000"/>
              <a:t>2</a:t>
            </a:r>
            <a:r>
              <a:rPr lang="en-US"/>
              <a:t> a little bigger.</a:t>
            </a:r>
          </a:p>
          <a:p>
            <a:pPr>
              <a:lnSpc>
                <a:spcPct val="90000"/>
              </a:lnSpc>
            </a:pPr>
            <a:r>
              <a:rPr lang="en-US" b="1" i="1">
                <a:solidFill>
                  <a:srgbClr val="CC0000"/>
                </a:solidFill>
              </a:rPr>
              <a:t>To compare orders of growth, look at the leading term.</a:t>
            </a:r>
          </a:p>
          <a:p>
            <a:pPr>
              <a:lnSpc>
                <a:spcPct val="90000"/>
              </a:lnSpc>
            </a:pPr>
            <a:r>
              <a:rPr lang="en-US" u="sng">
                <a:solidFill>
                  <a:schemeClr val="hlink"/>
                </a:solidFill>
              </a:rPr>
              <a:t>Exercise:</a:t>
            </a:r>
            <a:r>
              <a:rPr lang="en-US">
                <a:solidFill>
                  <a:schemeClr val="tx1"/>
                </a:solidFill>
              </a:rPr>
              <a:t> Prove that </a:t>
            </a:r>
            <a:r>
              <a:rPr lang="en-US" i="1">
                <a:solidFill>
                  <a:schemeClr val="tx1"/>
                </a:solidFill>
              </a:rPr>
              <a:t>n</a:t>
            </a:r>
            <a:r>
              <a:rPr lang="en-US" baseline="30000">
                <a:solidFill>
                  <a:schemeClr val="tx1"/>
                </a:solidFill>
              </a:rPr>
              <a:t>2</a:t>
            </a:r>
            <a:r>
              <a:rPr lang="en-US">
                <a:solidFill>
                  <a:schemeClr val="tx1"/>
                </a:solidFill>
              </a:rPr>
              <a:t>/2-3</a:t>
            </a:r>
            <a:r>
              <a:rPr lang="en-US" i="1">
                <a:solidFill>
                  <a:schemeClr val="tx1"/>
                </a:solidFill>
              </a:rPr>
              <a:t>n</a:t>
            </a:r>
            <a:r>
              <a:rPr lang="en-US">
                <a:solidFill>
                  <a:schemeClr val="tx1"/>
                </a:solidFill>
              </a:rPr>
              <a:t>= </a:t>
            </a:r>
            <a:r>
              <a:rPr lang="en-US">
                <a:latin typeface="Symbol" pitchFamily="18" charset="2"/>
              </a:rPr>
              <a:t>Q</a:t>
            </a:r>
            <a:r>
              <a:rPr lang="en-US"/>
              <a:t>(</a:t>
            </a:r>
            <a:r>
              <a:rPr lang="en-US" i="1"/>
              <a:t>n</a:t>
            </a:r>
            <a:r>
              <a:rPr lang="en-US" baseline="30000"/>
              <a:t>2</a:t>
            </a:r>
            <a:r>
              <a:rPr lang="en-US"/>
              <a:t>)</a:t>
            </a:r>
            <a:endParaRPr lang="en-US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b="1" i="1">
              <a:solidFill>
                <a:srgbClr val="CC0000"/>
              </a:solidFill>
            </a:endParaRPr>
          </a:p>
        </p:txBody>
      </p:sp>
      <p:sp>
        <p:nvSpPr>
          <p:cNvPr id="402436" name="Rectangle 4"/>
          <p:cNvSpPr>
            <a:spLocks noChangeArrowheads="1"/>
          </p:cNvSpPr>
          <p:nvPr/>
        </p:nvSpPr>
        <p:spPr bwMode="auto">
          <a:xfrm>
            <a:off x="944563" y="1200150"/>
            <a:ext cx="7567612" cy="1025525"/>
          </a:xfrm>
          <a:prstGeom prst="rect">
            <a:avLst/>
          </a:prstGeom>
          <a:solidFill>
            <a:srgbClr val="CCECFF"/>
          </a:solidFill>
          <a:ln w="19050" cap="sq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kumimoji="1" lang="en-US" sz="2600" b="1">
                <a:solidFill>
                  <a:schemeClr val="accent1"/>
                </a:solidFill>
                <a:sym typeface="Symbol" pitchFamily="18" charset="2"/>
              </a:rPr>
              <a:t></a:t>
            </a:r>
            <a:r>
              <a:rPr kumimoji="1" lang="en-US" sz="2600" b="1">
                <a:solidFill>
                  <a:schemeClr val="accent1"/>
                </a:solidFill>
              </a:rPr>
              <a:t>(</a:t>
            </a:r>
            <a:r>
              <a:rPr kumimoji="1" lang="en-US" sz="2600" b="1" i="1">
                <a:solidFill>
                  <a:schemeClr val="accent1"/>
                </a:solidFill>
              </a:rPr>
              <a:t>g</a:t>
            </a:r>
            <a:r>
              <a:rPr kumimoji="1" lang="en-US" sz="2600" b="1">
                <a:solidFill>
                  <a:schemeClr val="accent1"/>
                </a:solidFill>
              </a:rPr>
              <a:t>(</a:t>
            </a:r>
            <a:r>
              <a:rPr kumimoji="1" lang="en-US" sz="2600" b="1" i="1">
                <a:solidFill>
                  <a:schemeClr val="accent1"/>
                </a:solidFill>
              </a:rPr>
              <a:t>n</a:t>
            </a:r>
            <a:r>
              <a:rPr kumimoji="1" lang="en-US" sz="2600" b="1">
                <a:solidFill>
                  <a:schemeClr val="accent1"/>
                </a:solidFill>
              </a:rPr>
              <a:t>)) =</a:t>
            </a:r>
            <a:r>
              <a:rPr kumimoji="1" lang="en-US" sz="2600" b="1">
                <a:solidFill>
                  <a:schemeClr val="hlink"/>
                </a:solidFill>
              </a:rPr>
              <a:t> </a:t>
            </a:r>
            <a:r>
              <a:rPr kumimoji="1" lang="en-US" sz="3000" b="1">
                <a:solidFill>
                  <a:schemeClr val="hlink"/>
                </a:solidFill>
              </a:rPr>
              <a:t>{</a:t>
            </a:r>
            <a:r>
              <a:rPr kumimoji="1" lang="en-US" sz="2600" b="1" i="1">
                <a:solidFill>
                  <a:schemeClr val="hlink"/>
                </a:solidFill>
              </a:rPr>
              <a:t>f</a:t>
            </a:r>
            <a:r>
              <a:rPr kumimoji="1" lang="en-US" sz="2600" b="1">
                <a:solidFill>
                  <a:schemeClr val="hlink"/>
                </a:solidFill>
              </a:rPr>
              <a:t>(</a:t>
            </a:r>
            <a:r>
              <a:rPr kumimoji="1" lang="en-US" sz="2600" b="1" i="1">
                <a:solidFill>
                  <a:schemeClr val="hlink"/>
                </a:solidFill>
              </a:rPr>
              <a:t>n</a:t>
            </a:r>
            <a:r>
              <a:rPr kumimoji="1" lang="en-US" sz="2600" b="1">
                <a:solidFill>
                  <a:schemeClr val="hlink"/>
                </a:solidFill>
              </a:rPr>
              <a:t>) : </a:t>
            </a:r>
            <a:r>
              <a:rPr kumimoji="1" lang="en-US" sz="2600" b="1">
                <a:solidFill>
                  <a:srgbClr val="FF3300"/>
                </a:solidFill>
                <a:sym typeface="Symbol" pitchFamily="18" charset="2"/>
              </a:rPr>
              <a:t> </a:t>
            </a:r>
            <a:r>
              <a:rPr kumimoji="1" lang="en-US" sz="2600" b="1">
                <a:solidFill>
                  <a:srgbClr val="FF3300"/>
                </a:solidFill>
              </a:rPr>
              <a:t>positive constants </a:t>
            </a:r>
            <a:r>
              <a:rPr kumimoji="1" lang="en-US" sz="2600" b="1" i="1">
                <a:solidFill>
                  <a:srgbClr val="FF3300"/>
                </a:solidFill>
              </a:rPr>
              <a:t>c</a:t>
            </a:r>
            <a:r>
              <a:rPr kumimoji="1" lang="en-US" sz="2600" b="1" baseline="-25000">
                <a:solidFill>
                  <a:srgbClr val="FF3300"/>
                </a:solidFill>
              </a:rPr>
              <a:t>1</a:t>
            </a:r>
            <a:r>
              <a:rPr kumimoji="1" lang="en-US" sz="2600" b="1">
                <a:solidFill>
                  <a:srgbClr val="FF3300"/>
                </a:solidFill>
              </a:rPr>
              <a:t>, </a:t>
            </a:r>
            <a:r>
              <a:rPr kumimoji="1" lang="en-US" sz="2600" b="1" i="1">
                <a:solidFill>
                  <a:srgbClr val="FF3300"/>
                </a:solidFill>
              </a:rPr>
              <a:t>c</a:t>
            </a:r>
            <a:r>
              <a:rPr kumimoji="1" lang="en-US" sz="2600" b="1" baseline="-25000">
                <a:solidFill>
                  <a:srgbClr val="FF3300"/>
                </a:solidFill>
              </a:rPr>
              <a:t>2</a:t>
            </a:r>
            <a:r>
              <a:rPr kumimoji="1" lang="en-US" sz="2600" b="1">
                <a:solidFill>
                  <a:srgbClr val="FF3300"/>
                </a:solidFill>
              </a:rPr>
              <a:t>, and </a:t>
            </a:r>
            <a:r>
              <a:rPr kumimoji="1" lang="en-US" sz="2600" b="1" i="1">
                <a:solidFill>
                  <a:srgbClr val="FF3300"/>
                </a:solidFill>
              </a:rPr>
              <a:t>n</a:t>
            </a:r>
            <a:r>
              <a:rPr kumimoji="1" lang="en-US" sz="2600" b="1" baseline="-25000">
                <a:solidFill>
                  <a:srgbClr val="FF3300"/>
                </a:solidFill>
              </a:rPr>
              <a:t>0</a:t>
            </a:r>
            <a:r>
              <a:rPr kumimoji="1" lang="en-US" sz="2600" b="1">
                <a:solidFill>
                  <a:srgbClr val="FF3300"/>
                </a:solidFill>
              </a:rPr>
              <a:t>,</a:t>
            </a:r>
            <a:r>
              <a:rPr kumimoji="1" lang="en-US" sz="2600" b="1">
                <a:solidFill>
                  <a:schemeClr val="hlink"/>
                </a:solidFill>
              </a:rPr>
              <a:t> </a:t>
            </a:r>
            <a:r>
              <a:rPr kumimoji="1" lang="en-US" sz="2600" b="1">
                <a:solidFill>
                  <a:srgbClr val="CC0000"/>
                </a:solidFill>
              </a:rPr>
              <a:t>such that </a:t>
            </a:r>
            <a:r>
              <a:rPr kumimoji="1" lang="en-US" sz="2600" b="1">
                <a:solidFill>
                  <a:srgbClr val="CC0000"/>
                </a:solidFill>
                <a:sym typeface="Symbol" pitchFamily="18" charset="2"/>
              </a:rPr>
              <a:t></a:t>
            </a:r>
            <a:r>
              <a:rPr kumimoji="1" lang="en-US" sz="2600" b="1" i="1">
                <a:solidFill>
                  <a:srgbClr val="CC0000"/>
                </a:solidFill>
              </a:rPr>
              <a:t>n </a:t>
            </a:r>
            <a:r>
              <a:rPr kumimoji="1" lang="en-US" sz="2600" b="1">
                <a:solidFill>
                  <a:srgbClr val="CC0000"/>
                </a:solidFill>
                <a:sym typeface="Symbol" pitchFamily="18" charset="2"/>
              </a:rPr>
              <a:t></a:t>
            </a:r>
            <a:r>
              <a:rPr kumimoji="1" lang="en-US" sz="2600" b="1" i="1">
                <a:solidFill>
                  <a:srgbClr val="CC0000"/>
                </a:solidFill>
              </a:rPr>
              <a:t>  n</a:t>
            </a:r>
            <a:r>
              <a:rPr kumimoji="1" lang="en-US" sz="2600" b="1" baseline="-25000">
                <a:solidFill>
                  <a:srgbClr val="CC0000"/>
                </a:solidFill>
              </a:rPr>
              <a:t>0</a:t>
            </a:r>
            <a:r>
              <a:rPr kumimoji="1" lang="en-US" sz="2600">
                <a:solidFill>
                  <a:srgbClr val="CC0000"/>
                </a:solidFill>
              </a:rPr>
              <a:t>,    </a:t>
            </a:r>
            <a:r>
              <a:rPr kumimoji="1" lang="en-US" sz="2600" b="1">
                <a:solidFill>
                  <a:schemeClr val="hlink"/>
                </a:solidFill>
              </a:rPr>
              <a:t>0 </a:t>
            </a:r>
            <a:r>
              <a:rPr kumimoji="1" lang="en-US" sz="2600" b="1">
                <a:solidFill>
                  <a:schemeClr val="hlink"/>
                </a:solidFill>
                <a:sym typeface="Symbol" pitchFamily="18" charset="2"/>
              </a:rPr>
              <a:t></a:t>
            </a:r>
            <a:r>
              <a:rPr kumimoji="1" lang="en-US" sz="2600" b="1">
                <a:solidFill>
                  <a:schemeClr val="hlink"/>
                </a:solidFill>
              </a:rPr>
              <a:t> </a:t>
            </a:r>
            <a:r>
              <a:rPr kumimoji="1" lang="en-US" sz="2600" b="1" i="1">
                <a:solidFill>
                  <a:schemeClr val="hlink"/>
                </a:solidFill>
              </a:rPr>
              <a:t>c</a:t>
            </a:r>
            <a:r>
              <a:rPr kumimoji="1" lang="en-US" sz="2600" b="1" baseline="-25000">
                <a:solidFill>
                  <a:schemeClr val="hlink"/>
                </a:solidFill>
              </a:rPr>
              <a:t>1</a:t>
            </a:r>
            <a:r>
              <a:rPr kumimoji="1" lang="en-US" sz="2600" b="1" i="1">
                <a:solidFill>
                  <a:schemeClr val="hlink"/>
                </a:solidFill>
              </a:rPr>
              <a:t>g</a:t>
            </a:r>
            <a:r>
              <a:rPr kumimoji="1" lang="en-US" sz="2600" b="1">
                <a:solidFill>
                  <a:schemeClr val="hlink"/>
                </a:solidFill>
              </a:rPr>
              <a:t>(</a:t>
            </a:r>
            <a:r>
              <a:rPr kumimoji="1" lang="en-US" sz="2600" b="1" i="1">
                <a:solidFill>
                  <a:schemeClr val="hlink"/>
                </a:solidFill>
              </a:rPr>
              <a:t>n</a:t>
            </a:r>
            <a:r>
              <a:rPr kumimoji="1" lang="en-US" sz="2600" b="1">
                <a:solidFill>
                  <a:schemeClr val="hlink"/>
                </a:solidFill>
              </a:rPr>
              <a:t>) </a:t>
            </a:r>
            <a:r>
              <a:rPr kumimoji="1" lang="en-US" sz="2600" b="1">
                <a:solidFill>
                  <a:schemeClr val="hlink"/>
                </a:solidFill>
                <a:sym typeface="Symbol" pitchFamily="18" charset="2"/>
              </a:rPr>
              <a:t> </a:t>
            </a:r>
            <a:r>
              <a:rPr kumimoji="1" lang="en-US" sz="2600" b="1">
                <a:solidFill>
                  <a:schemeClr val="hlink"/>
                </a:solidFill>
              </a:rPr>
              <a:t> </a:t>
            </a:r>
            <a:r>
              <a:rPr kumimoji="1" lang="en-US" sz="2600" b="1" i="1">
                <a:solidFill>
                  <a:schemeClr val="hlink"/>
                </a:solidFill>
              </a:rPr>
              <a:t>f</a:t>
            </a:r>
            <a:r>
              <a:rPr kumimoji="1" lang="en-US" sz="2600" b="1">
                <a:solidFill>
                  <a:schemeClr val="hlink"/>
                </a:solidFill>
              </a:rPr>
              <a:t>(</a:t>
            </a:r>
            <a:r>
              <a:rPr kumimoji="1" lang="en-US" sz="2600" b="1" i="1">
                <a:solidFill>
                  <a:schemeClr val="hlink"/>
                </a:solidFill>
              </a:rPr>
              <a:t>n</a:t>
            </a:r>
            <a:r>
              <a:rPr kumimoji="1" lang="en-US" sz="2600" b="1">
                <a:solidFill>
                  <a:schemeClr val="hlink"/>
                </a:solidFill>
              </a:rPr>
              <a:t>)</a:t>
            </a:r>
            <a:r>
              <a:rPr kumimoji="1" lang="en-US" sz="2600" b="1" i="1">
                <a:solidFill>
                  <a:schemeClr val="hlink"/>
                </a:solidFill>
              </a:rPr>
              <a:t> </a:t>
            </a:r>
            <a:r>
              <a:rPr kumimoji="1" lang="en-US" sz="2600" b="1">
                <a:solidFill>
                  <a:schemeClr val="hlink"/>
                </a:solidFill>
                <a:sym typeface="Symbol" pitchFamily="18" charset="2"/>
              </a:rPr>
              <a:t></a:t>
            </a:r>
            <a:r>
              <a:rPr kumimoji="1" lang="en-US" sz="2600" b="1">
                <a:solidFill>
                  <a:schemeClr val="hlink"/>
                </a:solidFill>
              </a:rPr>
              <a:t> c</a:t>
            </a:r>
            <a:r>
              <a:rPr kumimoji="1" lang="en-US" sz="2600" b="1" baseline="-25000">
                <a:solidFill>
                  <a:schemeClr val="hlink"/>
                </a:solidFill>
              </a:rPr>
              <a:t>2</a:t>
            </a:r>
            <a:r>
              <a:rPr kumimoji="1" lang="en-US" sz="2600" b="1" i="1">
                <a:solidFill>
                  <a:schemeClr val="hlink"/>
                </a:solidFill>
              </a:rPr>
              <a:t>g</a:t>
            </a:r>
            <a:r>
              <a:rPr kumimoji="1" lang="en-US" sz="2600" b="1">
                <a:solidFill>
                  <a:schemeClr val="hlink"/>
                </a:solidFill>
              </a:rPr>
              <a:t>(</a:t>
            </a:r>
            <a:r>
              <a:rPr kumimoji="1" lang="en-US" sz="2600" b="1" i="1">
                <a:solidFill>
                  <a:schemeClr val="hlink"/>
                </a:solidFill>
              </a:rPr>
              <a:t>n</a:t>
            </a:r>
            <a:r>
              <a:rPr kumimoji="1" lang="en-US" sz="2600" b="1">
                <a:solidFill>
                  <a:schemeClr val="hlink"/>
                </a:solidFill>
              </a:rPr>
              <a:t>)</a:t>
            </a:r>
            <a:r>
              <a:rPr kumimoji="1" lang="en-US" sz="3000" b="1">
                <a:solidFill>
                  <a:schemeClr val="hlink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2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2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2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2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2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2435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KCS-503</a:t>
            </a:r>
            <a:endParaRPr lang="en-US"/>
          </a:p>
        </p:txBody>
      </p:sp>
      <p:sp>
        <p:nvSpPr>
          <p:cNvPr id="479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479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850" y="2468563"/>
            <a:ext cx="7989888" cy="3535362"/>
          </a:xfrm>
        </p:spPr>
        <p:txBody>
          <a:bodyPr/>
          <a:lstStyle/>
          <a:p>
            <a:r>
              <a:rPr lang="en-US"/>
              <a:t>Is 3</a:t>
            </a:r>
            <a:r>
              <a:rPr lang="en-US" i="1"/>
              <a:t>n</a:t>
            </a:r>
            <a:r>
              <a:rPr lang="en-US" baseline="30000"/>
              <a:t>3 </a:t>
            </a:r>
            <a:r>
              <a:rPr lang="en-US">
                <a:solidFill>
                  <a:schemeClr val="tx1"/>
                </a:solidFill>
                <a:sym typeface="Symbol" pitchFamily="18" charset="2"/>
              </a:rPr>
              <a:t></a:t>
            </a:r>
            <a:r>
              <a:rPr lang="en-US"/>
              <a:t> </a:t>
            </a:r>
            <a:r>
              <a:rPr lang="en-US">
                <a:latin typeface="Symbol" pitchFamily="18" charset="2"/>
              </a:rPr>
              <a:t>Q</a:t>
            </a:r>
            <a:r>
              <a:rPr lang="en-US"/>
              <a:t>(</a:t>
            </a:r>
            <a:r>
              <a:rPr lang="en-US" i="1"/>
              <a:t>n</a:t>
            </a:r>
            <a:r>
              <a:rPr lang="en-US" baseline="30000"/>
              <a:t>4</a:t>
            </a:r>
            <a:r>
              <a:rPr lang="en-US"/>
              <a:t>) ??</a:t>
            </a:r>
          </a:p>
          <a:p>
            <a:r>
              <a:rPr lang="en-US"/>
              <a:t>How about 2</a:t>
            </a:r>
            <a:r>
              <a:rPr lang="en-US" baseline="30000"/>
              <a:t>2</a:t>
            </a:r>
            <a:r>
              <a:rPr lang="en-US" i="1" baseline="30000"/>
              <a:t>n</a:t>
            </a:r>
            <a:r>
              <a:rPr lang="en-US">
                <a:solidFill>
                  <a:schemeClr val="tx1"/>
                </a:solidFill>
                <a:sym typeface="Symbol" pitchFamily="18" charset="2"/>
              </a:rPr>
              <a:t> </a:t>
            </a:r>
            <a:r>
              <a:rPr lang="en-US">
                <a:latin typeface="Symbol" pitchFamily="18" charset="2"/>
              </a:rPr>
              <a:t>Q</a:t>
            </a:r>
            <a:r>
              <a:rPr lang="en-US"/>
              <a:t>(2</a:t>
            </a:r>
            <a:r>
              <a:rPr lang="en-US" i="1" baseline="30000"/>
              <a:t>n</a:t>
            </a:r>
            <a:r>
              <a:rPr lang="en-US"/>
              <a:t>)??</a:t>
            </a:r>
          </a:p>
          <a:p>
            <a:pPr>
              <a:buFont typeface="Wingdings" pitchFamily="2" charset="2"/>
              <a:buNone/>
            </a:pPr>
            <a:endParaRPr lang="en-US" b="1" i="1">
              <a:solidFill>
                <a:srgbClr val="CC0000"/>
              </a:solidFill>
            </a:endParaRPr>
          </a:p>
        </p:txBody>
      </p:sp>
      <p:sp>
        <p:nvSpPr>
          <p:cNvPr id="479237" name="Rectangle 5"/>
          <p:cNvSpPr>
            <a:spLocks noChangeArrowheads="1"/>
          </p:cNvSpPr>
          <p:nvPr/>
        </p:nvSpPr>
        <p:spPr bwMode="auto">
          <a:xfrm>
            <a:off x="944563" y="1200150"/>
            <a:ext cx="7567612" cy="1025525"/>
          </a:xfrm>
          <a:prstGeom prst="rect">
            <a:avLst/>
          </a:prstGeom>
          <a:solidFill>
            <a:srgbClr val="CCECFF"/>
          </a:solidFill>
          <a:ln w="19050" cap="sq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kumimoji="1" lang="en-US" sz="2600" b="1">
                <a:solidFill>
                  <a:schemeClr val="accent1"/>
                </a:solidFill>
                <a:sym typeface="Symbol" pitchFamily="18" charset="2"/>
              </a:rPr>
              <a:t></a:t>
            </a:r>
            <a:r>
              <a:rPr kumimoji="1" lang="en-US" sz="2600" b="1">
                <a:solidFill>
                  <a:schemeClr val="accent1"/>
                </a:solidFill>
              </a:rPr>
              <a:t>(</a:t>
            </a:r>
            <a:r>
              <a:rPr kumimoji="1" lang="en-US" sz="2600" b="1" i="1">
                <a:solidFill>
                  <a:schemeClr val="accent1"/>
                </a:solidFill>
              </a:rPr>
              <a:t>g</a:t>
            </a:r>
            <a:r>
              <a:rPr kumimoji="1" lang="en-US" sz="2600" b="1">
                <a:solidFill>
                  <a:schemeClr val="accent1"/>
                </a:solidFill>
              </a:rPr>
              <a:t>(</a:t>
            </a:r>
            <a:r>
              <a:rPr kumimoji="1" lang="en-US" sz="2600" b="1" i="1">
                <a:solidFill>
                  <a:schemeClr val="accent1"/>
                </a:solidFill>
              </a:rPr>
              <a:t>n</a:t>
            </a:r>
            <a:r>
              <a:rPr kumimoji="1" lang="en-US" sz="2600" b="1">
                <a:solidFill>
                  <a:schemeClr val="accent1"/>
                </a:solidFill>
              </a:rPr>
              <a:t>)) =</a:t>
            </a:r>
            <a:r>
              <a:rPr kumimoji="1" lang="en-US" sz="2600" b="1">
                <a:solidFill>
                  <a:schemeClr val="hlink"/>
                </a:solidFill>
              </a:rPr>
              <a:t> </a:t>
            </a:r>
            <a:r>
              <a:rPr kumimoji="1" lang="en-US" sz="3000" b="1">
                <a:solidFill>
                  <a:schemeClr val="hlink"/>
                </a:solidFill>
              </a:rPr>
              <a:t>{</a:t>
            </a:r>
            <a:r>
              <a:rPr kumimoji="1" lang="en-US" sz="2600" b="1" i="1">
                <a:solidFill>
                  <a:schemeClr val="hlink"/>
                </a:solidFill>
              </a:rPr>
              <a:t>f</a:t>
            </a:r>
            <a:r>
              <a:rPr kumimoji="1" lang="en-US" sz="2600" b="1">
                <a:solidFill>
                  <a:schemeClr val="hlink"/>
                </a:solidFill>
              </a:rPr>
              <a:t>(</a:t>
            </a:r>
            <a:r>
              <a:rPr kumimoji="1" lang="en-US" sz="2600" b="1" i="1">
                <a:solidFill>
                  <a:schemeClr val="hlink"/>
                </a:solidFill>
              </a:rPr>
              <a:t>n</a:t>
            </a:r>
            <a:r>
              <a:rPr kumimoji="1" lang="en-US" sz="2600" b="1">
                <a:solidFill>
                  <a:schemeClr val="hlink"/>
                </a:solidFill>
              </a:rPr>
              <a:t>) : </a:t>
            </a:r>
            <a:r>
              <a:rPr kumimoji="1" lang="en-US" sz="2600" b="1">
                <a:solidFill>
                  <a:srgbClr val="FF3300"/>
                </a:solidFill>
                <a:sym typeface="Symbol" pitchFamily="18" charset="2"/>
              </a:rPr>
              <a:t> </a:t>
            </a:r>
            <a:r>
              <a:rPr kumimoji="1" lang="en-US" sz="2600" b="1">
                <a:solidFill>
                  <a:srgbClr val="FF3300"/>
                </a:solidFill>
              </a:rPr>
              <a:t>positive constants </a:t>
            </a:r>
            <a:r>
              <a:rPr kumimoji="1" lang="en-US" sz="2600" b="1" i="1">
                <a:solidFill>
                  <a:srgbClr val="FF3300"/>
                </a:solidFill>
              </a:rPr>
              <a:t>c</a:t>
            </a:r>
            <a:r>
              <a:rPr kumimoji="1" lang="en-US" sz="2600" b="1" baseline="-25000">
                <a:solidFill>
                  <a:srgbClr val="FF3300"/>
                </a:solidFill>
              </a:rPr>
              <a:t>1</a:t>
            </a:r>
            <a:r>
              <a:rPr kumimoji="1" lang="en-US" sz="2600" b="1">
                <a:solidFill>
                  <a:srgbClr val="FF3300"/>
                </a:solidFill>
              </a:rPr>
              <a:t>, </a:t>
            </a:r>
            <a:r>
              <a:rPr kumimoji="1" lang="en-US" sz="2600" b="1" i="1">
                <a:solidFill>
                  <a:srgbClr val="FF3300"/>
                </a:solidFill>
              </a:rPr>
              <a:t>c</a:t>
            </a:r>
            <a:r>
              <a:rPr kumimoji="1" lang="en-US" sz="2600" b="1" baseline="-25000">
                <a:solidFill>
                  <a:srgbClr val="FF3300"/>
                </a:solidFill>
              </a:rPr>
              <a:t>2</a:t>
            </a:r>
            <a:r>
              <a:rPr kumimoji="1" lang="en-US" sz="2600" b="1">
                <a:solidFill>
                  <a:srgbClr val="FF3300"/>
                </a:solidFill>
              </a:rPr>
              <a:t>, and </a:t>
            </a:r>
            <a:r>
              <a:rPr kumimoji="1" lang="en-US" sz="2600" b="1" i="1">
                <a:solidFill>
                  <a:srgbClr val="FF3300"/>
                </a:solidFill>
              </a:rPr>
              <a:t>n</a:t>
            </a:r>
            <a:r>
              <a:rPr kumimoji="1" lang="en-US" sz="2600" b="1" baseline="-25000">
                <a:solidFill>
                  <a:srgbClr val="FF3300"/>
                </a:solidFill>
              </a:rPr>
              <a:t>0</a:t>
            </a:r>
            <a:r>
              <a:rPr kumimoji="1" lang="en-US" sz="2600" b="1">
                <a:solidFill>
                  <a:srgbClr val="FF3300"/>
                </a:solidFill>
              </a:rPr>
              <a:t>,</a:t>
            </a:r>
            <a:r>
              <a:rPr kumimoji="1" lang="en-US" sz="2600" b="1">
                <a:solidFill>
                  <a:schemeClr val="hlink"/>
                </a:solidFill>
              </a:rPr>
              <a:t> </a:t>
            </a:r>
            <a:r>
              <a:rPr kumimoji="1" lang="en-US" sz="2600" b="1">
                <a:solidFill>
                  <a:srgbClr val="CC0000"/>
                </a:solidFill>
              </a:rPr>
              <a:t>such that </a:t>
            </a:r>
            <a:r>
              <a:rPr kumimoji="1" lang="en-US" sz="2600" b="1">
                <a:solidFill>
                  <a:srgbClr val="CC0000"/>
                </a:solidFill>
                <a:sym typeface="Symbol" pitchFamily="18" charset="2"/>
              </a:rPr>
              <a:t></a:t>
            </a:r>
            <a:r>
              <a:rPr kumimoji="1" lang="en-US" sz="2600" b="1" i="1">
                <a:solidFill>
                  <a:srgbClr val="CC0000"/>
                </a:solidFill>
              </a:rPr>
              <a:t>n </a:t>
            </a:r>
            <a:r>
              <a:rPr kumimoji="1" lang="en-US" sz="2600" b="1">
                <a:solidFill>
                  <a:srgbClr val="CC0000"/>
                </a:solidFill>
                <a:sym typeface="Symbol" pitchFamily="18" charset="2"/>
              </a:rPr>
              <a:t></a:t>
            </a:r>
            <a:r>
              <a:rPr kumimoji="1" lang="en-US" sz="2600" b="1" i="1">
                <a:solidFill>
                  <a:srgbClr val="CC0000"/>
                </a:solidFill>
              </a:rPr>
              <a:t>  n</a:t>
            </a:r>
            <a:r>
              <a:rPr kumimoji="1" lang="en-US" sz="2600" b="1" baseline="-25000">
                <a:solidFill>
                  <a:srgbClr val="CC0000"/>
                </a:solidFill>
              </a:rPr>
              <a:t>0</a:t>
            </a:r>
            <a:r>
              <a:rPr kumimoji="1" lang="en-US" sz="2600">
                <a:solidFill>
                  <a:srgbClr val="CC0000"/>
                </a:solidFill>
              </a:rPr>
              <a:t>,    </a:t>
            </a:r>
            <a:r>
              <a:rPr kumimoji="1" lang="en-US" sz="2600" b="1">
                <a:solidFill>
                  <a:schemeClr val="hlink"/>
                </a:solidFill>
              </a:rPr>
              <a:t>0 </a:t>
            </a:r>
            <a:r>
              <a:rPr kumimoji="1" lang="en-US" sz="2600" b="1">
                <a:solidFill>
                  <a:schemeClr val="hlink"/>
                </a:solidFill>
                <a:sym typeface="Symbol" pitchFamily="18" charset="2"/>
              </a:rPr>
              <a:t></a:t>
            </a:r>
            <a:r>
              <a:rPr kumimoji="1" lang="en-US" sz="2600" b="1">
                <a:solidFill>
                  <a:schemeClr val="hlink"/>
                </a:solidFill>
              </a:rPr>
              <a:t> </a:t>
            </a:r>
            <a:r>
              <a:rPr kumimoji="1" lang="en-US" sz="2600" b="1" i="1">
                <a:solidFill>
                  <a:schemeClr val="hlink"/>
                </a:solidFill>
              </a:rPr>
              <a:t>c</a:t>
            </a:r>
            <a:r>
              <a:rPr kumimoji="1" lang="en-US" sz="2600" b="1" baseline="-25000">
                <a:solidFill>
                  <a:schemeClr val="hlink"/>
                </a:solidFill>
              </a:rPr>
              <a:t>1</a:t>
            </a:r>
            <a:r>
              <a:rPr kumimoji="1" lang="en-US" sz="2600" b="1" i="1">
                <a:solidFill>
                  <a:schemeClr val="hlink"/>
                </a:solidFill>
              </a:rPr>
              <a:t>g</a:t>
            </a:r>
            <a:r>
              <a:rPr kumimoji="1" lang="en-US" sz="2600" b="1">
                <a:solidFill>
                  <a:schemeClr val="hlink"/>
                </a:solidFill>
              </a:rPr>
              <a:t>(</a:t>
            </a:r>
            <a:r>
              <a:rPr kumimoji="1" lang="en-US" sz="2600" b="1" i="1">
                <a:solidFill>
                  <a:schemeClr val="hlink"/>
                </a:solidFill>
              </a:rPr>
              <a:t>n</a:t>
            </a:r>
            <a:r>
              <a:rPr kumimoji="1" lang="en-US" sz="2600" b="1">
                <a:solidFill>
                  <a:schemeClr val="hlink"/>
                </a:solidFill>
              </a:rPr>
              <a:t>) </a:t>
            </a:r>
            <a:r>
              <a:rPr kumimoji="1" lang="en-US" sz="2600" b="1">
                <a:solidFill>
                  <a:schemeClr val="hlink"/>
                </a:solidFill>
                <a:sym typeface="Symbol" pitchFamily="18" charset="2"/>
              </a:rPr>
              <a:t> </a:t>
            </a:r>
            <a:r>
              <a:rPr kumimoji="1" lang="en-US" sz="2600" b="1">
                <a:solidFill>
                  <a:schemeClr val="hlink"/>
                </a:solidFill>
              </a:rPr>
              <a:t> </a:t>
            </a:r>
            <a:r>
              <a:rPr kumimoji="1" lang="en-US" sz="2600" b="1" i="1">
                <a:solidFill>
                  <a:schemeClr val="hlink"/>
                </a:solidFill>
              </a:rPr>
              <a:t>f</a:t>
            </a:r>
            <a:r>
              <a:rPr kumimoji="1" lang="en-US" sz="2600" b="1">
                <a:solidFill>
                  <a:schemeClr val="hlink"/>
                </a:solidFill>
              </a:rPr>
              <a:t>(</a:t>
            </a:r>
            <a:r>
              <a:rPr kumimoji="1" lang="en-US" sz="2600" b="1" i="1">
                <a:solidFill>
                  <a:schemeClr val="hlink"/>
                </a:solidFill>
              </a:rPr>
              <a:t>n</a:t>
            </a:r>
            <a:r>
              <a:rPr kumimoji="1" lang="en-US" sz="2600" b="1">
                <a:solidFill>
                  <a:schemeClr val="hlink"/>
                </a:solidFill>
              </a:rPr>
              <a:t>)</a:t>
            </a:r>
            <a:r>
              <a:rPr kumimoji="1" lang="en-US" sz="2600" b="1" i="1">
                <a:solidFill>
                  <a:schemeClr val="hlink"/>
                </a:solidFill>
              </a:rPr>
              <a:t> </a:t>
            </a:r>
            <a:r>
              <a:rPr kumimoji="1" lang="en-US" sz="2600" b="1">
                <a:solidFill>
                  <a:schemeClr val="hlink"/>
                </a:solidFill>
                <a:sym typeface="Symbol" pitchFamily="18" charset="2"/>
              </a:rPr>
              <a:t></a:t>
            </a:r>
            <a:r>
              <a:rPr kumimoji="1" lang="en-US" sz="2600" b="1">
                <a:solidFill>
                  <a:schemeClr val="hlink"/>
                </a:solidFill>
              </a:rPr>
              <a:t> c</a:t>
            </a:r>
            <a:r>
              <a:rPr kumimoji="1" lang="en-US" sz="2600" b="1" baseline="-25000">
                <a:solidFill>
                  <a:schemeClr val="hlink"/>
                </a:solidFill>
              </a:rPr>
              <a:t>2</a:t>
            </a:r>
            <a:r>
              <a:rPr kumimoji="1" lang="en-US" sz="2600" b="1" i="1">
                <a:solidFill>
                  <a:schemeClr val="hlink"/>
                </a:solidFill>
              </a:rPr>
              <a:t>g</a:t>
            </a:r>
            <a:r>
              <a:rPr kumimoji="1" lang="en-US" sz="2600" b="1">
                <a:solidFill>
                  <a:schemeClr val="hlink"/>
                </a:solidFill>
              </a:rPr>
              <a:t>(</a:t>
            </a:r>
            <a:r>
              <a:rPr kumimoji="1" lang="en-US" sz="2600" b="1" i="1">
                <a:solidFill>
                  <a:schemeClr val="hlink"/>
                </a:solidFill>
              </a:rPr>
              <a:t>n</a:t>
            </a:r>
            <a:r>
              <a:rPr kumimoji="1" lang="en-US" sz="2600" b="1">
                <a:solidFill>
                  <a:schemeClr val="hlink"/>
                </a:solidFill>
              </a:rPr>
              <a:t>)</a:t>
            </a:r>
            <a:r>
              <a:rPr kumimoji="1" lang="en-US" sz="3000" b="1">
                <a:solidFill>
                  <a:schemeClr val="hlink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9235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KCS-503</a:t>
            </a:r>
            <a:endParaRPr lang="en-US"/>
          </a:p>
        </p:txBody>
      </p:sp>
      <p:sp>
        <p:nvSpPr>
          <p:cNvPr id="487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i="1">
                <a:sym typeface="Symbol" pitchFamily="18" charset="2"/>
              </a:rPr>
              <a:t>O</a:t>
            </a:r>
            <a:r>
              <a:rPr lang="en-US">
                <a:sym typeface="Symbol" pitchFamily="18" charset="2"/>
              </a:rPr>
              <a:t>-notation</a:t>
            </a:r>
          </a:p>
        </p:txBody>
      </p:sp>
      <p:sp>
        <p:nvSpPr>
          <p:cNvPr id="487428" name="Rectangle 4"/>
          <p:cNvSpPr>
            <a:spLocks noChangeArrowheads="1"/>
          </p:cNvSpPr>
          <p:nvPr/>
        </p:nvSpPr>
        <p:spPr bwMode="auto">
          <a:xfrm>
            <a:off x="250825" y="1954213"/>
            <a:ext cx="4870450" cy="1898650"/>
          </a:xfrm>
          <a:prstGeom prst="rect">
            <a:avLst/>
          </a:prstGeom>
          <a:solidFill>
            <a:srgbClr val="CCECFF"/>
          </a:solidFill>
          <a:ln w="19050" cap="sq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Aft>
                <a:spcPct val="20000"/>
              </a:spcAft>
              <a:buClr>
                <a:srgbClr val="FF6600"/>
              </a:buClr>
              <a:buSzPct val="80000"/>
              <a:buFont typeface="Wingdings" pitchFamily="2" charset="2"/>
              <a:buNone/>
            </a:pPr>
            <a:r>
              <a:rPr kumimoji="1" lang="en-US" sz="2600" b="1" i="1">
                <a:solidFill>
                  <a:schemeClr val="accent1"/>
                </a:solidFill>
                <a:sym typeface="Symbol" pitchFamily="18" charset="2"/>
              </a:rPr>
              <a:t>O</a:t>
            </a:r>
            <a:r>
              <a:rPr kumimoji="1" lang="en-US" sz="2600" b="1">
                <a:solidFill>
                  <a:schemeClr val="accent1"/>
                </a:solidFill>
              </a:rPr>
              <a:t>(</a:t>
            </a:r>
            <a:r>
              <a:rPr kumimoji="1" lang="en-US" sz="2600" b="1" i="1">
                <a:solidFill>
                  <a:schemeClr val="accent1"/>
                </a:solidFill>
              </a:rPr>
              <a:t>g</a:t>
            </a:r>
            <a:r>
              <a:rPr kumimoji="1" lang="en-US" sz="2600" b="1">
                <a:solidFill>
                  <a:schemeClr val="accent1"/>
                </a:solidFill>
              </a:rPr>
              <a:t>(</a:t>
            </a:r>
            <a:r>
              <a:rPr kumimoji="1" lang="en-US" sz="2600" b="1" i="1">
                <a:solidFill>
                  <a:schemeClr val="accent1"/>
                </a:solidFill>
              </a:rPr>
              <a:t>n</a:t>
            </a:r>
            <a:r>
              <a:rPr kumimoji="1" lang="en-US" sz="2600" b="1">
                <a:solidFill>
                  <a:schemeClr val="accent1"/>
                </a:solidFill>
              </a:rPr>
              <a:t>)) =</a:t>
            </a:r>
            <a:r>
              <a:rPr kumimoji="1" lang="en-US" sz="2600" b="1">
                <a:solidFill>
                  <a:schemeClr val="hlink"/>
                </a:solidFill>
              </a:rPr>
              <a:t> </a:t>
            </a:r>
            <a:r>
              <a:rPr kumimoji="1" lang="en-US" sz="3000" b="1">
                <a:solidFill>
                  <a:schemeClr val="hlink"/>
                </a:solidFill>
              </a:rPr>
              <a:t>{</a:t>
            </a:r>
            <a:r>
              <a:rPr kumimoji="1" lang="en-US" sz="2600" b="1" i="1">
                <a:solidFill>
                  <a:schemeClr val="hlink"/>
                </a:solidFill>
              </a:rPr>
              <a:t>f</a:t>
            </a:r>
            <a:r>
              <a:rPr kumimoji="1" lang="en-US" sz="2600" b="1">
                <a:solidFill>
                  <a:schemeClr val="hlink"/>
                </a:solidFill>
              </a:rPr>
              <a:t>(</a:t>
            </a:r>
            <a:r>
              <a:rPr kumimoji="1" lang="en-US" sz="2600" b="1" i="1">
                <a:solidFill>
                  <a:schemeClr val="hlink"/>
                </a:solidFill>
              </a:rPr>
              <a:t>n</a:t>
            </a:r>
            <a:r>
              <a:rPr kumimoji="1" lang="en-US" sz="2600" b="1">
                <a:solidFill>
                  <a:schemeClr val="hlink"/>
                </a:solidFill>
              </a:rPr>
              <a:t>) : </a:t>
            </a:r>
            <a:br>
              <a:rPr kumimoji="1" lang="en-US" sz="2600" b="1">
                <a:solidFill>
                  <a:schemeClr val="hlink"/>
                </a:solidFill>
              </a:rPr>
            </a:br>
            <a:r>
              <a:rPr kumimoji="1" lang="en-US" sz="2600" b="1">
                <a:solidFill>
                  <a:srgbClr val="FF3300"/>
                </a:solidFill>
                <a:sym typeface="Symbol" pitchFamily="18" charset="2"/>
              </a:rPr>
              <a:t> </a:t>
            </a:r>
            <a:r>
              <a:rPr kumimoji="1" lang="en-US" sz="2600" b="1">
                <a:solidFill>
                  <a:srgbClr val="FF3300"/>
                </a:solidFill>
              </a:rPr>
              <a:t>positive constants </a:t>
            </a:r>
            <a:r>
              <a:rPr kumimoji="1" lang="en-US" sz="2600" b="1" i="1">
                <a:solidFill>
                  <a:srgbClr val="FF3300"/>
                </a:solidFill>
              </a:rPr>
              <a:t>c</a:t>
            </a:r>
            <a:r>
              <a:rPr kumimoji="1" lang="en-US" sz="2600" b="1">
                <a:solidFill>
                  <a:srgbClr val="FF3300"/>
                </a:solidFill>
              </a:rPr>
              <a:t> and </a:t>
            </a:r>
            <a:r>
              <a:rPr kumimoji="1" lang="en-US" sz="2600" b="1" i="1">
                <a:solidFill>
                  <a:srgbClr val="FF3300"/>
                </a:solidFill>
              </a:rPr>
              <a:t>n</a:t>
            </a:r>
            <a:r>
              <a:rPr kumimoji="1" lang="en-US" sz="2600" b="1" baseline="-25000">
                <a:solidFill>
                  <a:srgbClr val="FF3300"/>
                </a:solidFill>
              </a:rPr>
              <a:t>0,</a:t>
            </a:r>
            <a:r>
              <a:rPr kumimoji="1" lang="en-US" sz="2600" b="1">
                <a:solidFill>
                  <a:schemeClr val="hlink"/>
                </a:solidFill>
              </a:rPr>
              <a:t> </a:t>
            </a:r>
            <a:r>
              <a:rPr kumimoji="1" lang="en-US" sz="2600" b="1">
                <a:solidFill>
                  <a:srgbClr val="CC0000"/>
                </a:solidFill>
              </a:rPr>
              <a:t>such that </a:t>
            </a:r>
            <a:r>
              <a:rPr kumimoji="1" lang="en-US" b="1">
                <a:solidFill>
                  <a:srgbClr val="CC0000"/>
                </a:solidFill>
                <a:sym typeface="Symbol" pitchFamily="18" charset="2"/>
              </a:rPr>
              <a:t></a:t>
            </a:r>
            <a:r>
              <a:rPr kumimoji="1" lang="en-US" b="1" i="1">
                <a:solidFill>
                  <a:srgbClr val="CC0000"/>
                </a:solidFill>
              </a:rPr>
              <a:t>n </a:t>
            </a:r>
            <a:r>
              <a:rPr kumimoji="1" lang="en-US" b="1">
                <a:solidFill>
                  <a:srgbClr val="CC0000"/>
                </a:solidFill>
                <a:sym typeface="Symbol" pitchFamily="18" charset="2"/>
              </a:rPr>
              <a:t></a:t>
            </a:r>
            <a:r>
              <a:rPr kumimoji="1" lang="en-US" b="1" i="1">
                <a:solidFill>
                  <a:srgbClr val="CC0000"/>
                </a:solidFill>
              </a:rPr>
              <a:t>  n</a:t>
            </a:r>
            <a:r>
              <a:rPr kumimoji="1" lang="en-US" b="1" baseline="-25000">
                <a:solidFill>
                  <a:srgbClr val="CC0000"/>
                </a:solidFill>
              </a:rPr>
              <a:t>0</a:t>
            </a:r>
            <a:r>
              <a:rPr kumimoji="1" lang="en-US">
                <a:solidFill>
                  <a:srgbClr val="CC0000"/>
                </a:solidFill>
              </a:rPr>
              <a:t>,</a:t>
            </a:r>
            <a:endParaRPr kumimoji="1" lang="en-US" sz="2600" b="1">
              <a:solidFill>
                <a:srgbClr val="CC0000"/>
              </a:solidFill>
            </a:endParaRPr>
          </a:p>
          <a:p>
            <a:pPr>
              <a:spcAft>
                <a:spcPct val="20000"/>
              </a:spcAft>
              <a:buClr>
                <a:srgbClr val="FF6600"/>
              </a:buClr>
              <a:buSzPct val="80000"/>
              <a:buFont typeface="Wingdings" pitchFamily="2" charset="2"/>
              <a:buNone/>
            </a:pPr>
            <a:r>
              <a:rPr kumimoji="1" lang="en-US" sz="2200" b="1">
                <a:solidFill>
                  <a:schemeClr val="hlink"/>
                </a:solidFill>
              </a:rPr>
              <a:t>we have</a:t>
            </a:r>
            <a:r>
              <a:rPr kumimoji="1" lang="en-US" sz="2600" b="1">
                <a:solidFill>
                  <a:schemeClr val="hlink"/>
                </a:solidFill>
              </a:rPr>
              <a:t> 0 </a:t>
            </a:r>
            <a:r>
              <a:rPr kumimoji="1" lang="en-US" sz="2600" b="1">
                <a:solidFill>
                  <a:schemeClr val="hlink"/>
                </a:solidFill>
                <a:sym typeface="Symbol" pitchFamily="18" charset="2"/>
              </a:rPr>
              <a:t></a:t>
            </a:r>
            <a:r>
              <a:rPr kumimoji="1" lang="en-US" sz="2600" b="1">
                <a:solidFill>
                  <a:schemeClr val="hlink"/>
                </a:solidFill>
              </a:rPr>
              <a:t>  </a:t>
            </a:r>
            <a:r>
              <a:rPr kumimoji="1" lang="en-US" sz="2600" b="1" i="1">
                <a:solidFill>
                  <a:schemeClr val="hlink"/>
                </a:solidFill>
              </a:rPr>
              <a:t>f</a:t>
            </a:r>
            <a:r>
              <a:rPr kumimoji="1" lang="en-US" sz="2600" b="1">
                <a:solidFill>
                  <a:schemeClr val="hlink"/>
                </a:solidFill>
              </a:rPr>
              <a:t>(</a:t>
            </a:r>
            <a:r>
              <a:rPr kumimoji="1" lang="en-US" sz="2600" b="1" i="1">
                <a:solidFill>
                  <a:schemeClr val="hlink"/>
                </a:solidFill>
              </a:rPr>
              <a:t>n</a:t>
            </a:r>
            <a:r>
              <a:rPr kumimoji="1" lang="en-US" sz="2600" b="1">
                <a:solidFill>
                  <a:schemeClr val="hlink"/>
                </a:solidFill>
              </a:rPr>
              <a:t>)</a:t>
            </a:r>
            <a:r>
              <a:rPr kumimoji="1" lang="en-US" sz="2600" b="1" i="1">
                <a:solidFill>
                  <a:schemeClr val="hlink"/>
                </a:solidFill>
              </a:rPr>
              <a:t> </a:t>
            </a:r>
            <a:r>
              <a:rPr kumimoji="1" lang="en-US" sz="2600" b="1">
                <a:solidFill>
                  <a:schemeClr val="hlink"/>
                </a:solidFill>
                <a:sym typeface="Symbol" pitchFamily="18" charset="2"/>
              </a:rPr>
              <a:t></a:t>
            </a:r>
            <a:r>
              <a:rPr kumimoji="1" lang="en-US" sz="2600" b="1">
                <a:solidFill>
                  <a:schemeClr val="hlink"/>
                </a:solidFill>
              </a:rPr>
              <a:t> c</a:t>
            </a:r>
            <a:r>
              <a:rPr kumimoji="1" lang="en-US" sz="2600" b="1" i="1">
                <a:solidFill>
                  <a:schemeClr val="hlink"/>
                </a:solidFill>
              </a:rPr>
              <a:t>g</a:t>
            </a:r>
            <a:r>
              <a:rPr kumimoji="1" lang="en-US" sz="2600" b="1">
                <a:solidFill>
                  <a:schemeClr val="hlink"/>
                </a:solidFill>
              </a:rPr>
              <a:t>(</a:t>
            </a:r>
            <a:r>
              <a:rPr kumimoji="1" lang="en-US" sz="2600" b="1" i="1">
                <a:solidFill>
                  <a:schemeClr val="hlink"/>
                </a:solidFill>
              </a:rPr>
              <a:t>n</a:t>
            </a:r>
            <a:r>
              <a:rPr kumimoji="1" lang="en-US" sz="2600" b="1">
                <a:solidFill>
                  <a:schemeClr val="hlink"/>
                </a:solidFill>
              </a:rPr>
              <a:t>) </a:t>
            </a:r>
            <a:r>
              <a:rPr kumimoji="1" lang="en-US" sz="3000" b="1">
                <a:solidFill>
                  <a:schemeClr val="hlink"/>
                </a:solidFill>
              </a:rPr>
              <a:t>}</a:t>
            </a:r>
          </a:p>
        </p:txBody>
      </p:sp>
      <p:sp>
        <p:nvSpPr>
          <p:cNvPr id="487429" name="Rectangle 5"/>
          <p:cNvSpPr>
            <a:spLocks noChangeArrowheads="1"/>
          </p:cNvSpPr>
          <p:nvPr/>
        </p:nvSpPr>
        <p:spPr bwMode="auto">
          <a:xfrm>
            <a:off x="263525" y="1068388"/>
            <a:ext cx="5197475" cy="885825"/>
          </a:xfrm>
          <a:prstGeom prst="rect">
            <a:avLst/>
          </a:prstGeom>
          <a:noFill/>
          <a:ln w="28575" cap="sq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Aft>
                <a:spcPct val="20000"/>
              </a:spcAft>
              <a:buClr>
                <a:srgbClr val="FF6600"/>
              </a:buClr>
              <a:buSzPct val="80000"/>
              <a:buFont typeface="Wingdings" pitchFamily="2" charset="2"/>
              <a:buNone/>
            </a:pPr>
            <a:r>
              <a:rPr kumimoji="1" lang="en-US" sz="2600"/>
              <a:t>For function </a:t>
            </a:r>
            <a:r>
              <a:rPr kumimoji="1" lang="en-US" sz="2600" i="1"/>
              <a:t>g</a:t>
            </a:r>
            <a:r>
              <a:rPr kumimoji="1" lang="en-US" sz="2600"/>
              <a:t>(</a:t>
            </a:r>
            <a:r>
              <a:rPr kumimoji="1" lang="en-US" sz="2600" i="1"/>
              <a:t>n</a:t>
            </a:r>
            <a:r>
              <a:rPr kumimoji="1" lang="en-US" sz="2600"/>
              <a:t>), we define </a:t>
            </a:r>
            <a:r>
              <a:rPr kumimoji="1" lang="en-US" sz="2600" i="1">
                <a:sym typeface="Symbol" pitchFamily="18" charset="2"/>
              </a:rPr>
              <a:t>O</a:t>
            </a:r>
            <a:r>
              <a:rPr kumimoji="1" lang="en-US" sz="2600"/>
              <a:t>(</a:t>
            </a:r>
            <a:r>
              <a:rPr kumimoji="1" lang="en-US" sz="2600" i="1"/>
              <a:t>g</a:t>
            </a:r>
            <a:r>
              <a:rPr kumimoji="1" lang="en-US" sz="2600"/>
              <a:t>(</a:t>
            </a:r>
            <a:r>
              <a:rPr kumimoji="1" lang="en-US" sz="2600" i="1"/>
              <a:t>n</a:t>
            </a:r>
            <a:r>
              <a:rPr kumimoji="1" lang="en-US" sz="2600"/>
              <a:t>)), big-O of </a:t>
            </a:r>
            <a:r>
              <a:rPr kumimoji="1" lang="en-US" sz="2600" i="1"/>
              <a:t>n</a:t>
            </a:r>
            <a:r>
              <a:rPr kumimoji="1" lang="en-US" sz="2600"/>
              <a:t>, as the set:</a:t>
            </a:r>
          </a:p>
        </p:txBody>
      </p:sp>
      <p:pic>
        <p:nvPicPr>
          <p:cNvPr id="487432" name="Picture 8" descr="graph_O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5219700" y="1387475"/>
            <a:ext cx="3819525" cy="3840163"/>
          </a:xfrm>
          <a:noFill/>
          <a:ln/>
        </p:spPr>
      </p:pic>
      <p:sp>
        <p:nvSpPr>
          <p:cNvPr id="487434" name="Rectangle 10"/>
          <p:cNvSpPr>
            <a:spLocks noChangeArrowheads="1"/>
          </p:cNvSpPr>
          <p:nvPr/>
        </p:nvSpPr>
        <p:spPr bwMode="auto">
          <a:xfrm>
            <a:off x="171450" y="5160963"/>
            <a:ext cx="6018213" cy="488950"/>
          </a:xfrm>
          <a:prstGeom prst="rect">
            <a:avLst/>
          </a:prstGeom>
          <a:noFill/>
          <a:ln w="28575" cap="sq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en-US" sz="2600" b="1" i="1"/>
              <a:t>g</a:t>
            </a:r>
            <a:r>
              <a:rPr kumimoji="1" lang="en-US" sz="2600" b="1"/>
              <a:t>(</a:t>
            </a:r>
            <a:r>
              <a:rPr kumimoji="1" lang="en-US" sz="2600" b="1" i="1"/>
              <a:t>n</a:t>
            </a:r>
            <a:r>
              <a:rPr kumimoji="1" lang="en-US" sz="2600" b="1"/>
              <a:t>) is an </a:t>
            </a:r>
            <a:r>
              <a:rPr kumimoji="1" lang="en-US" sz="2600" b="1" i="1">
                <a:solidFill>
                  <a:srgbClr val="CC0000"/>
                </a:solidFill>
              </a:rPr>
              <a:t>asymptotic upper bound</a:t>
            </a:r>
            <a:r>
              <a:rPr kumimoji="1" lang="en-US" sz="2600" b="1"/>
              <a:t> for </a:t>
            </a:r>
            <a:r>
              <a:rPr kumimoji="1" lang="en-US" sz="2600" b="1" i="1"/>
              <a:t>f</a:t>
            </a:r>
            <a:r>
              <a:rPr kumimoji="1" lang="en-US" sz="2600" b="1"/>
              <a:t>(</a:t>
            </a:r>
            <a:r>
              <a:rPr kumimoji="1" lang="en-US" sz="2600" b="1" i="1"/>
              <a:t>n</a:t>
            </a:r>
            <a:r>
              <a:rPr kumimoji="1" lang="en-US" sz="2600" b="1"/>
              <a:t>).</a:t>
            </a:r>
          </a:p>
        </p:txBody>
      </p:sp>
      <p:sp>
        <p:nvSpPr>
          <p:cNvPr id="487435" name="Text Box 11"/>
          <p:cNvSpPr txBox="1">
            <a:spLocks noChangeArrowheads="1"/>
          </p:cNvSpPr>
          <p:nvPr/>
        </p:nvSpPr>
        <p:spPr bwMode="auto">
          <a:xfrm>
            <a:off x="171450" y="3905250"/>
            <a:ext cx="4549775" cy="11874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n-US" b="1" i="1"/>
              <a:t>Intuitively</a:t>
            </a:r>
            <a:r>
              <a:rPr lang="en-US"/>
              <a:t>: Set of all functions whose </a:t>
            </a:r>
            <a:r>
              <a:rPr lang="en-US" i="1"/>
              <a:t>rate of growth</a:t>
            </a:r>
            <a:r>
              <a:rPr lang="en-US"/>
              <a:t> is the same as or lower than that of </a:t>
            </a:r>
            <a:r>
              <a:rPr lang="en-US" i="1"/>
              <a:t>g</a:t>
            </a:r>
            <a:r>
              <a:rPr lang="en-US"/>
              <a:t>(</a:t>
            </a:r>
            <a:r>
              <a:rPr lang="en-US" i="1"/>
              <a:t>n</a:t>
            </a:r>
            <a:r>
              <a:rPr lang="en-US"/>
              <a:t>).</a:t>
            </a:r>
          </a:p>
        </p:txBody>
      </p:sp>
      <p:sp>
        <p:nvSpPr>
          <p:cNvPr id="487436" name="Text Box 12"/>
          <p:cNvSpPr txBox="1">
            <a:spLocks noChangeArrowheads="1"/>
          </p:cNvSpPr>
          <p:nvPr/>
        </p:nvSpPr>
        <p:spPr bwMode="auto">
          <a:xfrm>
            <a:off x="263525" y="5649913"/>
            <a:ext cx="4549775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n-US" b="1" i="1">
                <a:solidFill>
                  <a:schemeClr val="hlink"/>
                </a:solidFill>
              </a:rPr>
              <a:t>f</a:t>
            </a:r>
            <a:r>
              <a:rPr lang="en-US" b="1">
                <a:solidFill>
                  <a:schemeClr val="hlink"/>
                </a:solidFill>
              </a:rPr>
              <a:t>(</a:t>
            </a:r>
            <a:r>
              <a:rPr lang="en-US" b="1" i="1">
                <a:solidFill>
                  <a:schemeClr val="hlink"/>
                </a:solidFill>
              </a:rPr>
              <a:t>n</a:t>
            </a:r>
            <a:r>
              <a:rPr lang="en-US" b="1">
                <a:solidFill>
                  <a:schemeClr val="hlink"/>
                </a:solidFill>
              </a:rPr>
              <a:t>) = </a:t>
            </a:r>
            <a:r>
              <a:rPr lang="en-US" b="1">
                <a:solidFill>
                  <a:schemeClr val="hlink"/>
                </a:solidFill>
                <a:sym typeface="Symbol" pitchFamily="18" charset="2"/>
              </a:rPr>
              <a:t>(</a:t>
            </a:r>
            <a:r>
              <a:rPr lang="en-US" b="1" i="1">
                <a:solidFill>
                  <a:schemeClr val="hlink"/>
                </a:solidFill>
                <a:sym typeface="Symbol" pitchFamily="18" charset="2"/>
              </a:rPr>
              <a:t>g</a:t>
            </a:r>
            <a:r>
              <a:rPr lang="en-US" b="1">
                <a:solidFill>
                  <a:schemeClr val="hlink"/>
                </a:solidFill>
                <a:sym typeface="Symbol" pitchFamily="18" charset="2"/>
              </a:rPr>
              <a:t>(</a:t>
            </a:r>
            <a:r>
              <a:rPr lang="en-US" b="1" i="1">
                <a:solidFill>
                  <a:schemeClr val="hlink"/>
                </a:solidFill>
                <a:sym typeface="Symbol" pitchFamily="18" charset="2"/>
              </a:rPr>
              <a:t>n</a:t>
            </a:r>
            <a:r>
              <a:rPr lang="en-US" b="1">
                <a:solidFill>
                  <a:schemeClr val="hlink"/>
                </a:solidFill>
                <a:sym typeface="Symbol" pitchFamily="18" charset="2"/>
              </a:rPr>
              <a:t>))  </a:t>
            </a:r>
            <a:r>
              <a:rPr lang="en-US" b="1" i="1">
                <a:solidFill>
                  <a:schemeClr val="hlink"/>
                </a:solidFill>
              </a:rPr>
              <a:t>f</a:t>
            </a:r>
            <a:r>
              <a:rPr lang="en-US" b="1">
                <a:solidFill>
                  <a:schemeClr val="hlink"/>
                </a:solidFill>
              </a:rPr>
              <a:t>(</a:t>
            </a:r>
            <a:r>
              <a:rPr lang="en-US" b="1" i="1">
                <a:solidFill>
                  <a:schemeClr val="hlink"/>
                </a:solidFill>
              </a:rPr>
              <a:t>n</a:t>
            </a:r>
            <a:r>
              <a:rPr lang="en-US" b="1">
                <a:solidFill>
                  <a:schemeClr val="hlink"/>
                </a:solidFill>
              </a:rPr>
              <a:t>) = </a:t>
            </a:r>
            <a:r>
              <a:rPr lang="en-US" b="1" i="1">
                <a:solidFill>
                  <a:schemeClr val="hlink"/>
                </a:solidFill>
                <a:sym typeface="Symbol" pitchFamily="18" charset="2"/>
              </a:rPr>
              <a:t>O</a:t>
            </a:r>
            <a:r>
              <a:rPr lang="en-US" b="1">
                <a:solidFill>
                  <a:schemeClr val="hlink"/>
                </a:solidFill>
                <a:sym typeface="Symbol" pitchFamily="18" charset="2"/>
              </a:rPr>
              <a:t>(</a:t>
            </a:r>
            <a:r>
              <a:rPr lang="en-US" b="1" i="1">
                <a:solidFill>
                  <a:schemeClr val="hlink"/>
                </a:solidFill>
                <a:sym typeface="Symbol" pitchFamily="18" charset="2"/>
              </a:rPr>
              <a:t>g</a:t>
            </a:r>
            <a:r>
              <a:rPr lang="en-US" b="1">
                <a:solidFill>
                  <a:schemeClr val="hlink"/>
                </a:solidFill>
                <a:sym typeface="Symbol" pitchFamily="18" charset="2"/>
              </a:rPr>
              <a:t>(</a:t>
            </a:r>
            <a:r>
              <a:rPr lang="en-US" b="1" i="1">
                <a:solidFill>
                  <a:schemeClr val="hlink"/>
                </a:solidFill>
                <a:sym typeface="Symbol" pitchFamily="18" charset="2"/>
              </a:rPr>
              <a:t>n</a:t>
            </a:r>
            <a:r>
              <a:rPr lang="en-US" b="1">
                <a:solidFill>
                  <a:schemeClr val="hlink"/>
                </a:solidFill>
                <a:sym typeface="Symbol" pitchFamily="18" charset="2"/>
              </a:rPr>
              <a:t>)).</a:t>
            </a:r>
          </a:p>
          <a:p>
            <a:r>
              <a:rPr lang="en-US" b="1">
                <a:solidFill>
                  <a:schemeClr val="hlink"/>
                </a:solidFill>
                <a:sym typeface="Symbol" pitchFamily="18" charset="2"/>
              </a:rPr>
              <a:t>(</a:t>
            </a:r>
            <a:r>
              <a:rPr lang="en-US" b="1" i="1">
                <a:solidFill>
                  <a:schemeClr val="hlink"/>
                </a:solidFill>
                <a:sym typeface="Symbol" pitchFamily="18" charset="2"/>
              </a:rPr>
              <a:t>g</a:t>
            </a:r>
            <a:r>
              <a:rPr lang="en-US" b="1">
                <a:solidFill>
                  <a:schemeClr val="hlink"/>
                </a:solidFill>
                <a:sym typeface="Symbol" pitchFamily="18" charset="2"/>
              </a:rPr>
              <a:t>(</a:t>
            </a:r>
            <a:r>
              <a:rPr lang="en-US" b="1" i="1">
                <a:solidFill>
                  <a:schemeClr val="hlink"/>
                </a:solidFill>
                <a:sym typeface="Symbol" pitchFamily="18" charset="2"/>
              </a:rPr>
              <a:t>n</a:t>
            </a:r>
            <a:r>
              <a:rPr lang="en-US" b="1">
                <a:solidFill>
                  <a:schemeClr val="hlink"/>
                </a:solidFill>
                <a:sym typeface="Symbol" pitchFamily="18" charset="2"/>
              </a:rPr>
              <a:t>))   </a:t>
            </a:r>
            <a:r>
              <a:rPr lang="en-US" b="1" i="1">
                <a:solidFill>
                  <a:schemeClr val="hlink"/>
                </a:solidFill>
                <a:sym typeface="Symbol" pitchFamily="18" charset="2"/>
              </a:rPr>
              <a:t>O</a:t>
            </a:r>
            <a:r>
              <a:rPr lang="en-US" b="1">
                <a:solidFill>
                  <a:schemeClr val="hlink"/>
                </a:solidFill>
                <a:sym typeface="Symbol" pitchFamily="18" charset="2"/>
              </a:rPr>
              <a:t>(</a:t>
            </a:r>
            <a:r>
              <a:rPr lang="en-US" b="1" i="1">
                <a:solidFill>
                  <a:schemeClr val="hlink"/>
                </a:solidFill>
                <a:sym typeface="Symbol" pitchFamily="18" charset="2"/>
              </a:rPr>
              <a:t>g</a:t>
            </a:r>
            <a:r>
              <a:rPr lang="en-US" b="1">
                <a:solidFill>
                  <a:schemeClr val="hlink"/>
                </a:solidFill>
                <a:sym typeface="Symbol" pitchFamily="18" charset="2"/>
              </a:rPr>
              <a:t>(</a:t>
            </a:r>
            <a:r>
              <a:rPr lang="en-US" b="1" i="1">
                <a:solidFill>
                  <a:schemeClr val="hlink"/>
                </a:solidFill>
                <a:sym typeface="Symbol" pitchFamily="18" charset="2"/>
              </a:rPr>
              <a:t>n</a:t>
            </a:r>
            <a:r>
              <a:rPr lang="en-US" b="1">
                <a:solidFill>
                  <a:schemeClr val="hlink"/>
                </a:solidFill>
                <a:sym typeface="Symbol" pitchFamily="18" charset="2"/>
              </a:rPr>
              <a:t>)).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KCS-503</a:t>
            </a:r>
            <a:endParaRPr lang="en-US"/>
          </a:p>
        </p:txBody>
      </p:sp>
      <p:sp>
        <p:nvSpPr>
          <p:cNvPr id="457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ym typeface="Symbol" pitchFamily="18" charset="2"/>
              </a:rPr>
              <a:t>Examples</a:t>
            </a:r>
          </a:p>
        </p:txBody>
      </p:sp>
      <p:sp>
        <p:nvSpPr>
          <p:cNvPr id="457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422525"/>
            <a:ext cx="8458200" cy="3673475"/>
          </a:xfrm>
        </p:spPr>
        <p:txBody>
          <a:bodyPr/>
          <a:lstStyle/>
          <a:p>
            <a:r>
              <a:rPr lang="en-US"/>
              <a:t>Any linear </a:t>
            </a:r>
            <a:r>
              <a:rPr lang="en-US" i="1"/>
              <a:t>function</a:t>
            </a:r>
            <a:r>
              <a:rPr lang="en-US"/>
              <a:t> </a:t>
            </a:r>
            <a:r>
              <a:rPr lang="en-US" i="1"/>
              <a:t>an</a:t>
            </a:r>
            <a:r>
              <a:rPr lang="en-US"/>
              <a:t> + </a:t>
            </a:r>
            <a:r>
              <a:rPr lang="en-US" i="1"/>
              <a:t>b</a:t>
            </a:r>
            <a:r>
              <a:rPr lang="en-US"/>
              <a:t> is in </a:t>
            </a:r>
            <a:r>
              <a:rPr lang="en-US" i="1"/>
              <a:t>O</a:t>
            </a:r>
            <a:r>
              <a:rPr lang="en-US"/>
              <a:t>(</a:t>
            </a:r>
            <a:r>
              <a:rPr lang="en-US" i="1"/>
              <a:t>n</a:t>
            </a:r>
            <a:r>
              <a:rPr lang="en-US" baseline="30000"/>
              <a:t>2</a:t>
            </a:r>
            <a:r>
              <a:rPr lang="en-US"/>
              <a:t>). </a:t>
            </a:r>
            <a:r>
              <a:rPr lang="en-US" b="1" u="sng">
                <a:solidFill>
                  <a:srgbClr val="CC0000"/>
                </a:solidFill>
              </a:rPr>
              <a:t>How?</a:t>
            </a:r>
            <a:endParaRPr lang="en-US" u="sng">
              <a:solidFill>
                <a:srgbClr val="CC0000"/>
              </a:solidFill>
            </a:endParaRPr>
          </a:p>
          <a:p>
            <a:r>
              <a:rPr lang="en-US"/>
              <a:t>Show that 3</a:t>
            </a:r>
            <a:r>
              <a:rPr lang="en-US" i="1"/>
              <a:t>n</a:t>
            </a:r>
            <a:r>
              <a:rPr lang="en-US" baseline="30000"/>
              <a:t>3</a:t>
            </a:r>
            <a:r>
              <a:rPr lang="en-US"/>
              <a:t>=</a:t>
            </a:r>
            <a:r>
              <a:rPr lang="en-US" i="1"/>
              <a:t>O</a:t>
            </a:r>
            <a:r>
              <a:rPr lang="en-US"/>
              <a:t>(</a:t>
            </a:r>
            <a:r>
              <a:rPr lang="en-US" i="1"/>
              <a:t>n</a:t>
            </a:r>
            <a:r>
              <a:rPr lang="en-US" baseline="30000"/>
              <a:t>4</a:t>
            </a:r>
            <a:r>
              <a:rPr lang="en-US"/>
              <a:t>) for appropriate </a:t>
            </a:r>
            <a:r>
              <a:rPr lang="en-US" i="1"/>
              <a:t>c </a:t>
            </a:r>
            <a:r>
              <a:rPr lang="en-US"/>
              <a:t>and </a:t>
            </a:r>
            <a:r>
              <a:rPr lang="en-US" i="1"/>
              <a:t>n</a:t>
            </a:r>
            <a:r>
              <a:rPr lang="en-US" baseline="-25000"/>
              <a:t>0</a:t>
            </a:r>
            <a:r>
              <a:rPr lang="en-US"/>
              <a:t>.</a:t>
            </a:r>
          </a:p>
          <a:p>
            <a:endParaRPr lang="en-US"/>
          </a:p>
        </p:txBody>
      </p:sp>
      <p:sp>
        <p:nvSpPr>
          <p:cNvPr id="457732" name="Rectangle 4"/>
          <p:cNvSpPr>
            <a:spLocks noChangeArrowheads="1"/>
          </p:cNvSpPr>
          <p:nvPr/>
        </p:nvSpPr>
        <p:spPr bwMode="auto">
          <a:xfrm>
            <a:off x="690563" y="1219200"/>
            <a:ext cx="7645400" cy="965200"/>
          </a:xfrm>
          <a:prstGeom prst="rect">
            <a:avLst/>
          </a:prstGeom>
          <a:solidFill>
            <a:srgbClr val="CCECFF"/>
          </a:solidFill>
          <a:ln w="19050" cap="sq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kumimoji="1" lang="en-US" sz="2800" b="1" i="1">
                <a:solidFill>
                  <a:schemeClr val="accent1"/>
                </a:solidFill>
                <a:sym typeface="Symbol" pitchFamily="18" charset="2"/>
              </a:rPr>
              <a:t>O</a:t>
            </a:r>
            <a:r>
              <a:rPr kumimoji="1" lang="en-US" sz="2800" b="1">
                <a:solidFill>
                  <a:schemeClr val="accent1"/>
                </a:solidFill>
              </a:rPr>
              <a:t>(</a:t>
            </a:r>
            <a:r>
              <a:rPr kumimoji="1" lang="en-US" sz="2800" b="1" i="1">
                <a:solidFill>
                  <a:schemeClr val="accent1"/>
                </a:solidFill>
              </a:rPr>
              <a:t>g</a:t>
            </a:r>
            <a:r>
              <a:rPr kumimoji="1" lang="en-US" sz="2800" b="1">
                <a:solidFill>
                  <a:schemeClr val="accent1"/>
                </a:solidFill>
              </a:rPr>
              <a:t>(</a:t>
            </a:r>
            <a:r>
              <a:rPr kumimoji="1" lang="en-US" sz="2800" b="1" i="1">
                <a:solidFill>
                  <a:schemeClr val="accent1"/>
                </a:solidFill>
              </a:rPr>
              <a:t>n</a:t>
            </a:r>
            <a:r>
              <a:rPr kumimoji="1" lang="en-US" sz="2800" b="1">
                <a:solidFill>
                  <a:schemeClr val="accent1"/>
                </a:solidFill>
              </a:rPr>
              <a:t>)) =</a:t>
            </a:r>
            <a:r>
              <a:rPr kumimoji="1" lang="en-US" sz="2800" b="1">
                <a:solidFill>
                  <a:schemeClr val="hlink"/>
                </a:solidFill>
              </a:rPr>
              <a:t> {</a:t>
            </a:r>
            <a:r>
              <a:rPr kumimoji="1" lang="en-US" sz="2800" b="1" i="1">
                <a:solidFill>
                  <a:schemeClr val="hlink"/>
                </a:solidFill>
              </a:rPr>
              <a:t>f</a:t>
            </a:r>
            <a:r>
              <a:rPr kumimoji="1" lang="en-US" sz="2800" b="1">
                <a:solidFill>
                  <a:schemeClr val="hlink"/>
                </a:solidFill>
              </a:rPr>
              <a:t>(</a:t>
            </a:r>
            <a:r>
              <a:rPr kumimoji="1" lang="en-US" sz="2800" b="1" i="1">
                <a:solidFill>
                  <a:schemeClr val="hlink"/>
                </a:solidFill>
              </a:rPr>
              <a:t>n</a:t>
            </a:r>
            <a:r>
              <a:rPr kumimoji="1" lang="en-US" sz="2800" b="1">
                <a:solidFill>
                  <a:schemeClr val="hlink"/>
                </a:solidFill>
              </a:rPr>
              <a:t>) : </a:t>
            </a:r>
            <a:r>
              <a:rPr kumimoji="1" lang="en-US" sz="2800" b="1">
                <a:solidFill>
                  <a:srgbClr val="FF3300"/>
                </a:solidFill>
                <a:sym typeface="Symbol" pitchFamily="18" charset="2"/>
              </a:rPr>
              <a:t> </a:t>
            </a:r>
            <a:r>
              <a:rPr kumimoji="1" lang="en-US" sz="2800" b="1">
                <a:solidFill>
                  <a:srgbClr val="FF3300"/>
                </a:solidFill>
              </a:rPr>
              <a:t>positive constants </a:t>
            </a:r>
            <a:r>
              <a:rPr kumimoji="1" lang="en-US" sz="2800" b="1" i="1">
                <a:solidFill>
                  <a:srgbClr val="FF3300"/>
                </a:solidFill>
              </a:rPr>
              <a:t>c</a:t>
            </a:r>
            <a:r>
              <a:rPr kumimoji="1" lang="en-US" sz="2800" b="1">
                <a:solidFill>
                  <a:srgbClr val="FF3300"/>
                </a:solidFill>
              </a:rPr>
              <a:t> and </a:t>
            </a:r>
            <a:r>
              <a:rPr kumimoji="1" lang="en-US" sz="2800" b="1" i="1">
                <a:solidFill>
                  <a:srgbClr val="FF3300"/>
                </a:solidFill>
              </a:rPr>
              <a:t>n</a:t>
            </a:r>
            <a:r>
              <a:rPr kumimoji="1" lang="en-US" sz="2800" b="1" baseline="-25000">
                <a:solidFill>
                  <a:srgbClr val="FF3300"/>
                </a:solidFill>
              </a:rPr>
              <a:t>0</a:t>
            </a:r>
            <a:r>
              <a:rPr kumimoji="1" lang="en-US" sz="2800" b="1">
                <a:solidFill>
                  <a:srgbClr val="FF3300"/>
                </a:solidFill>
              </a:rPr>
              <a:t>,</a:t>
            </a:r>
            <a:r>
              <a:rPr kumimoji="1" lang="en-US" sz="2800" b="1">
                <a:solidFill>
                  <a:schemeClr val="hlink"/>
                </a:solidFill>
              </a:rPr>
              <a:t> </a:t>
            </a:r>
            <a:r>
              <a:rPr kumimoji="1" lang="en-US" sz="2800" b="1">
                <a:solidFill>
                  <a:srgbClr val="CC0000"/>
                </a:solidFill>
              </a:rPr>
              <a:t>such that </a:t>
            </a:r>
            <a:r>
              <a:rPr kumimoji="1" lang="en-US" sz="2800" b="1">
                <a:solidFill>
                  <a:srgbClr val="CC0000"/>
                </a:solidFill>
                <a:sym typeface="Symbol" pitchFamily="18" charset="2"/>
              </a:rPr>
              <a:t></a:t>
            </a:r>
            <a:r>
              <a:rPr kumimoji="1" lang="en-US" sz="2800" b="1" i="1">
                <a:solidFill>
                  <a:srgbClr val="CC0000"/>
                </a:solidFill>
              </a:rPr>
              <a:t>n </a:t>
            </a:r>
            <a:r>
              <a:rPr kumimoji="1" lang="en-US" sz="2800" b="1">
                <a:solidFill>
                  <a:srgbClr val="CC0000"/>
                </a:solidFill>
                <a:sym typeface="Symbol" pitchFamily="18" charset="2"/>
              </a:rPr>
              <a:t></a:t>
            </a:r>
            <a:r>
              <a:rPr kumimoji="1" lang="en-US" sz="2800" b="1" i="1">
                <a:solidFill>
                  <a:srgbClr val="CC0000"/>
                </a:solidFill>
              </a:rPr>
              <a:t>  n</a:t>
            </a:r>
            <a:r>
              <a:rPr kumimoji="1" lang="en-US" sz="2800" b="1" baseline="-25000">
                <a:solidFill>
                  <a:srgbClr val="CC0000"/>
                </a:solidFill>
              </a:rPr>
              <a:t>0</a:t>
            </a:r>
            <a:r>
              <a:rPr kumimoji="1" lang="en-US" sz="2800">
                <a:solidFill>
                  <a:srgbClr val="CC0000"/>
                </a:solidFill>
              </a:rPr>
              <a:t>, </a:t>
            </a:r>
            <a:r>
              <a:rPr kumimoji="1" lang="en-US" sz="2800" b="1">
                <a:solidFill>
                  <a:schemeClr val="hlink"/>
                </a:solidFill>
              </a:rPr>
              <a:t>we have 0 </a:t>
            </a:r>
            <a:r>
              <a:rPr kumimoji="1" lang="en-US" sz="2800" b="1">
                <a:solidFill>
                  <a:schemeClr val="hlink"/>
                </a:solidFill>
                <a:sym typeface="Symbol" pitchFamily="18" charset="2"/>
              </a:rPr>
              <a:t></a:t>
            </a:r>
            <a:r>
              <a:rPr kumimoji="1" lang="en-US" sz="2800" b="1">
                <a:solidFill>
                  <a:schemeClr val="hlink"/>
                </a:solidFill>
              </a:rPr>
              <a:t>  </a:t>
            </a:r>
            <a:r>
              <a:rPr kumimoji="1" lang="en-US" sz="2800" b="1" i="1">
                <a:solidFill>
                  <a:schemeClr val="hlink"/>
                </a:solidFill>
              </a:rPr>
              <a:t>f</a:t>
            </a:r>
            <a:r>
              <a:rPr kumimoji="1" lang="en-US" sz="2800" b="1">
                <a:solidFill>
                  <a:schemeClr val="hlink"/>
                </a:solidFill>
              </a:rPr>
              <a:t>(</a:t>
            </a:r>
            <a:r>
              <a:rPr kumimoji="1" lang="en-US" sz="2800" b="1" i="1">
                <a:solidFill>
                  <a:schemeClr val="hlink"/>
                </a:solidFill>
              </a:rPr>
              <a:t>n</a:t>
            </a:r>
            <a:r>
              <a:rPr kumimoji="1" lang="en-US" sz="2800" b="1">
                <a:solidFill>
                  <a:schemeClr val="hlink"/>
                </a:solidFill>
              </a:rPr>
              <a:t>)</a:t>
            </a:r>
            <a:r>
              <a:rPr kumimoji="1" lang="en-US" sz="2800" b="1" i="1">
                <a:solidFill>
                  <a:schemeClr val="hlink"/>
                </a:solidFill>
              </a:rPr>
              <a:t> </a:t>
            </a:r>
            <a:r>
              <a:rPr kumimoji="1" lang="en-US" sz="2800" b="1">
                <a:solidFill>
                  <a:schemeClr val="hlink"/>
                </a:solidFill>
                <a:sym typeface="Symbol" pitchFamily="18" charset="2"/>
              </a:rPr>
              <a:t></a:t>
            </a:r>
            <a:r>
              <a:rPr kumimoji="1" lang="en-US" sz="2800" b="1">
                <a:solidFill>
                  <a:schemeClr val="hlink"/>
                </a:solidFill>
              </a:rPr>
              <a:t> c</a:t>
            </a:r>
            <a:r>
              <a:rPr kumimoji="1" lang="en-US" sz="2800" b="1" i="1">
                <a:solidFill>
                  <a:schemeClr val="hlink"/>
                </a:solidFill>
              </a:rPr>
              <a:t>g</a:t>
            </a:r>
            <a:r>
              <a:rPr kumimoji="1" lang="en-US" sz="2800" b="1">
                <a:solidFill>
                  <a:schemeClr val="hlink"/>
                </a:solidFill>
              </a:rPr>
              <a:t>(</a:t>
            </a:r>
            <a:r>
              <a:rPr kumimoji="1" lang="en-US" sz="2800" b="1" i="1">
                <a:solidFill>
                  <a:schemeClr val="hlink"/>
                </a:solidFill>
              </a:rPr>
              <a:t>n</a:t>
            </a:r>
            <a:r>
              <a:rPr kumimoji="1" lang="en-US" sz="2800" b="1">
                <a:solidFill>
                  <a:schemeClr val="hlink"/>
                </a:solidFill>
              </a:rPr>
              <a:t>) }</a:t>
            </a:r>
            <a:endParaRPr kumimoji="1" lang="en-US" sz="3000">
              <a:solidFill>
                <a:schemeClr val="hlink"/>
              </a:solidFill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False"/>
  <p:tag name="EMBEDFONTS" val="False"/>
  <p:tag name="USEBOLDAMS" val="False"/>
  <p:tag name="DEFAULTDISPLAYSOURCE" val="\documentclass{slides}\pagestyle{empty}&#10;\begin{document}&#10;\end{document}&#10;"/>
  <p:tag name="TEX2PS" val="latex $(base).tex; dvips -D $(res) -E -o $(base).ps $(base).dvi"/>
  <p:tag name="TEX2PSBATCH" val="latex --interaction=nonstopmode $(base).tex; dvips -D $(res) -E -o $(base).ps $(base).dvi"/>
  <p:tag name="DEFAULTWIDTH" val="324"/>
  <p:tag name="DEFAULTHEIGHT" val="370"/>
  <p:tag name="DEFAULTMAGNIFICATION" val="2"/>
  <p:tag name="DEFAULTFONTSIZE" val="10"/>
</p:tagLst>
</file>

<file path=ppt/theme/theme1.xml><?xml version="1.0" encoding="utf-8"?>
<a:theme xmlns:a="http://schemas.openxmlformats.org/drawingml/2006/main" name="comp122">
  <a:themeElements>
    <a:clrScheme name="comp122 8">
      <a:dk1>
        <a:srgbClr val="000000"/>
      </a:dk1>
      <a:lt1>
        <a:srgbClr val="FFFFCC"/>
      </a:lt1>
      <a:dk2>
        <a:srgbClr val="0000FF"/>
      </a:dk2>
      <a:lt2>
        <a:srgbClr val="808000"/>
      </a:lt2>
      <a:accent1>
        <a:srgbClr val="339933"/>
      </a:accent1>
      <a:accent2>
        <a:srgbClr val="800000"/>
      </a:accent2>
      <a:accent3>
        <a:srgbClr val="FFFFE2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comp122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omp122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12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122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122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122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122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122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122 8">
        <a:dk1>
          <a:srgbClr val="000000"/>
        </a:dk1>
        <a:lt1>
          <a:srgbClr val="FFFFCC"/>
        </a:lt1>
        <a:dk2>
          <a:srgbClr val="0000FF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122 9">
        <a:dk1>
          <a:srgbClr val="080808"/>
        </a:dk1>
        <a:lt1>
          <a:srgbClr val="0000FF"/>
        </a:lt1>
        <a:dk2>
          <a:srgbClr val="FFFF00"/>
        </a:dk2>
        <a:lt2>
          <a:srgbClr val="0000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060606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Designs\comp122.pot</Template>
  <TotalTime>11301</TotalTime>
  <Words>1861</Words>
  <Application>Microsoft PowerPoint 7.0</Application>
  <PresentationFormat>On-screen Show (4:3)</PresentationFormat>
  <Paragraphs>300</Paragraphs>
  <Slides>36</Slides>
  <Notes>20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8" baseType="lpstr">
      <vt:lpstr>comp122</vt:lpstr>
      <vt:lpstr>Equation</vt:lpstr>
      <vt:lpstr>Asymptotic Notations</vt:lpstr>
      <vt:lpstr>Asymptotic Complexity</vt:lpstr>
      <vt:lpstr>Asymptotic Notation</vt:lpstr>
      <vt:lpstr>-notation</vt:lpstr>
      <vt:lpstr>-notation</vt:lpstr>
      <vt:lpstr>Example</vt:lpstr>
      <vt:lpstr>Example</vt:lpstr>
      <vt:lpstr>O-notation</vt:lpstr>
      <vt:lpstr>Examples</vt:lpstr>
      <vt:lpstr> -notation</vt:lpstr>
      <vt:lpstr>Example</vt:lpstr>
      <vt:lpstr>Relations Between Q, O, W</vt:lpstr>
      <vt:lpstr>Relations Between Q, W, O</vt:lpstr>
      <vt:lpstr>Running Times</vt:lpstr>
      <vt:lpstr>Example</vt:lpstr>
      <vt:lpstr>Asymptotic Notation in Equations</vt:lpstr>
      <vt:lpstr>o-notation</vt:lpstr>
      <vt:lpstr>w -notation</vt:lpstr>
      <vt:lpstr>Comparison of Functions</vt:lpstr>
      <vt:lpstr>Limits</vt:lpstr>
      <vt:lpstr>Properties</vt:lpstr>
      <vt:lpstr>Properties</vt:lpstr>
      <vt:lpstr>Common Functions</vt:lpstr>
      <vt:lpstr>Monotonicity</vt:lpstr>
      <vt:lpstr>Exponentials</vt:lpstr>
      <vt:lpstr>Logarithms </vt:lpstr>
      <vt:lpstr>Logarithms and exponentials – Bases </vt:lpstr>
      <vt:lpstr>Polylogarithms</vt:lpstr>
      <vt:lpstr>Exercise</vt:lpstr>
      <vt:lpstr>Summations – Review </vt:lpstr>
      <vt:lpstr>Review on Summations</vt:lpstr>
      <vt:lpstr>Review on Summations</vt:lpstr>
      <vt:lpstr>Review on Summations</vt:lpstr>
      <vt:lpstr>Review on Summations</vt:lpstr>
      <vt:lpstr>Review on Summations</vt:lpstr>
      <vt:lpstr>Slide 35</vt:lpstr>
    </vt:vector>
  </TitlesOfParts>
  <Company>University of North Carolina at Chapel Hill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Asymptotic Notation</dc:title>
  <dc:creator>owner</dc:creator>
  <cp:lastModifiedBy>owner</cp:lastModifiedBy>
  <cp:revision>321</cp:revision>
  <cp:lastPrinted>1999-01-11T01:54:57Z</cp:lastPrinted>
  <dcterms:created xsi:type="dcterms:W3CDTF">1998-03-12T18:53:32Z</dcterms:created>
  <dcterms:modified xsi:type="dcterms:W3CDTF">2023-01-10T07:11:19Z</dcterms:modified>
</cp:coreProperties>
</file>